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78" r:id="rId4"/>
    <p:sldId id="258" r:id="rId5"/>
    <p:sldId id="279" r:id="rId6"/>
    <p:sldId id="280" r:id="rId7"/>
    <p:sldId id="281" r:id="rId8"/>
    <p:sldId id="282" r:id="rId9"/>
    <p:sldId id="283" r:id="rId10"/>
    <p:sldId id="294" r:id="rId11"/>
    <p:sldId id="284" r:id="rId12"/>
    <p:sldId id="285" r:id="rId13"/>
    <p:sldId id="298" r:id="rId14"/>
    <p:sldId id="297" r:id="rId15"/>
    <p:sldId id="299" r:id="rId16"/>
    <p:sldId id="300" r:id="rId17"/>
    <p:sldId id="301" r:id="rId18"/>
    <p:sldId id="286" r:id="rId19"/>
    <p:sldId id="287" r:id="rId20"/>
    <p:sldId id="259" r:id="rId21"/>
    <p:sldId id="263" r:id="rId22"/>
    <p:sldId id="288" r:id="rId23"/>
    <p:sldId id="268" r:id="rId24"/>
    <p:sldId id="269" r:id="rId25"/>
    <p:sldId id="267" r:id="rId26"/>
    <p:sldId id="260" r:id="rId27"/>
    <p:sldId id="265" r:id="rId28"/>
    <p:sldId id="289" r:id="rId29"/>
    <p:sldId id="290" r:id="rId30"/>
    <p:sldId id="266" r:id="rId31"/>
    <p:sldId id="295" r:id="rId32"/>
    <p:sldId id="291" r:id="rId33"/>
    <p:sldId id="264" r:id="rId34"/>
    <p:sldId id="261" r:id="rId35"/>
    <p:sldId id="272" r:id="rId36"/>
    <p:sldId id="302" r:id="rId37"/>
    <p:sldId id="270" r:id="rId38"/>
    <p:sldId id="273" r:id="rId39"/>
    <p:sldId id="271" r:id="rId40"/>
    <p:sldId id="274" r:id="rId41"/>
    <p:sldId id="275" r:id="rId42"/>
    <p:sldId id="276" r:id="rId43"/>
    <p:sldId id="277" r:id="rId44"/>
    <p:sldId id="305" r:id="rId45"/>
    <p:sldId id="292" r:id="rId46"/>
    <p:sldId id="303" r:id="rId47"/>
    <p:sldId id="304" r:id="rId48"/>
    <p:sldId id="296" r:id="rId49"/>
    <p:sldId id="293" r:id="rId50"/>
    <p:sldId id="262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65" d="100"/>
          <a:sy n="65" d="100"/>
        </p:scale>
        <p:origin x="9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3-12-2021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3-12-2021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3-12-2021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podtrac.com/npr-510289/npr.streaming.adswizz.com/anon.npr-podcasts/podcast/npr/pmoney/2018/08/20180801_pmoney_pmpod857v2-498640e8-0bb5-48ed-9fd1-ee05e93fe6e2.mp3?awCollectionId=510289&amp;awEpisodeId=634732388&amp;orgId=1&amp;d=1335&amp;p=510289&amp;story=634732388&amp;t=podcast&amp;e=634732388&amp;ft=pod&amp;f=51028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Ali’s </a:t>
            </a:r>
            <a:r>
              <a:rPr lang="en-US" dirty="0" err="1"/>
              <a:t>Bouwpakketjes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 err="1"/>
              <a:t>RadioCafe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Ali, hoe </a:t>
            </a:r>
            <a:r>
              <a:rPr lang="en-US" dirty="0" err="1"/>
              <a:t>werkt</a:t>
            </a:r>
            <a:r>
              <a:rPr lang="en-US" dirty="0"/>
              <a:t> 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nl.aliexpress.com</a:t>
            </a:r>
          </a:p>
          <a:p>
            <a:r>
              <a:rPr lang="en-US" dirty="0" err="1"/>
              <a:t>Maak</a:t>
            </a:r>
            <a:r>
              <a:rPr lang="en-US" dirty="0"/>
              <a:t> 1x account met </a:t>
            </a:r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en-US" dirty="0"/>
              <a:t> (</a:t>
            </a:r>
            <a:r>
              <a:rPr lang="en-US" dirty="0" err="1"/>
              <a:t>taal</a:t>
            </a:r>
            <a:r>
              <a:rPr lang="en-US" dirty="0"/>
              <a:t>)</a:t>
            </a:r>
            <a:endParaRPr lang="nl-NL" dirty="0"/>
          </a:p>
          <a:p>
            <a:r>
              <a:rPr lang="en-US" dirty="0" err="1"/>
              <a:t>Snuffel</a:t>
            </a:r>
            <a:r>
              <a:rPr lang="en-US" dirty="0"/>
              <a:t> op site, </a:t>
            </a:r>
            <a:r>
              <a:rPr lang="en-US" dirty="0" err="1"/>
              <a:t>winkelwagen</a:t>
            </a:r>
            <a:r>
              <a:rPr lang="en-US" dirty="0"/>
              <a:t> </a:t>
            </a:r>
            <a:r>
              <a:rPr lang="en-US" dirty="0" err="1"/>
              <a:t>vullen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 </a:t>
            </a:r>
            <a:r>
              <a:rPr lang="en-US" dirty="0" err="1"/>
              <a:t>betaling</a:t>
            </a:r>
            <a:r>
              <a:rPr lang="en-US" dirty="0"/>
              <a:t> met </a:t>
            </a:r>
            <a:r>
              <a:rPr lang="en-US" dirty="0" err="1"/>
              <a:t>iDEAL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bestelling</a:t>
            </a:r>
            <a:r>
              <a:rPr lang="en-US" dirty="0"/>
              <a:t>: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snuffelen</a:t>
            </a:r>
            <a:r>
              <a:rPr lang="en-US" dirty="0"/>
              <a:t>, </a:t>
            </a:r>
            <a:r>
              <a:rPr lang="en-US" dirty="0" err="1"/>
              <a:t>betalen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wachten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B6756-7DFA-434A-AB95-8C7EBAEB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04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Voordelen</a:t>
            </a:r>
            <a:r>
              <a:rPr lang="en-US" dirty="0"/>
              <a:t> van Ali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keus</a:t>
            </a:r>
            <a:endParaRPr lang="en-US" dirty="0"/>
          </a:p>
          <a:p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goedkoop</a:t>
            </a:r>
            <a:endParaRPr lang="en-US" dirty="0"/>
          </a:p>
          <a:p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door Ali (conflict)</a:t>
            </a:r>
          </a:p>
          <a:p>
            <a:endParaRPr lang="en-US" dirty="0"/>
          </a:p>
          <a:p>
            <a:r>
              <a:rPr lang="en-US" dirty="0" err="1"/>
              <a:t>Consumentenbond</a:t>
            </a:r>
            <a:r>
              <a:rPr lang="en-US" dirty="0"/>
              <a:t>: </a:t>
            </a:r>
            <a:r>
              <a:rPr lang="en-US" dirty="0" err="1"/>
              <a:t>houdt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regels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33C533-B1B7-417F-8547-DB5E269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13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Nadelen</a:t>
            </a:r>
            <a:r>
              <a:rPr lang="en-US" dirty="0"/>
              <a:t> van Ali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bekijken</a:t>
            </a:r>
            <a:r>
              <a:rPr lang="en-US" dirty="0"/>
              <a:t>/</a:t>
            </a:r>
            <a:r>
              <a:rPr lang="en-US" dirty="0" err="1"/>
              <a:t>betasten</a:t>
            </a:r>
            <a:r>
              <a:rPr lang="en-US" dirty="0"/>
              <a:t>/</a:t>
            </a:r>
            <a:r>
              <a:rPr lang="en-US" dirty="0" err="1"/>
              <a:t>beluisteren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koop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uitgebreide</a:t>
            </a:r>
            <a:r>
              <a:rPr lang="en-US" dirty="0"/>
              <a:t> info op site)</a:t>
            </a:r>
          </a:p>
          <a:p>
            <a:r>
              <a:rPr lang="en-US" dirty="0"/>
              <a:t>Lange </a:t>
            </a:r>
            <a:r>
              <a:rPr lang="en-US" dirty="0" err="1"/>
              <a:t>wachttijd</a:t>
            </a:r>
            <a:r>
              <a:rPr lang="en-US" dirty="0"/>
              <a:t>: 2 tot 6 </a:t>
            </a:r>
            <a:r>
              <a:rPr lang="en-US" dirty="0" err="1"/>
              <a:t>weken</a:t>
            </a:r>
            <a:endParaRPr lang="en-US" dirty="0"/>
          </a:p>
          <a:p>
            <a:pPr lvl="1"/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‘t </a:t>
            </a:r>
            <a:r>
              <a:rPr lang="en-US" dirty="0" err="1"/>
              <a:t>nooit</a:t>
            </a:r>
            <a:r>
              <a:rPr lang="en-US" dirty="0"/>
              <a:t> (</a:t>
            </a:r>
            <a:r>
              <a:rPr lang="en-US" dirty="0">
                <a:sym typeface="Wingdings" panose="05000000000000000000" pitchFamily="2" charset="2"/>
              </a:rPr>
              <a:t>)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Geld </a:t>
            </a:r>
            <a:r>
              <a:rPr lang="en-US" dirty="0" err="1">
                <a:sym typeface="Wingdings" panose="05000000000000000000" pitchFamily="2" charset="2"/>
              </a:rPr>
              <a:t>terug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weer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bestellen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weer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wachten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0AC312-D4DF-4EE7-A9FE-D31BBEE1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51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 vs Steen: de 7806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err="1"/>
              <a:t>Kost</a:t>
            </a:r>
            <a:r>
              <a:rPr lang="en-US" dirty="0"/>
              <a:t> 95ct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R.Twenthe</a:t>
            </a:r>
            <a:r>
              <a:rPr lang="en-US" dirty="0"/>
              <a:t> in Den Haag</a:t>
            </a:r>
          </a:p>
          <a:p>
            <a:pPr lvl="1"/>
            <a:r>
              <a:rPr lang="en-US" dirty="0"/>
              <a:t>2x 29km auto, </a:t>
            </a:r>
            <a:r>
              <a:rPr lang="en-US" dirty="0" err="1"/>
              <a:t>benzine</a:t>
            </a:r>
            <a:r>
              <a:rPr lang="en-US" dirty="0"/>
              <a:t> </a:t>
            </a:r>
            <a:r>
              <a:rPr lang="en-US" dirty="0" err="1"/>
              <a:t>Eur</a:t>
            </a:r>
            <a:r>
              <a:rPr lang="en-US" dirty="0"/>
              <a:t> 7,92</a:t>
            </a:r>
          </a:p>
          <a:p>
            <a:pPr lvl="1"/>
            <a:r>
              <a:rPr lang="en-US" dirty="0" err="1"/>
              <a:t>Parkeren</a:t>
            </a:r>
            <a:r>
              <a:rPr lang="en-US" dirty="0"/>
              <a:t> 10 </a:t>
            </a:r>
            <a:r>
              <a:rPr lang="en-US" dirty="0" err="1"/>
              <a:t>minuten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2,50</a:t>
            </a:r>
          </a:p>
          <a:p>
            <a:pPr lvl="1"/>
            <a:r>
              <a:rPr lang="en-US" dirty="0" err="1"/>
              <a:t>Onderdeel</a:t>
            </a:r>
            <a:r>
              <a:rPr lang="en-US" dirty="0"/>
              <a:t> 0,95</a:t>
            </a:r>
          </a:p>
          <a:p>
            <a:pPr lvl="1"/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11,43 </a:t>
            </a:r>
            <a:r>
              <a:rPr lang="en-US" dirty="0" err="1"/>
              <a:t>voor</a:t>
            </a:r>
            <a:r>
              <a:rPr lang="en-US" dirty="0"/>
              <a:t> 1 voltage regulator</a:t>
            </a:r>
          </a:p>
          <a:p>
            <a:r>
              <a:rPr lang="en-US" dirty="0"/>
              <a:t>Ali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pakje</a:t>
            </a:r>
            <a:r>
              <a:rPr lang="en-US" dirty="0"/>
              <a:t> van 10 </a:t>
            </a:r>
            <a:r>
              <a:rPr lang="en-US" dirty="0" err="1"/>
              <a:t>voor</a:t>
            </a:r>
            <a:r>
              <a:rPr lang="en-US" dirty="0"/>
              <a:t> 0,75</a:t>
            </a:r>
          </a:p>
          <a:p>
            <a:r>
              <a:rPr lang="en-US" dirty="0"/>
              <a:t>95ct, </a:t>
            </a:r>
            <a:r>
              <a:rPr lang="en-US" dirty="0" err="1"/>
              <a:t>natuurlijk</a:t>
            </a:r>
            <a:r>
              <a:rPr lang="en-US" dirty="0"/>
              <a:t>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7,5ct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E508E4-0757-4C33-8865-A799310E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99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Gerard </a:t>
            </a:r>
            <a:r>
              <a:rPr lang="en-US" dirty="0" err="1"/>
              <a:t>en</a:t>
            </a:r>
            <a:r>
              <a:rPr lang="en-US" dirty="0"/>
              <a:t> Ali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in </a:t>
            </a:r>
            <a:r>
              <a:rPr lang="en-US" dirty="0" err="1"/>
              <a:t>maart</a:t>
            </a:r>
            <a:r>
              <a:rPr lang="en-US" dirty="0"/>
              <a:t> 2015, 5x TEA5767, €4,90</a:t>
            </a:r>
          </a:p>
          <a:p>
            <a:r>
              <a:rPr lang="en-US" dirty="0" err="1"/>
              <a:t>Totaal</a:t>
            </a:r>
            <a:r>
              <a:rPr lang="en-US" dirty="0"/>
              <a:t> 131 </a:t>
            </a:r>
            <a:r>
              <a:rPr lang="en-US" dirty="0" err="1"/>
              <a:t>bestellingen</a:t>
            </a:r>
            <a:r>
              <a:rPr lang="en-US" dirty="0"/>
              <a:t> (2½ per </a:t>
            </a:r>
            <a:r>
              <a:rPr lang="en-US" dirty="0" err="1"/>
              <a:t>mnd</a:t>
            </a:r>
            <a:r>
              <a:rPr lang="en-US" dirty="0"/>
              <a:t>)</a:t>
            </a:r>
          </a:p>
          <a:p>
            <a:r>
              <a:rPr lang="en-US" dirty="0" err="1"/>
              <a:t>Duurste</a:t>
            </a:r>
            <a:r>
              <a:rPr lang="en-US" dirty="0"/>
              <a:t>: </a:t>
            </a:r>
            <a:r>
              <a:rPr lang="en-US" dirty="0" err="1"/>
              <a:t>Eenwielbatterij</a:t>
            </a:r>
            <a:r>
              <a:rPr lang="en-US" dirty="0"/>
              <a:t> € 102</a:t>
            </a:r>
          </a:p>
          <a:p>
            <a:r>
              <a:rPr lang="en-US" dirty="0" err="1"/>
              <a:t>Goedkoopste</a:t>
            </a:r>
            <a:r>
              <a:rPr lang="en-US" dirty="0"/>
              <a:t> 10 </a:t>
            </a:r>
            <a:r>
              <a:rPr lang="en-US" dirty="0" err="1"/>
              <a:t>zekeringen</a:t>
            </a:r>
            <a:r>
              <a:rPr lang="en-US" dirty="0"/>
              <a:t> €0,25</a:t>
            </a:r>
          </a:p>
          <a:p>
            <a:r>
              <a:rPr lang="en-US" dirty="0" err="1"/>
              <a:t>Vermist</a:t>
            </a:r>
            <a:r>
              <a:rPr lang="en-US" dirty="0"/>
              <a:t>: 6 </a:t>
            </a:r>
            <a:r>
              <a:rPr lang="en-US" dirty="0" err="1"/>
              <a:t>pakjes</a:t>
            </a:r>
            <a:r>
              <a:rPr lang="en-US" dirty="0"/>
              <a:t> (1 op 20)</a:t>
            </a:r>
          </a:p>
          <a:p>
            <a:pPr lvl="1"/>
            <a:r>
              <a:rPr lang="en-US" dirty="0"/>
              <a:t>2 in 2018 </a:t>
            </a:r>
            <a:r>
              <a:rPr lang="en-US" dirty="0" err="1"/>
              <a:t>besteld</a:t>
            </a:r>
            <a:endParaRPr lang="en-US" dirty="0"/>
          </a:p>
          <a:p>
            <a:pPr lvl="1"/>
            <a:r>
              <a:rPr lang="en-US" dirty="0"/>
              <a:t>4 in </a:t>
            </a:r>
            <a:r>
              <a:rPr lang="en-US" dirty="0" err="1"/>
              <a:t>januari</a:t>
            </a:r>
            <a:r>
              <a:rPr lang="en-US" dirty="0"/>
              <a:t> 2019 </a:t>
            </a:r>
            <a:r>
              <a:rPr lang="en-US" dirty="0" err="1"/>
              <a:t>besteld</a:t>
            </a:r>
            <a:endParaRPr lang="en-US" dirty="0"/>
          </a:p>
          <a:p>
            <a:r>
              <a:rPr lang="en-US" dirty="0" err="1"/>
              <a:t>Categorie</a:t>
            </a:r>
            <a:r>
              <a:rPr lang="en-US" dirty="0"/>
              <a:t>: electronica, </a:t>
            </a:r>
            <a:r>
              <a:rPr lang="en-US" dirty="0" err="1"/>
              <a:t>huishoudelijk</a:t>
            </a:r>
            <a:r>
              <a:rPr lang="en-US" dirty="0"/>
              <a:t>, </a:t>
            </a:r>
            <a:r>
              <a:rPr lang="en-US" dirty="0" err="1"/>
              <a:t>kleinmeubilair</a:t>
            </a:r>
            <a:r>
              <a:rPr lang="en-US" dirty="0"/>
              <a:t>, </a:t>
            </a:r>
            <a:r>
              <a:rPr lang="en-US" dirty="0" err="1"/>
              <a:t>telefoonhoes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F1C188-D465-4B82-A85E-31BC81F4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5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n-US" dirty="0" err="1"/>
              <a:t>Eenwieler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US" dirty="0" err="1"/>
              <a:t>Vervoermiddel</a:t>
            </a:r>
            <a:endParaRPr lang="en-US" dirty="0"/>
          </a:p>
          <a:p>
            <a:r>
              <a:rPr lang="en-US" dirty="0" err="1"/>
              <a:t>Gaat</a:t>
            </a:r>
            <a:r>
              <a:rPr lang="en-US" dirty="0"/>
              <a:t> 13 km/u</a:t>
            </a:r>
          </a:p>
          <a:p>
            <a:r>
              <a:rPr lang="en-US" dirty="0" err="1"/>
              <a:t>Gewicht</a:t>
            </a:r>
            <a:r>
              <a:rPr lang="en-US" dirty="0"/>
              <a:t> 10kg</a:t>
            </a:r>
          </a:p>
          <a:p>
            <a:r>
              <a:rPr lang="en-US" dirty="0" err="1"/>
              <a:t>Batterij</a:t>
            </a:r>
            <a:r>
              <a:rPr lang="en-US" dirty="0"/>
              <a:t> 180Wh, 18650-S16P1</a:t>
            </a:r>
          </a:p>
          <a:p>
            <a:r>
              <a:rPr lang="en-US" dirty="0" err="1"/>
              <a:t>Bereik</a:t>
            </a:r>
            <a:r>
              <a:rPr lang="en-US" dirty="0"/>
              <a:t> ca 18km</a:t>
            </a:r>
          </a:p>
          <a:p>
            <a:r>
              <a:rPr lang="en-US" dirty="0" err="1"/>
              <a:t>Verbruik</a:t>
            </a:r>
            <a:r>
              <a:rPr lang="en-US" dirty="0"/>
              <a:t> 9Wh/km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740"/>
            <a:ext cx="4768180" cy="657308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AD4E4F-7AF2-4F76-8EC9-75124766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59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kan</a:t>
            </a:r>
            <a:r>
              <a:rPr lang="en-US" dirty="0"/>
              <a:t> het zo </a:t>
            </a:r>
            <a:r>
              <a:rPr lang="en-US" dirty="0" err="1"/>
              <a:t>goedkoop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Productie</a:t>
            </a:r>
            <a:r>
              <a:rPr lang="en-US" dirty="0"/>
              <a:t> in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aantallen</a:t>
            </a:r>
            <a:endParaRPr lang="en-US" dirty="0"/>
          </a:p>
          <a:p>
            <a:r>
              <a:rPr lang="en-US" dirty="0" err="1"/>
              <a:t>Restpartijen</a:t>
            </a:r>
            <a:r>
              <a:rPr lang="en-US" dirty="0"/>
              <a:t> van </a:t>
            </a:r>
            <a:r>
              <a:rPr lang="en-US" dirty="0" err="1"/>
              <a:t>rendabele</a:t>
            </a:r>
            <a:r>
              <a:rPr lang="en-US" dirty="0"/>
              <a:t> </a:t>
            </a:r>
            <a:r>
              <a:rPr lang="en-US" dirty="0" err="1"/>
              <a:t>productie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Efficiente</a:t>
            </a:r>
            <a:r>
              <a:rPr lang="en-US" dirty="0"/>
              <a:t> </a:t>
            </a:r>
            <a:r>
              <a:rPr lang="en-US" dirty="0" err="1"/>
              <a:t>logistiek</a:t>
            </a:r>
            <a:r>
              <a:rPr lang="en-US" dirty="0"/>
              <a:t> in </a:t>
            </a:r>
            <a:r>
              <a:rPr lang="en-US" dirty="0" err="1"/>
              <a:t>herkomstland</a:t>
            </a:r>
            <a:endParaRPr lang="en-US" dirty="0"/>
          </a:p>
          <a:p>
            <a:pPr lvl="1"/>
            <a:r>
              <a:rPr lang="en-US" dirty="0"/>
              <a:t>Labels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printen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1FB66B-1049-4CFD-80C7-CEBE8136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49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 </a:t>
            </a:r>
            <a:r>
              <a:rPr lang="en-US" dirty="0" err="1"/>
              <a:t>en</a:t>
            </a:r>
            <a:r>
              <a:rPr lang="en-US" dirty="0"/>
              <a:t> The Last Mile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Postpakkettendistributie</a:t>
            </a:r>
            <a:r>
              <a:rPr lang="en-US" dirty="0"/>
              <a:t>: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eind</a:t>
            </a:r>
            <a:endParaRPr lang="en-US" dirty="0"/>
          </a:p>
          <a:p>
            <a:r>
              <a:rPr lang="en-US" dirty="0" err="1"/>
              <a:t>Verzender</a:t>
            </a:r>
            <a:r>
              <a:rPr lang="en-US" dirty="0"/>
              <a:t> </a:t>
            </a:r>
            <a:r>
              <a:rPr lang="en-US" dirty="0" err="1"/>
              <a:t>betaalt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post in </a:t>
            </a:r>
            <a:r>
              <a:rPr lang="en-US" dirty="0" err="1"/>
              <a:t>eigen</a:t>
            </a:r>
            <a:r>
              <a:rPr lang="en-US" dirty="0"/>
              <a:t> land</a:t>
            </a:r>
          </a:p>
          <a:p>
            <a:r>
              <a:rPr lang="en-US" dirty="0"/>
              <a:t>UPU, Universal Postal Union</a:t>
            </a:r>
          </a:p>
          <a:p>
            <a:r>
              <a:rPr lang="en-US" dirty="0" err="1"/>
              <a:t>Afspraak</a:t>
            </a:r>
            <a:r>
              <a:rPr lang="en-US" dirty="0"/>
              <a:t> in </a:t>
            </a:r>
            <a:r>
              <a:rPr lang="en-US" dirty="0" err="1"/>
              <a:t>jaren</a:t>
            </a:r>
            <a:r>
              <a:rPr lang="en-US" dirty="0"/>
              <a:t> 70: </a:t>
            </a:r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beurs</a:t>
            </a:r>
            <a:endParaRPr lang="en-US" dirty="0"/>
          </a:p>
          <a:p>
            <a:pPr lvl="1"/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pakketten</a:t>
            </a:r>
            <a:r>
              <a:rPr lang="en-US" dirty="0"/>
              <a:t> Noord </a:t>
            </a:r>
            <a:r>
              <a:rPr lang="en-US" dirty="0" err="1"/>
              <a:t>naar</a:t>
            </a:r>
            <a:r>
              <a:rPr lang="en-US" dirty="0"/>
              <a:t> Zuid</a:t>
            </a:r>
          </a:p>
          <a:p>
            <a:pPr lvl="1"/>
            <a:r>
              <a:rPr lang="en-US" dirty="0" err="1"/>
              <a:t>Steun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ontwikkelingslanden</a:t>
            </a:r>
            <a:endParaRPr lang="en-US" dirty="0"/>
          </a:p>
          <a:p>
            <a:pPr lvl="1"/>
            <a:r>
              <a:rPr lang="en-US" dirty="0"/>
              <a:t>Nu </a:t>
            </a:r>
            <a:r>
              <a:rPr lang="en-US" dirty="0" err="1"/>
              <a:t>molensteen</a:t>
            </a:r>
            <a:r>
              <a:rPr lang="en-US" dirty="0"/>
              <a:t> om </a:t>
            </a:r>
            <a:r>
              <a:rPr lang="en-US" dirty="0" err="1"/>
              <a:t>nek</a:t>
            </a:r>
            <a:r>
              <a:rPr lang="en-US" dirty="0"/>
              <a:t> </a:t>
            </a:r>
          </a:p>
          <a:p>
            <a:r>
              <a:rPr lang="en-US" dirty="0" err="1"/>
              <a:t>Concurrentieverschuiving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internationaal</a:t>
            </a:r>
            <a:endParaRPr lang="en-US" dirty="0"/>
          </a:p>
          <a:p>
            <a:r>
              <a:rPr lang="en-US" dirty="0">
                <a:hlinkClick r:id="rId2"/>
              </a:rPr>
              <a:t>Podcast</a:t>
            </a:r>
            <a:r>
              <a:rPr lang="en-US" dirty="0"/>
              <a:t> over </a:t>
            </a:r>
            <a:r>
              <a:rPr lang="en-US" dirty="0" err="1"/>
              <a:t>beker</a:t>
            </a:r>
            <a:r>
              <a:rPr lang="en-US" dirty="0"/>
              <a:t> die </a:t>
            </a:r>
            <a:r>
              <a:rPr lang="en-US" dirty="0" err="1"/>
              <a:t>nooit</a:t>
            </a:r>
            <a:r>
              <a:rPr lang="en-US" dirty="0"/>
              <a:t> </a:t>
            </a:r>
            <a:r>
              <a:rPr lang="en-US" dirty="0" err="1"/>
              <a:t>omvalt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34B768-89EA-49E6-BF5C-9242B791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59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 </a:t>
            </a:r>
            <a:r>
              <a:rPr lang="en-US" dirty="0" err="1"/>
              <a:t>ethiek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Goedkoop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kinderarbeid</a:t>
            </a:r>
            <a:r>
              <a:rPr lang="en-US" dirty="0"/>
              <a:t> / milieu</a:t>
            </a:r>
          </a:p>
          <a:p>
            <a:r>
              <a:rPr lang="en-US" dirty="0"/>
              <a:t>Help </a:t>
            </a:r>
            <a:r>
              <a:rPr lang="en-US" dirty="0" err="1"/>
              <a:t>Chinezen</a:t>
            </a:r>
            <a:r>
              <a:rPr lang="en-US" dirty="0"/>
              <a:t> in het </a:t>
            </a:r>
            <a:r>
              <a:rPr lang="en-US" dirty="0" err="1"/>
              <a:t>zadel</a:t>
            </a:r>
            <a:endParaRPr lang="en-US" dirty="0"/>
          </a:p>
          <a:p>
            <a:r>
              <a:rPr lang="en-US" dirty="0"/>
              <a:t>Transport per </a:t>
            </a:r>
            <a:r>
              <a:rPr lang="en-US" dirty="0" err="1"/>
              <a:t>vliegtuig</a:t>
            </a:r>
            <a:endParaRPr lang="en-US" dirty="0"/>
          </a:p>
          <a:p>
            <a:r>
              <a:rPr lang="en-US" dirty="0" err="1"/>
              <a:t>Schaadt</a:t>
            </a:r>
            <a:r>
              <a:rPr lang="en-US" dirty="0"/>
              <a:t> </a:t>
            </a:r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economie</a:t>
            </a:r>
            <a:endParaRPr lang="en-US" dirty="0"/>
          </a:p>
          <a:p>
            <a:r>
              <a:rPr lang="en-US" dirty="0" err="1"/>
              <a:t>Overbodige</a:t>
            </a:r>
            <a:r>
              <a:rPr lang="en-US" dirty="0"/>
              <a:t> </a:t>
            </a:r>
            <a:r>
              <a:rPr lang="en-US" dirty="0" err="1"/>
              <a:t>troep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teveel</a:t>
            </a:r>
            <a:endParaRPr lang="en-US" dirty="0"/>
          </a:p>
          <a:p>
            <a:pPr lvl="1"/>
            <a:r>
              <a:rPr lang="en-US" dirty="0"/>
              <a:t>1 </a:t>
            </a:r>
            <a:r>
              <a:rPr lang="en-US" dirty="0" err="1"/>
              <a:t>voor</a:t>
            </a:r>
            <a:r>
              <a:rPr lang="en-US" dirty="0"/>
              <a:t> 12 euro in </a:t>
            </a:r>
            <a:r>
              <a:rPr lang="en-US" dirty="0" err="1"/>
              <a:t>winkel</a:t>
            </a:r>
            <a:r>
              <a:rPr lang="en-US" dirty="0"/>
              <a:t>, 10 </a:t>
            </a:r>
            <a:r>
              <a:rPr lang="en-US" dirty="0" err="1"/>
              <a:t>voor</a:t>
            </a:r>
            <a:r>
              <a:rPr lang="en-US" dirty="0"/>
              <a:t> 75ct </a:t>
            </a:r>
            <a:r>
              <a:rPr lang="en-US" dirty="0" err="1"/>
              <a:t>bij</a:t>
            </a:r>
            <a:r>
              <a:rPr lang="en-US" dirty="0"/>
              <a:t> Ali</a:t>
            </a:r>
          </a:p>
          <a:p>
            <a:r>
              <a:rPr lang="en-US" dirty="0" err="1"/>
              <a:t>Illegale</a:t>
            </a:r>
            <a:r>
              <a:rPr lang="en-US" dirty="0"/>
              <a:t> nep-</a:t>
            </a:r>
            <a:r>
              <a:rPr lang="en-US" dirty="0" err="1"/>
              <a:t>artikelen</a:t>
            </a:r>
            <a:r>
              <a:rPr lang="en-US" dirty="0"/>
              <a:t>,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onveilig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0BBBBD-4D52-47C9-A97A-0C6BE588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61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 tips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Onderdeelnummers</a:t>
            </a:r>
            <a:r>
              <a:rPr lang="en-US" dirty="0"/>
              <a:t> </a:t>
            </a:r>
            <a:r>
              <a:rPr lang="en-US" dirty="0" err="1"/>
              <a:t>intypbaar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TDA7297</a:t>
            </a:r>
          </a:p>
          <a:p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aanbieders</a:t>
            </a:r>
            <a:r>
              <a:rPr lang="en-US" dirty="0"/>
              <a:t>: </a:t>
            </a:r>
            <a:r>
              <a:rPr lang="en-US" dirty="0" err="1"/>
              <a:t>prijzen</a:t>
            </a:r>
            <a:r>
              <a:rPr lang="en-US" dirty="0"/>
              <a:t>, </a:t>
            </a:r>
            <a:r>
              <a:rPr lang="en-US" dirty="0" err="1"/>
              <a:t>aantallen</a:t>
            </a:r>
            <a:endParaRPr lang="en-US" dirty="0"/>
          </a:p>
          <a:p>
            <a:r>
              <a:rPr lang="en-US" dirty="0" err="1"/>
              <a:t>Doorzoeken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gratis </a:t>
            </a:r>
            <a:r>
              <a:rPr lang="en-US" dirty="0" err="1"/>
              <a:t>verzending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Met name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: electronica!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50F783-1B4D-46D7-9BE0-798A4CB6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22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is </a:t>
            </a:r>
            <a:r>
              <a:rPr lang="en-US" dirty="0" err="1"/>
              <a:t>AliExpress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Meetapparaatjes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Radiootjes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2x 15W </a:t>
            </a:r>
            <a:r>
              <a:rPr lang="en-US" dirty="0" err="1"/>
              <a:t>stereoversterker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overal</a:t>
            </a:r>
            <a:r>
              <a:rPr lang="en-US" dirty="0"/>
              <a:t> </a:t>
            </a:r>
            <a:r>
              <a:rPr lang="en-US" dirty="0" err="1"/>
              <a:t>afblijven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76A0FE-29BF-42FA-B27A-17C80EF9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28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Meetapparaatjes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Pakketjes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euro</a:t>
            </a:r>
          </a:p>
          <a:p>
            <a:r>
              <a:rPr lang="en-US" dirty="0" err="1"/>
              <a:t>Leuk</a:t>
            </a:r>
            <a:r>
              <a:rPr lang="en-US" dirty="0"/>
              <a:t> om in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zetten</a:t>
            </a:r>
            <a:endParaRPr lang="en-US" dirty="0"/>
          </a:p>
          <a:p>
            <a:r>
              <a:rPr lang="en-US" dirty="0" err="1"/>
              <a:t>Soms</a:t>
            </a:r>
            <a:r>
              <a:rPr lang="en-US" dirty="0"/>
              <a:t> heel </a:t>
            </a:r>
            <a:r>
              <a:rPr lang="en-US" dirty="0" err="1"/>
              <a:t>nuttig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93B6E4-C737-42F4-86EA-97CF89D3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XR2206 Generator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5141168"/>
          </a:xfrm>
        </p:spPr>
        <p:txBody>
          <a:bodyPr>
            <a:normAutofit/>
          </a:bodyPr>
          <a:lstStyle/>
          <a:p>
            <a:r>
              <a:rPr lang="en-US" dirty="0"/>
              <a:t>IC XR2206</a:t>
            </a:r>
          </a:p>
          <a:p>
            <a:r>
              <a:rPr lang="en-US" dirty="0" err="1"/>
              <a:t>Kost</a:t>
            </a:r>
            <a:r>
              <a:rPr lang="en-US" dirty="0"/>
              <a:t> 7€</a:t>
            </a:r>
          </a:p>
          <a:p>
            <a:r>
              <a:rPr lang="en-US" dirty="0"/>
              <a:t>Sinus, Blok, </a:t>
            </a:r>
            <a:r>
              <a:rPr lang="en-US" dirty="0" err="1"/>
              <a:t>Zaag</a:t>
            </a:r>
            <a:endParaRPr lang="en-US" dirty="0"/>
          </a:p>
          <a:p>
            <a:r>
              <a:rPr lang="en-US" dirty="0"/>
              <a:t>1 Hz tot 1 MHz</a:t>
            </a:r>
          </a:p>
          <a:p>
            <a:r>
              <a:rPr lang="en-US" dirty="0" err="1"/>
              <a:t>Kastje</a:t>
            </a:r>
            <a:r>
              <a:rPr lang="en-US" dirty="0"/>
              <a:t> </a:t>
            </a:r>
            <a:r>
              <a:rPr lang="en-US" dirty="0" err="1"/>
              <a:t>erbij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Schakelaars</a:t>
            </a:r>
            <a:r>
              <a:rPr lang="en-US" dirty="0"/>
              <a:t>: Jumpers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63" y="2060848"/>
            <a:ext cx="5280587" cy="396044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3F6360-0802-4C40-8AD2-8933F889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351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Werking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Regeling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heel </a:t>
            </a:r>
            <a:r>
              <a:rPr lang="en-US" dirty="0" err="1"/>
              <a:t>precies</a:t>
            </a:r>
            <a:endParaRPr lang="en-US" dirty="0"/>
          </a:p>
          <a:p>
            <a:r>
              <a:rPr lang="en-US" dirty="0"/>
              <a:t>Extern 9V batt</a:t>
            </a:r>
          </a:p>
          <a:p>
            <a:endParaRPr lang="en-US" dirty="0"/>
          </a:p>
          <a:p>
            <a:r>
              <a:rPr lang="en-US" dirty="0" err="1"/>
              <a:t>Beeld</a:t>
            </a:r>
            <a:r>
              <a:rPr lang="en-US" dirty="0"/>
              <a:t> op DSO138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999112" cy="361777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A06623-86D5-487F-A25F-2F2D801F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51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M328 </a:t>
            </a:r>
            <a:r>
              <a:rPr lang="en-US" dirty="0" err="1"/>
              <a:t>RCLDTf</a:t>
            </a:r>
            <a:r>
              <a:rPr lang="en-US" dirty="0"/>
              <a:t> tester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Atmega</a:t>
            </a:r>
            <a:r>
              <a:rPr lang="en-US" dirty="0"/>
              <a:t> 328µP</a:t>
            </a:r>
          </a:p>
          <a:p>
            <a:r>
              <a:rPr lang="en-US" dirty="0" err="1"/>
              <a:t>Prijs</a:t>
            </a:r>
            <a:r>
              <a:rPr lang="en-US" dirty="0"/>
              <a:t> 14€ (2016)</a:t>
            </a:r>
          </a:p>
          <a:p>
            <a:r>
              <a:rPr lang="en-US" dirty="0"/>
              <a:t>Test 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alles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Nu 8€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4904"/>
            <a:ext cx="5538192" cy="415364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51DD8D-0F2B-4462-B0C4-3C0B226A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23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DSO138 </a:t>
            </a:r>
            <a:r>
              <a:rPr lang="en-US" dirty="0" err="1"/>
              <a:t>Oscilloscoop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637112"/>
          </a:xfrm>
        </p:spPr>
        <p:txBody>
          <a:bodyPr/>
          <a:lstStyle/>
          <a:p>
            <a:r>
              <a:rPr lang="en-US" dirty="0"/>
              <a:t>Scoop tot 200kHz</a:t>
            </a:r>
          </a:p>
          <a:p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schakelaars</a:t>
            </a:r>
            <a:endParaRPr lang="en-US" dirty="0"/>
          </a:p>
          <a:p>
            <a:r>
              <a:rPr lang="en-US" dirty="0" err="1"/>
              <a:t>Lage</a:t>
            </a:r>
            <a:r>
              <a:rPr lang="en-US" dirty="0"/>
              <a:t> spanning: </a:t>
            </a:r>
            <a:br>
              <a:rPr lang="en-US" dirty="0"/>
            </a:br>
            <a:r>
              <a:rPr lang="en-US" dirty="0"/>
              <a:t>max 20V </a:t>
            </a:r>
            <a:r>
              <a:rPr lang="en-US" dirty="0" err="1"/>
              <a:t>ongeveer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Handig</a:t>
            </a:r>
            <a:r>
              <a:rPr lang="en-US" dirty="0"/>
              <a:t> even </a:t>
            </a:r>
            <a:r>
              <a:rPr lang="en-US" dirty="0" err="1"/>
              <a:t>erbij</a:t>
            </a:r>
            <a:r>
              <a:rPr lang="en-US" dirty="0"/>
              <a:t> </a:t>
            </a:r>
            <a:r>
              <a:rPr lang="en-US" dirty="0" err="1"/>
              <a:t>pakken</a:t>
            </a:r>
            <a:endParaRPr lang="en-US" dirty="0"/>
          </a:p>
          <a:p>
            <a:r>
              <a:rPr lang="en-US" dirty="0"/>
              <a:t>16€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866117" cy="364958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8C5BCC-8118-4815-B74A-D1ABC434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36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E0330 </a:t>
            </a:r>
            <a:r>
              <a:rPr lang="en-US" dirty="0" err="1"/>
              <a:t>Freq</a:t>
            </a:r>
            <a:r>
              <a:rPr lang="en-US" dirty="0"/>
              <a:t> Counter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5743769" cy="4525963"/>
          </a:xfrm>
        </p:spPr>
        <p:txBody>
          <a:bodyPr/>
          <a:lstStyle/>
          <a:p>
            <a:r>
              <a:rPr lang="en-US" dirty="0" err="1"/>
              <a:t>Testaankoop</a:t>
            </a:r>
            <a:r>
              <a:rPr lang="en-US" dirty="0"/>
              <a:t>: Digi </a:t>
            </a:r>
            <a:r>
              <a:rPr lang="en-US" dirty="0" err="1"/>
              <a:t>afstem</a:t>
            </a:r>
            <a:endParaRPr lang="en-US" dirty="0"/>
          </a:p>
          <a:p>
            <a:r>
              <a:rPr lang="en-US" dirty="0" err="1"/>
              <a:t>Ongevoelig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Bouwen</a:t>
            </a:r>
            <a:r>
              <a:rPr lang="en-US" dirty="0"/>
              <a:t>: </a:t>
            </a:r>
            <a:r>
              <a:rPr lang="en-US" dirty="0" err="1"/>
              <a:t>leuk</a:t>
            </a:r>
            <a:endParaRPr lang="en-US" dirty="0"/>
          </a:p>
          <a:p>
            <a:r>
              <a:rPr lang="en-US" dirty="0" err="1"/>
              <a:t>Gebruik</a:t>
            </a:r>
            <a:r>
              <a:rPr lang="en-US" dirty="0"/>
              <a:t>: </a:t>
            </a:r>
            <a:r>
              <a:rPr lang="en-US" dirty="0" err="1"/>
              <a:t>nooit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5562195" cy="417164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741F46-5055-42B5-B68B-90B2918C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76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Radiootjes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A34D4-6543-4062-B674-B376F30A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30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HengXing</a:t>
            </a:r>
            <a:r>
              <a:rPr lang="en-US" dirty="0"/>
              <a:t> HX6B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6€, 6 </a:t>
            </a:r>
            <a:r>
              <a:rPr lang="en-US" dirty="0" err="1"/>
              <a:t>Tr</a:t>
            </a:r>
            <a:r>
              <a:rPr lang="en-US" dirty="0"/>
              <a:t>, AM, </a:t>
            </a:r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afst</a:t>
            </a:r>
            <a:r>
              <a:rPr lang="en-US" dirty="0"/>
              <a:t>, volume/</a:t>
            </a:r>
            <a:r>
              <a:rPr lang="en-US" dirty="0" err="1"/>
              <a:t>uit</a:t>
            </a:r>
            <a:r>
              <a:rPr lang="en-US" dirty="0"/>
              <a:t>, </a:t>
            </a:r>
            <a:r>
              <a:rPr lang="en-US" dirty="0" err="1"/>
              <a:t>earjack</a:t>
            </a:r>
            <a:endParaRPr lang="en-US" dirty="0"/>
          </a:p>
          <a:p>
            <a:r>
              <a:rPr lang="en-US" dirty="0" err="1"/>
              <a:t>Achterkant</a:t>
            </a:r>
            <a:r>
              <a:rPr lang="en-US" dirty="0"/>
              <a:t> </a:t>
            </a:r>
            <a:r>
              <a:rPr lang="en-US" dirty="0" err="1"/>
              <a:t>uitsparing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sprietantenne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68" y="2924944"/>
            <a:ext cx="5080000" cy="3810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9CA361-004D-47BB-93A5-5BFC766F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531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HX6B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75019" cy="4176464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CF477DA-FBBE-491F-9B10-E52D5982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770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HX6B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256584"/>
          </a:xfrm>
        </p:spPr>
        <p:txBody>
          <a:bodyPr>
            <a:normAutofit/>
          </a:bodyPr>
          <a:lstStyle/>
          <a:p>
            <a:r>
              <a:rPr lang="en-US" dirty="0" err="1"/>
              <a:t>Kleurtjes</a:t>
            </a:r>
            <a:r>
              <a:rPr lang="en-US" dirty="0"/>
              <a:t> </a:t>
            </a:r>
            <a:r>
              <a:rPr lang="en-US" dirty="0" err="1"/>
              <a:t>trafootjes</a:t>
            </a:r>
            <a:r>
              <a:rPr lang="en-US" dirty="0"/>
              <a:t>, </a:t>
            </a:r>
            <a:r>
              <a:rPr lang="en-US" dirty="0" err="1"/>
              <a:t>G.Translate</a:t>
            </a:r>
            <a:endParaRPr lang="en-US" dirty="0"/>
          </a:p>
          <a:p>
            <a:r>
              <a:rPr lang="en-US" dirty="0" err="1"/>
              <a:t>Onderbroken</a:t>
            </a:r>
            <a:r>
              <a:rPr lang="en-US" dirty="0"/>
              <a:t> </a:t>
            </a:r>
            <a:r>
              <a:rPr lang="en-US" dirty="0" err="1"/>
              <a:t>printsporen</a:t>
            </a:r>
            <a:endParaRPr lang="en-US" dirty="0"/>
          </a:p>
          <a:p>
            <a:r>
              <a:rPr lang="en-US" dirty="0" err="1"/>
              <a:t>Sluiting</a:t>
            </a:r>
            <a:r>
              <a:rPr lang="en-US" dirty="0"/>
              <a:t> op print</a:t>
            </a:r>
          </a:p>
          <a:p>
            <a:r>
              <a:rPr lang="en-US" dirty="0" err="1"/>
              <a:t>Opschriften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AM </a:t>
            </a:r>
            <a:r>
              <a:rPr lang="en-US" dirty="0" err="1"/>
              <a:t>meer</a:t>
            </a:r>
            <a:r>
              <a:rPr lang="en-US" dirty="0"/>
              <a:t>….</a:t>
            </a:r>
          </a:p>
          <a:p>
            <a:endParaRPr lang="en-US" dirty="0"/>
          </a:p>
          <a:p>
            <a:r>
              <a:rPr lang="en-US" dirty="0"/>
              <a:t>Made in </a:t>
            </a:r>
            <a:r>
              <a:rPr lang="nl-NL" dirty="0"/>
              <a:t>Zhengzhou</a:t>
            </a:r>
            <a:br>
              <a:rPr lang="nl-NL" dirty="0"/>
            </a:br>
            <a:r>
              <a:rPr lang="nl-NL" dirty="0"/>
              <a:t>9 miljoen inwoners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052053" cy="378904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938156-6AE2-4EAE-BF13-B0A237AD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73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is </a:t>
            </a:r>
            <a:r>
              <a:rPr lang="en-US" dirty="0" err="1"/>
              <a:t>AliExpress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Meetapparaatjes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Radiootjes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2x 15W </a:t>
            </a:r>
            <a:r>
              <a:rPr lang="en-US" dirty="0" err="1"/>
              <a:t>stereoversterker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overal</a:t>
            </a:r>
            <a:r>
              <a:rPr lang="en-US" dirty="0"/>
              <a:t> </a:t>
            </a:r>
            <a:r>
              <a:rPr lang="en-US" dirty="0" err="1"/>
              <a:t>afblijven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Nee </a:t>
            </a:r>
            <a:r>
              <a:rPr lang="en-US" dirty="0" err="1"/>
              <a:t>natuurlijk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beetpakken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uitproberen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Paeansonic</a:t>
            </a:r>
            <a:r>
              <a:rPr lang="en-US" dirty="0"/>
              <a:t> 210SP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NVHR </a:t>
            </a:r>
            <a:r>
              <a:rPr lang="en-US" dirty="0" err="1"/>
              <a:t>Beurs</a:t>
            </a:r>
            <a:r>
              <a:rPr lang="en-US" dirty="0"/>
              <a:t> 10€, Ali 4€</a:t>
            </a:r>
          </a:p>
          <a:p>
            <a:r>
              <a:rPr lang="en-US" dirty="0" err="1"/>
              <a:t>Bruikbaar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zakradiootje</a:t>
            </a:r>
            <a:r>
              <a:rPr lang="en-US" dirty="0"/>
              <a:t> 76-108MHz</a:t>
            </a:r>
          </a:p>
          <a:p>
            <a:r>
              <a:rPr lang="nl-NL" dirty="0"/>
              <a:t>CD9088 FM-chip: </a:t>
            </a:r>
            <a:br>
              <a:rPr lang="nl-NL" dirty="0"/>
            </a:br>
            <a:r>
              <a:rPr lang="nl-NL" dirty="0"/>
              <a:t>quadratuurconversie</a:t>
            </a:r>
          </a:p>
          <a:p>
            <a:r>
              <a:rPr lang="en-US" dirty="0"/>
              <a:t>TA7642 AM-chip: </a:t>
            </a:r>
            <a:br>
              <a:rPr lang="en-US" dirty="0"/>
            </a:br>
            <a:r>
              <a:rPr lang="en-US" dirty="0" err="1"/>
              <a:t>rechtuit</a:t>
            </a:r>
            <a:r>
              <a:rPr lang="en-US" dirty="0"/>
              <a:t> 1-kringer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20" y="2996952"/>
            <a:ext cx="4386064" cy="328954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D55213-A5F6-4CD6-A833-65A9BB31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288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</a:t>
            </a:r>
            <a:r>
              <a:rPr lang="en-US" dirty="0" err="1"/>
              <a:t>Paeansonic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" y="1273020"/>
            <a:ext cx="8928981" cy="518031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66FFBE-7844-4A3F-B636-8E83CFD5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931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Plaatsing</a:t>
            </a:r>
            <a:r>
              <a:rPr lang="en-US" dirty="0"/>
              <a:t> </a:t>
            </a:r>
            <a:r>
              <a:rPr lang="en-US" dirty="0" err="1"/>
              <a:t>componenten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50758"/>
            <a:ext cx="7312248" cy="5484186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74EDD7-D67C-4095-B638-22886E77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435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Indin</a:t>
            </a:r>
            <a:r>
              <a:rPr lang="en-US" dirty="0"/>
              <a:t> BC-R22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Paeansonic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maar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duur</a:t>
            </a:r>
            <a:r>
              <a:rPr lang="en-US" dirty="0"/>
              <a:t>/</a:t>
            </a:r>
            <a:r>
              <a:rPr lang="en-US" dirty="0" err="1"/>
              <a:t>teveel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?</a:t>
            </a:r>
          </a:p>
          <a:p>
            <a:r>
              <a:rPr lang="en-US" dirty="0" err="1"/>
              <a:t>Gemonteerde</a:t>
            </a:r>
            <a:r>
              <a:rPr lang="en-US" dirty="0"/>
              <a:t> </a:t>
            </a:r>
            <a:r>
              <a:rPr lang="en-US" dirty="0" err="1"/>
              <a:t>versie</a:t>
            </a:r>
            <a:r>
              <a:rPr lang="en-US" dirty="0"/>
              <a:t> €3,38 (</a:t>
            </a:r>
            <a:r>
              <a:rPr lang="en-US" dirty="0" err="1"/>
              <a:t>doos</a:t>
            </a:r>
            <a:r>
              <a:rPr lang="en-US" dirty="0"/>
              <a:t>, post)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962128" cy="372159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371538-3350-49F5-9B98-462E29DB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879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Een</a:t>
            </a:r>
            <a:r>
              <a:rPr lang="en-US" dirty="0"/>
              <a:t> 2x 15W </a:t>
            </a:r>
            <a:r>
              <a:rPr lang="en-US" dirty="0" err="1"/>
              <a:t>stereoversterker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versterker</a:t>
            </a:r>
            <a:endParaRPr lang="en-US" dirty="0"/>
          </a:p>
          <a:p>
            <a:r>
              <a:rPr lang="en-US" dirty="0" err="1"/>
              <a:t>Versterkergeschiedenis</a:t>
            </a:r>
            <a:r>
              <a:rPr lang="en-US" dirty="0"/>
              <a:t>, challenge</a:t>
            </a:r>
          </a:p>
          <a:p>
            <a:r>
              <a:rPr lang="en-US" dirty="0" err="1"/>
              <a:t>Theorie</a:t>
            </a:r>
            <a:r>
              <a:rPr lang="en-US" dirty="0"/>
              <a:t>: </a:t>
            </a:r>
            <a:r>
              <a:rPr lang="en-US" dirty="0" err="1"/>
              <a:t>Brugversterker</a:t>
            </a:r>
            <a:endParaRPr lang="en-US" dirty="0"/>
          </a:p>
          <a:p>
            <a:r>
              <a:rPr lang="en-US" dirty="0"/>
              <a:t>De Ali Bridged Amp TDA7297</a:t>
            </a:r>
          </a:p>
          <a:p>
            <a:r>
              <a:rPr lang="en-US" dirty="0" err="1"/>
              <a:t>Klasse</a:t>
            </a:r>
            <a:r>
              <a:rPr lang="en-US" dirty="0"/>
              <a:t> D PAM8403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F7A5C7-F5CF-42C4-AC72-A14FFB4D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930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(audio) </a:t>
            </a:r>
            <a:r>
              <a:rPr lang="en-US" dirty="0" err="1"/>
              <a:t>versterker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7120EF1-14D8-460C-8EED-DCC6CC25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703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(audio) </a:t>
            </a:r>
            <a:r>
              <a:rPr lang="en-US" dirty="0" err="1"/>
              <a:t>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651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versterker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toestel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om </a:t>
            </a:r>
            <a:r>
              <a:rPr lang="en-US" dirty="0" err="1">
                <a:solidFill>
                  <a:srgbClr val="FF0000"/>
                </a:solidFill>
              </a:rPr>
              <a:t>stroom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uit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voeding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r>
              <a:rPr lang="en-US" dirty="0"/>
              <a:t>door je </a:t>
            </a:r>
            <a:r>
              <a:rPr lang="en-US" dirty="0" err="1">
                <a:solidFill>
                  <a:srgbClr val="FF0000"/>
                </a:solidFill>
              </a:rPr>
              <a:t>luidsprekers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laten</a:t>
            </a:r>
            <a:r>
              <a:rPr lang="en-US" dirty="0"/>
              <a:t> </a:t>
            </a:r>
            <a:r>
              <a:rPr lang="en-US" dirty="0" err="1"/>
              <a:t>lopen</a:t>
            </a:r>
            <a:br>
              <a:rPr lang="en-US" dirty="0"/>
            </a:br>
            <a:r>
              <a:rPr lang="en-US" dirty="0" err="1"/>
              <a:t>gestuurd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audiobron</a:t>
            </a:r>
            <a:endParaRPr lang="en-US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601216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01216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6228184" y="3719722"/>
            <a:ext cx="936104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516216" y="2492896"/>
            <a:ext cx="360040" cy="7200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/>
          <p:cNvCxnSpPr/>
          <p:nvPr/>
        </p:nvCxnSpPr>
        <p:spPr>
          <a:xfrm flipV="1">
            <a:off x="6876256" y="2276872"/>
            <a:ext cx="25060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6876256" y="3212976"/>
            <a:ext cx="25060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7126860" y="2276872"/>
            <a:ext cx="0" cy="1152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endCxn id="11" idx="0"/>
          </p:cNvCxnSpPr>
          <p:nvPr/>
        </p:nvCxnSpPr>
        <p:spPr>
          <a:xfrm>
            <a:off x="6696236" y="1988840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11" idx="2"/>
            <a:endCxn id="10" idx="0"/>
          </p:cNvCxnSpPr>
          <p:nvPr/>
        </p:nvCxnSpPr>
        <p:spPr>
          <a:xfrm>
            <a:off x="6696236" y="3212976"/>
            <a:ext cx="0" cy="506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stCxn id="10" idx="4"/>
          </p:cNvCxnSpPr>
          <p:nvPr/>
        </p:nvCxnSpPr>
        <p:spPr>
          <a:xfrm>
            <a:off x="6696236" y="4655826"/>
            <a:ext cx="1871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3A6051-246B-422C-B950-5F9FBA91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298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46902"/>
            <a:ext cx="5432152" cy="407411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JVC RX-230R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Huiskamerversterker</a:t>
            </a:r>
            <a:r>
              <a:rPr lang="en-US" dirty="0"/>
              <a:t> 2x40W </a:t>
            </a:r>
          </a:p>
          <a:p>
            <a:r>
              <a:rPr lang="en-US" dirty="0"/>
              <a:t>Met tuner, </a:t>
            </a:r>
            <a:r>
              <a:rPr lang="en-US" dirty="0" err="1"/>
              <a:t>voeding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knoppen</a:t>
            </a:r>
            <a:endParaRPr lang="en-US" dirty="0"/>
          </a:p>
          <a:p>
            <a:r>
              <a:rPr lang="en-US" dirty="0" err="1"/>
              <a:t>Verbruik</a:t>
            </a:r>
            <a:r>
              <a:rPr lang="en-US" dirty="0"/>
              <a:t> 20W,</a:t>
            </a:r>
            <a:br>
              <a:rPr lang="en-US" dirty="0"/>
            </a:br>
            <a:r>
              <a:rPr lang="en-US" dirty="0"/>
              <a:t>standby 1,2W</a:t>
            </a:r>
          </a:p>
          <a:p>
            <a:endParaRPr lang="en-US" dirty="0"/>
          </a:p>
          <a:p>
            <a:r>
              <a:rPr lang="en-US" dirty="0" err="1"/>
              <a:t>Aanlaten</a:t>
            </a:r>
            <a:r>
              <a:rPr lang="en-US" dirty="0"/>
              <a:t>…</a:t>
            </a:r>
          </a:p>
          <a:p>
            <a:r>
              <a:rPr lang="en-US" dirty="0" err="1"/>
              <a:t>Stroom</a:t>
            </a:r>
            <a:br>
              <a:rPr lang="en-US" dirty="0"/>
            </a:br>
            <a:r>
              <a:rPr lang="en-US" dirty="0"/>
              <a:t>&gt; 20€/</a:t>
            </a:r>
            <a:r>
              <a:rPr lang="en-US" dirty="0" err="1"/>
              <a:t>jr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DB7EA11-D929-4F65-B6AA-48BA539D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165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Boxen</a:t>
            </a:r>
            <a:r>
              <a:rPr lang="en-US" dirty="0"/>
              <a:t> Philips 22RH426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1900808"/>
          </a:xfrm>
        </p:spPr>
        <p:txBody>
          <a:bodyPr/>
          <a:lstStyle/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geluid</a:t>
            </a:r>
            <a:endParaRPr lang="en-US" dirty="0"/>
          </a:p>
          <a:p>
            <a:r>
              <a:rPr lang="en-US" dirty="0"/>
              <a:t>Vast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muur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98081"/>
            <a:ext cx="3267411" cy="46085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4" y="2930420"/>
            <a:ext cx="4783528" cy="358764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260B50-BD56-41B6-95AE-C40DD984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028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Microversterker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67" y="2492896"/>
            <a:ext cx="5560053" cy="4170040"/>
          </a:xfrm>
        </p:spPr>
      </p:pic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Vermogen</a:t>
            </a:r>
            <a:r>
              <a:rPr lang="en-US" dirty="0"/>
              <a:t> 2x40W “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” </a:t>
            </a:r>
            <a:r>
              <a:rPr lang="en-US" dirty="0" err="1"/>
              <a:t>nodig</a:t>
            </a:r>
            <a:endParaRPr lang="en-US" dirty="0"/>
          </a:p>
          <a:p>
            <a:r>
              <a:rPr lang="en-US" dirty="0" err="1"/>
              <a:t>Versterker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PC-</a:t>
            </a:r>
            <a:r>
              <a:rPr lang="en-US" dirty="0" err="1"/>
              <a:t>boxjes</a:t>
            </a:r>
            <a:endParaRPr lang="en-US" dirty="0"/>
          </a:p>
          <a:p>
            <a:r>
              <a:rPr lang="en-US" dirty="0" err="1"/>
              <a:t>Klinkt</a:t>
            </a:r>
            <a:r>
              <a:rPr lang="en-US" dirty="0"/>
              <a:t> prima</a:t>
            </a:r>
          </a:p>
          <a:p>
            <a:endParaRPr lang="en-US" dirty="0"/>
          </a:p>
          <a:p>
            <a:r>
              <a:rPr lang="en-US" dirty="0" err="1"/>
              <a:t>Verbruik</a:t>
            </a:r>
            <a:r>
              <a:rPr lang="en-US" dirty="0"/>
              <a:t> 2,3W</a:t>
            </a:r>
            <a:br>
              <a:rPr lang="en-US" dirty="0"/>
            </a:br>
            <a:r>
              <a:rPr lang="en-US" dirty="0" err="1"/>
              <a:t>dus</a:t>
            </a:r>
            <a:r>
              <a:rPr lang="en-US" dirty="0"/>
              <a:t> 5€/</a:t>
            </a:r>
            <a:r>
              <a:rPr lang="en-US" dirty="0" err="1"/>
              <a:t>jr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baseline="-25000" dirty="0" err="1"/>
              <a:t>tv</a:t>
            </a:r>
            <a:r>
              <a:rPr lang="en-US" dirty="0"/>
              <a:t> is 3 </a:t>
            </a:r>
            <a:r>
              <a:rPr lang="en-US" dirty="0" err="1"/>
              <a:t>mnd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8DD36C1-C15E-4FEF-9546-94B6A502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86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Wat is </a:t>
            </a:r>
            <a:r>
              <a:rPr lang="en-US" dirty="0" err="1"/>
              <a:t>AliExpress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Oprichter</a:t>
            </a:r>
            <a:endParaRPr lang="en-US" dirty="0"/>
          </a:p>
          <a:p>
            <a:r>
              <a:rPr lang="en-US" dirty="0" err="1"/>
              <a:t>Werking</a:t>
            </a:r>
            <a:endParaRPr lang="en-US" dirty="0"/>
          </a:p>
          <a:p>
            <a:r>
              <a:rPr lang="en-US" dirty="0" err="1"/>
              <a:t>Consument</a:t>
            </a:r>
            <a:endParaRPr lang="en-US" dirty="0"/>
          </a:p>
          <a:p>
            <a:r>
              <a:rPr lang="en-US" dirty="0"/>
              <a:t>Business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ethiek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28524E-B32A-41E4-BBF0-60733BB5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083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Amplifier Challenge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Versterker</a:t>
            </a:r>
            <a:r>
              <a:rPr lang="en-US" dirty="0"/>
              <a:t> van </a:t>
            </a:r>
            <a:r>
              <a:rPr lang="en-US" dirty="0" err="1"/>
              <a:t>nieuwe</a:t>
            </a:r>
            <a:r>
              <a:rPr lang="en-US" dirty="0"/>
              <a:t> Ali-</a:t>
            </a:r>
            <a:r>
              <a:rPr lang="en-US" dirty="0" err="1"/>
              <a:t>onderdelen</a:t>
            </a:r>
            <a:endParaRPr lang="en-US" dirty="0"/>
          </a:p>
          <a:p>
            <a:r>
              <a:rPr lang="en-US" dirty="0"/>
              <a:t>Minder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huidige</a:t>
            </a:r>
            <a:r>
              <a:rPr lang="en-US" dirty="0"/>
              <a:t> (2,3W)</a:t>
            </a:r>
          </a:p>
          <a:p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bouwkosten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tv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stroomverbruik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9V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D05E95-8DEF-4C8C-92BA-74981199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3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Totempaal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62472"/>
            <a:ext cx="4176464" cy="5306888"/>
          </a:xfrm>
        </p:spPr>
        <p:txBody>
          <a:bodyPr>
            <a:normAutofit/>
          </a:bodyPr>
          <a:lstStyle/>
          <a:p>
            <a:r>
              <a:rPr lang="en-US" dirty="0"/>
              <a:t>Twee transistors in </a:t>
            </a:r>
            <a:r>
              <a:rPr lang="en-US" dirty="0" err="1"/>
              <a:t>tegenfase</a:t>
            </a:r>
            <a:endParaRPr lang="en-US" dirty="0"/>
          </a:p>
          <a:p>
            <a:r>
              <a:rPr lang="en-US" dirty="0" err="1"/>
              <a:t>Belasting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tt</a:t>
            </a:r>
            <a:endParaRPr lang="en-US" baseline="-25000" dirty="0"/>
          </a:p>
          <a:p>
            <a:r>
              <a:rPr lang="en-US" dirty="0" err="1"/>
              <a:t>V</a:t>
            </a:r>
            <a:r>
              <a:rPr lang="en-US" baseline="-25000" dirty="0" err="1"/>
              <a:t>eff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tt</a:t>
            </a:r>
            <a:r>
              <a:rPr lang="en-US" dirty="0"/>
              <a:t>/2√2</a:t>
            </a:r>
          </a:p>
          <a:p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max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dirty="0">
                <a:solidFill>
                  <a:srgbClr val="FF0000"/>
                </a:solidFill>
              </a:rPr>
              <a:t> –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8Z</a:t>
            </a:r>
          </a:p>
          <a:p>
            <a:r>
              <a:rPr lang="en-US" dirty="0" err="1"/>
              <a:t>Vb</a:t>
            </a:r>
            <a:r>
              <a:rPr lang="en-US" dirty="0"/>
              <a:t> 9V, 1V, 8</a:t>
            </a:r>
            <a:r>
              <a:rPr lang="el-GR" dirty="0"/>
              <a:t>Ω</a:t>
            </a:r>
            <a:r>
              <a:rPr lang="en-US" dirty="0"/>
              <a:t>: ¾W</a:t>
            </a:r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9208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652120" y="234888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652120" y="386104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29208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976156" y="198884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976156" y="299695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976156" y="450912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7020272" y="3573016"/>
            <a:ext cx="288032" cy="612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 flipV="1">
            <a:off x="7308304" y="3140968"/>
            <a:ext cx="28803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7596336" y="3140968"/>
            <a:ext cx="0" cy="1386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7308304" y="4185084"/>
            <a:ext cx="288032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976156" y="3429000"/>
            <a:ext cx="1188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17" idx="0"/>
          </p:cNvCxnSpPr>
          <p:nvPr/>
        </p:nvCxnSpPr>
        <p:spPr>
          <a:xfrm flipV="1">
            <a:off x="7164288" y="342900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stCxn id="17" idx="2"/>
          </p:cNvCxnSpPr>
          <p:nvPr/>
        </p:nvCxnSpPr>
        <p:spPr>
          <a:xfrm>
            <a:off x="7164288" y="4185084"/>
            <a:ext cx="0" cy="684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860032" y="26729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157583" y="2348880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860032" y="418508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9V</a:t>
            </a:r>
            <a:endParaRPr lang="nl-NL" sz="2400" dirty="0"/>
          </a:p>
        </p:txBody>
      </p:sp>
      <p:sp>
        <p:nvSpPr>
          <p:cNvPr id="55" name="Tekstvak 54"/>
          <p:cNvSpPr txBox="1"/>
          <p:nvPr/>
        </p:nvSpPr>
        <p:spPr>
          <a:xfrm>
            <a:off x="5821335" y="573325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Onderdeeltje</a:t>
            </a:r>
            <a:r>
              <a:rPr lang="en-US" sz="2800" dirty="0"/>
              <a:t> nog </a:t>
            </a:r>
            <a:r>
              <a:rPr lang="en-US" sz="2800" dirty="0" err="1"/>
              <a:t>erbij</a:t>
            </a:r>
            <a:r>
              <a:rPr lang="en-US" sz="2800" dirty="0"/>
              <a:t>?</a:t>
            </a: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B6FBED-5921-4A74-82C6-8B5E779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843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Brugversterker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62472"/>
            <a:ext cx="3466728" cy="5306888"/>
          </a:xfrm>
        </p:spPr>
        <p:txBody>
          <a:bodyPr>
            <a:normAutofit/>
          </a:bodyPr>
          <a:lstStyle/>
          <a:p>
            <a:r>
              <a:rPr lang="en-US" dirty="0"/>
              <a:t>Twee </a:t>
            </a:r>
            <a:r>
              <a:rPr lang="en-US" dirty="0" err="1"/>
              <a:t>totempalen</a:t>
            </a:r>
            <a:r>
              <a:rPr lang="en-US" dirty="0"/>
              <a:t> in </a:t>
            </a:r>
            <a:r>
              <a:rPr lang="en-US" dirty="0" err="1"/>
              <a:t>tegenfase</a:t>
            </a:r>
            <a:endParaRPr lang="en-US" dirty="0"/>
          </a:p>
          <a:p>
            <a:r>
              <a:rPr lang="en-US" dirty="0" err="1"/>
              <a:t>Belasting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piek</a:t>
            </a:r>
            <a:endParaRPr lang="en-US" baseline="-25000" dirty="0"/>
          </a:p>
          <a:p>
            <a:r>
              <a:rPr lang="en-US" dirty="0" err="1"/>
              <a:t>V</a:t>
            </a:r>
            <a:r>
              <a:rPr lang="en-US" baseline="-25000" dirty="0" err="1"/>
              <a:t>eff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piek</a:t>
            </a:r>
            <a:r>
              <a:rPr lang="en-US" dirty="0"/>
              <a:t>/√2</a:t>
            </a:r>
          </a:p>
          <a:p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max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dirty="0">
                <a:solidFill>
                  <a:srgbClr val="FF0000"/>
                </a:solidFill>
              </a:rPr>
              <a:t> –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2Z</a:t>
            </a:r>
          </a:p>
          <a:p>
            <a:r>
              <a:rPr lang="en-US" dirty="0"/>
              <a:t>9V, 1V, 8</a:t>
            </a:r>
            <a:r>
              <a:rPr lang="el-GR" dirty="0"/>
              <a:t>Ω</a:t>
            </a:r>
            <a:r>
              <a:rPr lang="en-US" dirty="0"/>
              <a:t>: 3W</a:t>
            </a:r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4590761" y="2016979"/>
            <a:ext cx="2861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950801" y="2377019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950801" y="3889187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endCxn id="53" idx="1"/>
          </p:cNvCxnSpPr>
          <p:nvPr/>
        </p:nvCxnSpPr>
        <p:spPr>
          <a:xfrm>
            <a:off x="4590761" y="4897299"/>
            <a:ext cx="3005575" cy="22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274837" y="201697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274837" y="3025091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274837" y="453725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274837" y="3457139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158713" y="2701055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4456264" y="2377019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158713" y="4213223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9V</a:t>
            </a:r>
            <a:endParaRPr lang="nl-NL" sz="2400" dirty="0"/>
          </a:p>
        </p:txBody>
      </p:sp>
      <p:sp>
        <p:nvSpPr>
          <p:cNvPr id="55" name="Tekstvak 54"/>
          <p:cNvSpPr txBox="1"/>
          <p:nvPr/>
        </p:nvSpPr>
        <p:spPr>
          <a:xfrm>
            <a:off x="5821335" y="573325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Onderdeeltje</a:t>
            </a:r>
            <a:r>
              <a:rPr lang="en-US" sz="2800" dirty="0"/>
              <a:t> nog </a:t>
            </a:r>
            <a:r>
              <a:rPr lang="en-US" sz="2800" dirty="0" err="1"/>
              <a:t>erbij</a:t>
            </a:r>
            <a:r>
              <a:rPr lang="en-US" sz="2800" dirty="0"/>
              <a:t>?</a:t>
            </a:r>
            <a:endParaRPr lang="nl-NL" sz="2800" dirty="0"/>
          </a:p>
        </p:txBody>
      </p:sp>
      <p:sp>
        <p:nvSpPr>
          <p:cNvPr id="24" name="Ovaal 23"/>
          <p:cNvSpPr/>
          <p:nvPr/>
        </p:nvSpPr>
        <p:spPr>
          <a:xfrm>
            <a:off x="6953967" y="238809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6953967" y="390025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Rechte verbindingslijn 26"/>
          <p:cNvCxnSpPr>
            <a:endCxn id="24" idx="0"/>
          </p:cNvCxnSpPr>
          <p:nvPr/>
        </p:nvCxnSpPr>
        <p:spPr>
          <a:xfrm>
            <a:off x="7278003" y="202805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24" idx="4"/>
            <a:endCxn id="26" idx="0"/>
          </p:cNvCxnSpPr>
          <p:nvPr/>
        </p:nvCxnSpPr>
        <p:spPr>
          <a:xfrm>
            <a:off x="7278003" y="303616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6" idx="4"/>
          </p:cNvCxnSpPr>
          <p:nvPr/>
        </p:nvCxnSpPr>
        <p:spPr>
          <a:xfrm>
            <a:off x="7278003" y="454833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6161879" y="271212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6473090" y="3900258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>
            <a:off x="6161879" y="422429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6528103" y="3461200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6021540" y="3356992"/>
            <a:ext cx="506563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821335" y="3044141"/>
            <a:ext cx="200205" cy="312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788527" y="3038606"/>
            <a:ext cx="949416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6528103" y="3049677"/>
            <a:ext cx="209840" cy="307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85221A-0FB9-4196-8977-2AB167C9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905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stereo </a:t>
            </a:r>
            <a:r>
              <a:rPr lang="en-US" dirty="0" err="1"/>
              <a:t>brugversterker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Eindtor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2000mA door </a:t>
            </a:r>
            <a:r>
              <a:rPr lang="en-US" dirty="0" err="1"/>
              <a:t>bij</a:t>
            </a:r>
            <a:r>
              <a:rPr lang="en-US" dirty="0"/>
              <a:t> ¼V</a:t>
            </a:r>
          </a:p>
          <a:p>
            <a:r>
              <a:rPr lang="en-US" dirty="0" err="1"/>
              <a:t>Spelen</a:t>
            </a:r>
            <a:r>
              <a:rPr lang="en-US" dirty="0"/>
              <a:t> op 6V </a:t>
            </a:r>
            <a:r>
              <a:rPr lang="en-US" dirty="0" err="1"/>
              <a:t>bij</a:t>
            </a:r>
            <a:r>
              <a:rPr lang="en-US" dirty="0"/>
              <a:t> 4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ca 2x3W</a:t>
            </a:r>
          </a:p>
          <a:p>
            <a:r>
              <a:rPr lang="en-US" dirty="0"/>
              <a:t>Is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?</a:t>
            </a:r>
          </a:p>
          <a:p>
            <a:r>
              <a:rPr lang="en-US" dirty="0" err="1"/>
              <a:t>Kan</a:t>
            </a:r>
            <a:r>
              <a:rPr lang="en-US" dirty="0"/>
              <a:t> tot 18V </a:t>
            </a:r>
            <a:r>
              <a:rPr lang="en-US" dirty="0" err="1"/>
              <a:t>voor</a:t>
            </a:r>
            <a:r>
              <a:rPr lang="en-US" dirty="0"/>
              <a:t> 2x 15W (</a:t>
            </a:r>
            <a:r>
              <a:rPr lang="en-US" dirty="0" err="1"/>
              <a:t>Koelen</a:t>
            </a:r>
            <a:r>
              <a:rPr lang="en-US" dirty="0"/>
              <a:t>!)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9AE4BB-7957-4828-8D28-F56E4435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193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" y="260648"/>
            <a:ext cx="8865290" cy="642676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CAEA24-DAB9-4B8A-A03B-83AE84C0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774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01972"/>
            <a:ext cx="4908798" cy="41881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TDA7297 </a:t>
            </a:r>
            <a:r>
              <a:rPr lang="en-US" dirty="0" err="1"/>
              <a:t>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dr</a:t>
            </a:r>
            <a:r>
              <a:rPr lang="en-US" dirty="0"/>
              <a:t> is maar ½ tot ¼V (</a:t>
            </a:r>
            <a:r>
              <a:rPr lang="en-US" dirty="0" err="1"/>
              <a:t>vervorming</a:t>
            </a:r>
            <a:r>
              <a:rPr lang="en-US" dirty="0"/>
              <a:t>)</a:t>
            </a:r>
          </a:p>
          <a:p>
            <a:r>
              <a:rPr lang="en-US" dirty="0" err="1"/>
              <a:t>Werkt</a:t>
            </a:r>
            <a:r>
              <a:rPr lang="en-US" dirty="0"/>
              <a:t> op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 is 5,3V (USB </a:t>
            </a:r>
            <a:r>
              <a:rPr lang="en-US" dirty="0" err="1"/>
              <a:t>stekker</a:t>
            </a:r>
            <a:r>
              <a:rPr lang="en-US" dirty="0"/>
              <a:t>)</a:t>
            </a:r>
          </a:p>
          <a:p>
            <a:r>
              <a:rPr lang="en-US" dirty="0" err="1"/>
              <a:t>Vermogen</a:t>
            </a:r>
            <a:r>
              <a:rPr lang="en-US" dirty="0"/>
              <a:t> </a:t>
            </a:r>
            <a:r>
              <a:rPr lang="en-US" dirty="0" err="1"/>
              <a:t>ruim</a:t>
            </a:r>
            <a:r>
              <a:rPr lang="en-US"/>
              <a:t> </a:t>
            </a:r>
            <a:br>
              <a:rPr lang="en-US"/>
            </a:br>
            <a:r>
              <a:rPr lang="en-US"/>
              <a:t>2W </a:t>
            </a:r>
            <a:r>
              <a:rPr lang="en-US" dirty="0" err="1"/>
              <a:t>aan</a:t>
            </a:r>
            <a:r>
              <a:rPr lang="en-US" dirty="0"/>
              <a:t> 4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bouwpakketje</a:t>
            </a:r>
            <a:r>
              <a:rPr lang="en-US" dirty="0"/>
              <a:t>!</a:t>
            </a:r>
          </a:p>
          <a:p>
            <a:r>
              <a:rPr lang="en-US" dirty="0" err="1"/>
              <a:t>Bouwkosten</a:t>
            </a:r>
            <a:r>
              <a:rPr lang="en-US" dirty="0"/>
              <a:t> 3€</a:t>
            </a:r>
          </a:p>
          <a:p>
            <a:r>
              <a:rPr lang="en-US" dirty="0" err="1"/>
              <a:t>Verbruik</a:t>
            </a:r>
            <a:r>
              <a:rPr lang="en-US" dirty="0"/>
              <a:t> 0,3W (</a:t>
            </a:r>
            <a:r>
              <a:rPr lang="en-US" dirty="0" err="1"/>
              <a:t>inc</a:t>
            </a:r>
            <a:r>
              <a:rPr lang="en-US" dirty="0"/>
              <a:t> LED)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AA2D35-07B6-4735-A67B-E586CBE5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121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" y="237614"/>
            <a:ext cx="8909631" cy="6111450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6E0A1FE-A890-4441-8299-D4AE17C6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980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" y="260648"/>
            <a:ext cx="8817059" cy="5976664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807BED4-82BF-4EC2-AD34-407516E5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28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NFOR: PAM8403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Nog </a:t>
            </a:r>
            <a:r>
              <a:rPr lang="en-US" dirty="0" err="1"/>
              <a:t>onderweg</a:t>
            </a:r>
            <a:r>
              <a:rPr lang="en-US" dirty="0"/>
              <a:t> in Ali’s </a:t>
            </a:r>
            <a:r>
              <a:rPr lang="en-US" dirty="0" err="1"/>
              <a:t>pakjesboot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besteld</a:t>
            </a:r>
            <a:r>
              <a:rPr lang="en-US" dirty="0"/>
              <a:t> 7 </a:t>
            </a:r>
            <a:r>
              <a:rPr lang="en-US" dirty="0" err="1"/>
              <a:t>april</a:t>
            </a:r>
            <a:r>
              <a:rPr lang="en-US"/>
              <a:t>)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8FE850-848E-4EBC-9C74-5EC989B9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417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Overal</a:t>
            </a:r>
            <a:r>
              <a:rPr lang="en-US" dirty="0"/>
              <a:t> </a:t>
            </a:r>
            <a:r>
              <a:rPr lang="en-US" dirty="0" err="1"/>
              <a:t>aanzitten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Luisteren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versterker</a:t>
            </a:r>
            <a:br>
              <a:rPr lang="en-US" dirty="0"/>
            </a:br>
            <a:r>
              <a:rPr lang="en-US" dirty="0"/>
              <a:t>(met MP3-speler van 1,52€)</a:t>
            </a:r>
          </a:p>
          <a:p>
            <a:r>
              <a:rPr lang="en-US" dirty="0"/>
              <a:t>FM met </a:t>
            </a:r>
            <a:r>
              <a:rPr lang="en-US" dirty="0" err="1"/>
              <a:t>Paeansonic</a:t>
            </a:r>
            <a:endParaRPr lang="en-US" dirty="0"/>
          </a:p>
          <a:p>
            <a:r>
              <a:rPr lang="en-US" dirty="0" err="1"/>
              <a:t>Blokgolftest</a:t>
            </a:r>
            <a:r>
              <a:rPr lang="en-US" dirty="0"/>
              <a:t> </a:t>
            </a:r>
            <a:r>
              <a:rPr lang="en-US" dirty="0" err="1"/>
              <a:t>versterker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5F3356-85E3-4119-8C5C-59064425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73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Ali: Jack 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r>
              <a:rPr lang="en-US" dirty="0"/>
              <a:t>Ma Yun (1964)</a:t>
            </a:r>
          </a:p>
          <a:p>
            <a:r>
              <a:rPr lang="en-US" dirty="0" err="1"/>
              <a:t>Rijkste</a:t>
            </a:r>
            <a:r>
              <a:rPr lang="en-US" dirty="0"/>
              <a:t> </a:t>
            </a:r>
            <a:r>
              <a:rPr lang="en-US" dirty="0" err="1"/>
              <a:t>Chinees</a:t>
            </a:r>
            <a:r>
              <a:rPr lang="en-US" dirty="0"/>
              <a:t>: 40G€</a:t>
            </a:r>
          </a:p>
          <a:p>
            <a:r>
              <a:rPr lang="en-US" dirty="0" err="1"/>
              <a:t>Filantroop</a:t>
            </a:r>
            <a:r>
              <a:rPr lang="en-US" dirty="0"/>
              <a:t>: </a:t>
            </a:r>
            <a:r>
              <a:rPr lang="en-US" dirty="0" err="1"/>
              <a:t>Onderwijs</a:t>
            </a:r>
            <a:endParaRPr lang="en-US" dirty="0"/>
          </a:p>
          <a:p>
            <a:r>
              <a:rPr lang="en-US" dirty="0" err="1"/>
              <a:t>Oprichter</a:t>
            </a:r>
            <a:r>
              <a:rPr lang="en-US" dirty="0"/>
              <a:t> Alibaba 1999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7"/>
            <a:ext cx="4940116" cy="5273991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6C3142-992E-455C-9F78-A4F4066E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896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Meters</a:t>
            </a:r>
          </a:p>
          <a:p>
            <a:r>
              <a:rPr lang="en-US" dirty="0"/>
              <a:t>3 Radio’s</a:t>
            </a:r>
          </a:p>
          <a:p>
            <a:r>
              <a:rPr lang="en-US" dirty="0" err="1"/>
              <a:t>PrachtPatser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Versterkers</a:t>
            </a:r>
            <a:endParaRPr lang="en-US" dirty="0"/>
          </a:p>
          <a:p>
            <a:r>
              <a:rPr lang="en-US" dirty="0"/>
              <a:t>2 </a:t>
            </a:r>
            <a:r>
              <a:rPr lang="en-US"/>
              <a:t>boxjes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Beschrijving</a:t>
            </a:r>
            <a:r>
              <a:rPr lang="en-US" dirty="0"/>
              <a:t> Paean</a:t>
            </a:r>
          </a:p>
          <a:p>
            <a:r>
              <a:rPr lang="en-US" dirty="0" err="1"/>
              <a:t>Beschrijving</a:t>
            </a:r>
            <a:r>
              <a:rPr lang="en-US" dirty="0"/>
              <a:t> HX</a:t>
            </a:r>
          </a:p>
          <a:p>
            <a:r>
              <a:rPr lang="en-US" dirty="0"/>
              <a:t>S16P1 </a:t>
            </a:r>
            <a:r>
              <a:rPr lang="en-US" dirty="0" err="1"/>
              <a:t>batterij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E43934-86C3-49EE-8FD7-5C1BB429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3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Alibaba: </a:t>
            </a:r>
            <a:r>
              <a:rPr lang="en-US" dirty="0" err="1"/>
              <a:t>handelsplatform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In 1999: B2B, in 2003 </a:t>
            </a:r>
            <a:r>
              <a:rPr lang="en-US" dirty="0" err="1"/>
              <a:t>Taobao</a:t>
            </a:r>
            <a:r>
              <a:rPr lang="en-US" dirty="0"/>
              <a:t>, C2C</a:t>
            </a:r>
          </a:p>
          <a:p>
            <a:r>
              <a:rPr lang="en-US" dirty="0"/>
              <a:t>2008 </a:t>
            </a:r>
            <a:r>
              <a:rPr lang="en-US" dirty="0" err="1"/>
              <a:t>AliExpress</a:t>
            </a:r>
            <a:r>
              <a:rPr lang="en-US" dirty="0"/>
              <a:t>, B2C</a:t>
            </a:r>
          </a:p>
          <a:p>
            <a:endParaRPr lang="en-US" dirty="0"/>
          </a:p>
          <a:p>
            <a:r>
              <a:rPr lang="en-US" dirty="0"/>
              <a:t>China: nu </a:t>
            </a:r>
            <a:r>
              <a:rPr lang="en-US" dirty="0" err="1"/>
              <a:t>wereldleider</a:t>
            </a:r>
            <a:r>
              <a:rPr lang="en-US" dirty="0"/>
              <a:t> in </a:t>
            </a:r>
            <a:r>
              <a:rPr lang="en-US" dirty="0" err="1"/>
              <a:t>opkomst</a:t>
            </a:r>
            <a:endParaRPr lang="en-US" dirty="0"/>
          </a:p>
          <a:p>
            <a:r>
              <a:rPr lang="en-US" dirty="0"/>
              <a:t>China 1980: </a:t>
            </a:r>
            <a:r>
              <a:rPr lang="en-US" dirty="0" err="1"/>
              <a:t>ontwikkelingsland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Opbloei</a:t>
            </a:r>
            <a:r>
              <a:rPr lang="en-US" dirty="0"/>
              <a:t>, diverse </a:t>
            </a:r>
            <a:r>
              <a:rPr lang="en-US" dirty="0" err="1"/>
              <a:t>factoren</a:t>
            </a:r>
            <a:r>
              <a:rPr lang="en-US" dirty="0"/>
              <a:t>, 1 is Ali</a:t>
            </a:r>
          </a:p>
          <a:p>
            <a:r>
              <a:rPr lang="en-US" dirty="0"/>
              <a:t>60% van </a:t>
            </a:r>
            <a:r>
              <a:rPr lang="en-US" dirty="0" err="1"/>
              <a:t>postpakketten</a:t>
            </a:r>
            <a:r>
              <a:rPr lang="en-US" dirty="0"/>
              <a:t> in China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6CF6E4-62AC-44B9-8F8D-EDE80A0F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81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Producent</a:t>
            </a:r>
            <a:r>
              <a:rPr lang="en-US" dirty="0"/>
              <a:t> </a:t>
            </a:r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</a:t>
            </a:r>
          </a:p>
          <a:p>
            <a:r>
              <a:rPr lang="en-US" dirty="0" err="1"/>
              <a:t>Consument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virtuele</a:t>
            </a:r>
            <a:r>
              <a:rPr lang="en-US" dirty="0"/>
              <a:t> shop met </a:t>
            </a:r>
            <a:r>
              <a:rPr lang="en-US" dirty="0" err="1"/>
              <a:t>miljoenen</a:t>
            </a:r>
            <a:r>
              <a:rPr lang="en-US" dirty="0"/>
              <a:t> </a:t>
            </a:r>
            <a:r>
              <a:rPr lang="en-US" dirty="0" err="1"/>
              <a:t>artikelen</a:t>
            </a:r>
            <a:endParaRPr lang="en-US" dirty="0"/>
          </a:p>
          <a:p>
            <a:r>
              <a:rPr lang="en-US" dirty="0" err="1"/>
              <a:t>Transactie</a:t>
            </a:r>
            <a:r>
              <a:rPr lang="en-US" dirty="0"/>
              <a:t> met </a:t>
            </a:r>
            <a:r>
              <a:rPr lang="en-US" dirty="0" err="1"/>
              <a:t>producent</a:t>
            </a:r>
            <a:endParaRPr lang="en-US" dirty="0"/>
          </a:p>
          <a:p>
            <a:r>
              <a:rPr lang="en-US" dirty="0"/>
              <a:t>Ali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voorwaarden</a:t>
            </a:r>
            <a:r>
              <a:rPr lang="en-US" dirty="0"/>
              <a:t>, </a:t>
            </a:r>
            <a:r>
              <a:rPr lang="en-US" dirty="0" err="1"/>
              <a:t>betaling</a:t>
            </a:r>
            <a:r>
              <a:rPr lang="en-US" dirty="0"/>
              <a:t>, </a:t>
            </a:r>
            <a:r>
              <a:rPr lang="en-US" dirty="0" err="1"/>
              <a:t>conflicten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EA8E7C-BA42-4DDC-B8F5-CD060170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5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Ali, hoe </a:t>
            </a:r>
            <a:r>
              <a:rPr lang="en-US" dirty="0" err="1"/>
              <a:t>werkt</a:t>
            </a:r>
            <a:r>
              <a:rPr lang="en-US" dirty="0"/>
              <a:t> 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nl.aliexpress.com</a:t>
            </a:r>
          </a:p>
          <a:p>
            <a:r>
              <a:rPr lang="en-US" dirty="0" err="1"/>
              <a:t>Maak</a:t>
            </a:r>
            <a:r>
              <a:rPr lang="en-US" dirty="0"/>
              <a:t> 1x account met </a:t>
            </a:r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en-US" dirty="0"/>
              <a:t> (</a:t>
            </a:r>
            <a:r>
              <a:rPr lang="en-US" dirty="0" err="1"/>
              <a:t>taal</a:t>
            </a:r>
            <a:r>
              <a:rPr lang="en-US" dirty="0"/>
              <a:t>)</a:t>
            </a:r>
            <a:endParaRPr lang="nl-NL" dirty="0"/>
          </a:p>
          <a:p>
            <a:r>
              <a:rPr lang="en-US" dirty="0" err="1"/>
              <a:t>Snuffel</a:t>
            </a:r>
            <a:r>
              <a:rPr lang="en-US" dirty="0"/>
              <a:t> op site, </a:t>
            </a:r>
            <a:r>
              <a:rPr lang="en-US" dirty="0" err="1"/>
              <a:t>winkelwagen</a:t>
            </a:r>
            <a:r>
              <a:rPr lang="en-US" dirty="0"/>
              <a:t> </a:t>
            </a:r>
            <a:r>
              <a:rPr lang="en-US" dirty="0" err="1"/>
              <a:t>vullen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 </a:t>
            </a:r>
            <a:r>
              <a:rPr lang="en-US" dirty="0" err="1"/>
              <a:t>betaling</a:t>
            </a:r>
            <a:r>
              <a:rPr lang="en-US" dirty="0"/>
              <a:t> met </a:t>
            </a:r>
            <a:r>
              <a:rPr lang="en-US" dirty="0" err="1"/>
              <a:t>iDEAL</a:t>
            </a:r>
            <a:endParaRPr lang="en-US" dirty="0"/>
          </a:p>
          <a:p>
            <a:r>
              <a:rPr lang="en-US" dirty="0" err="1"/>
              <a:t>Wachten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48766F-6F30-4797-BA80-497247E8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5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Ali, hoe </a:t>
            </a:r>
            <a:r>
              <a:rPr lang="en-US" dirty="0" err="1"/>
              <a:t>werkt</a:t>
            </a:r>
            <a:r>
              <a:rPr lang="en-US" dirty="0"/>
              <a:t> 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nl.aliexpress.com</a:t>
            </a:r>
          </a:p>
          <a:p>
            <a:r>
              <a:rPr lang="en-US" dirty="0" err="1"/>
              <a:t>Maak</a:t>
            </a:r>
            <a:r>
              <a:rPr lang="en-US" dirty="0"/>
              <a:t> 1x account met </a:t>
            </a:r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en-US" dirty="0"/>
              <a:t> (</a:t>
            </a:r>
            <a:r>
              <a:rPr lang="en-US" dirty="0" err="1"/>
              <a:t>taal</a:t>
            </a:r>
            <a:r>
              <a:rPr lang="en-US" dirty="0"/>
              <a:t>)</a:t>
            </a:r>
            <a:endParaRPr lang="nl-NL" dirty="0"/>
          </a:p>
          <a:p>
            <a:r>
              <a:rPr lang="en-US" dirty="0" err="1"/>
              <a:t>Snuffel</a:t>
            </a:r>
            <a:r>
              <a:rPr lang="en-US" dirty="0"/>
              <a:t> op site, </a:t>
            </a:r>
            <a:r>
              <a:rPr lang="en-US" dirty="0" err="1"/>
              <a:t>winkelwagen</a:t>
            </a:r>
            <a:r>
              <a:rPr lang="en-US" dirty="0"/>
              <a:t> </a:t>
            </a:r>
            <a:r>
              <a:rPr lang="en-US" dirty="0" err="1"/>
              <a:t>vullen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 </a:t>
            </a:r>
            <a:r>
              <a:rPr lang="en-US" dirty="0" err="1"/>
              <a:t>betaling</a:t>
            </a:r>
            <a:r>
              <a:rPr lang="en-US" dirty="0"/>
              <a:t> met </a:t>
            </a:r>
            <a:r>
              <a:rPr lang="en-US" dirty="0" err="1"/>
              <a:t>iDEAL</a:t>
            </a:r>
            <a:endParaRPr lang="en-US" dirty="0"/>
          </a:p>
          <a:p>
            <a:r>
              <a:rPr lang="en-US" dirty="0" err="1"/>
              <a:t>Wachten</a:t>
            </a:r>
            <a:endParaRPr lang="en-US" dirty="0"/>
          </a:p>
          <a:p>
            <a:r>
              <a:rPr lang="en-US" dirty="0" err="1"/>
              <a:t>Wachten</a:t>
            </a:r>
            <a:r>
              <a:rPr lang="en-US" dirty="0"/>
              <a:t>, </a:t>
            </a:r>
            <a:r>
              <a:rPr lang="en-US" dirty="0" err="1"/>
              <a:t>wachten</a:t>
            </a:r>
            <a:r>
              <a:rPr lang="en-US" dirty="0"/>
              <a:t>, </a:t>
            </a:r>
            <a:r>
              <a:rPr lang="en-US" dirty="0" err="1"/>
              <a:t>wachten</a:t>
            </a:r>
            <a:r>
              <a:rPr lang="en-US" dirty="0"/>
              <a:t>, </a:t>
            </a:r>
            <a:r>
              <a:rPr lang="en-US" dirty="0" err="1"/>
              <a:t>wachten</a:t>
            </a:r>
            <a:endParaRPr lang="en-US" dirty="0"/>
          </a:p>
          <a:p>
            <a:r>
              <a:rPr lang="en-US" dirty="0" err="1"/>
              <a:t>Pakje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binnen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D9D06-D536-434E-912F-5513146D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2146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1227</Words>
  <Application>Microsoft Office PowerPoint</Application>
  <PresentationFormat>Diavoorstelling (4:3)</PresentationFormat>
  <Paragraphs>313</Paragraphs>
  <Slides>50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3" baseType="lpstr">
      <vt:lpstr>Arial</vt:lpstr>
      <vt:lpstr>Calibri</vt:lpstr>
      <vt:lpstr>Kantoorthema</vt:lpstr>
      <vt:lpstr>Ali’s Bouwpakketjes</vt:lpstr>
      <vt:lpstr>Wat gaan we doen</vt:lpstr>
      <vt:lpstr>Wat gaan we doen</vt:lpstr>
      <vt:lpstr>1. Wat is AliExpress</vt:lpstr>
      <vt:lpstr>Mr. Ali: Jack Ma</vt:lpstr>
      <vt:lpstr>Alibaba: handelsplatform</vt:lpstr>
      <vt:lpstr>Organisatie</vt:lpstr>
      <vt:lpstr>Kopen bij Ali, hoe werkt het</vt:lpstr>
      <vt:lpstr>Kopen bij Ali, hoe werkt het</vt:lpstr>
      <vt:lpstr>Kopen bij Ali, hoe werkt het</vt:lpstr>
      <vt:lpstr>Voordelen van Ali</vt:lpstr>
      <vt:lpstr>Nadelen van Ali</vt:lpstr>
      <vt:lpstr>Ali vs Steen: de 7806</vt:lpstr>
      <vt:lpstr>Gerard en Ali</vt:lpstr>
      <vt:lpstr>Eenwieler</vt:lpstr>
      <vt:lpstr>Hoe kan het zo goedkoop</vt:lpstr>
      <vt:lpstr>Ali en The Last Mile</vt:lpstr>
      <vt:lpstr>Ali ethiek</vt:lpstr>
      <vt:lpstr>Ali tips</vt:lpstr>
      <vt:lpstr>2. Meetapparaatjes</vt:lpstr>
      <vt:lpstr>XR2206 Generator</vt:lpstr>
      <vt:lpstr>Werking?</vt:lpstr>
      <vt:lpstr>M328 RCLDTf tester</vt:lpstr>
      <vt:lpstr>DSO138 Oscilloscoop</vt:lpstr>
      <vt:lpstr>E0330 Freq Counter</vt:lpstr>
      <vt:lpstr>3. Radiootjes</vt:lpstr>
      <vt:lpstr>HengXing HX6B</vt:lpstr>
      <vt:lpstr>Schema HX6B</vt:lpstr>
      <vt:lpstr>Problemen bij HX6B</vt:lpstr>
      <vt:lpstr>Paeansonic 210SP</vt:lpstr>
      <vt:lpstr>Schema Paeansonic</vt:lpstr>
      <vt:lpstr>Plaatsing componenten</vt:lpstr>
      <vt:lpstr>Indin BC-R22</vt:lpstr>
      <vt:lpstr>4. Een 2x 15W stereoversterker</vt:lpstr>
      <vt:lpstr>Wat is een (audio) versterker</vt:lpstr>
      <vt:lpstr>Wat is een (audio) versterker</vt:lpstr>
      <vt:lpstr>De JVC RX-230R</vt:lpstr>
      <vt:lpstr>Boxen Philips 22RH426</vt:lpstr>
      <vt:lpstr>Microversterker</vt:lpstr>
      <vt:lpstr>Amplifier Challenge</vt:lpstr>
      <vt:lpstr>De Totempaal</vt:lpstr>
      <vt:lpstr>De Brugversterker</vt:lpstr>
      <vt:lpstr>De stereo brugversterker</vt:lpstr>
      <vt:lpstr>PowerPoint-presentatie</vt:lpstr>
      <vt:lpstr>De TDA7297 versterker</vt:lpstr>
      <vt:lpstr>PowerPoint-presentatie</vt:lpstr>
      <vt:lpstr>PowerPoint-presentatie</vt:lpstr>
      <vt:lpstr>Tip NFOR: PAM8403</vt:lpstr>
      <vt:lpstr>5. Overal aanzitten!</vt:lpstr>
      <vt:lpstr>Meenemen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33</cp:revision>
  <dcterms:created xsi:type="dcterms:W3CDTF">2019-01-19T09:21:01Z</dcterms:created>
  <dcterms:modified xsi:type="dcterms:W3CDTF">2021-12-03T10:34:13Z</dcterms:modified>
</cp:coreProperties>
</file>