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58" r:id="rId5"/>
    <p:sldId id="269" r:id="rId6"/>
    <p:sldId id="289" r:id="rId7"/>
    <p:sldId id="290" r:id="rId8"/>
    <p:sldId id="291" r:id="rId9"/>
    <p:sldId id="271" r:id="rId10"/>
    <p:sldId id="272" r:id="rId11"/>
    <p:sldId id="273" r:id="rId12"/>
    <p:sldId id="260" r:id="rId13"/>
    <p:sldId id="276" r:id="rId14"/>
    <p:sldId id="274" r:id="rId15"/>
    <p:sldId id="275" r:id="rId16"/>
    <p:sldId id="265" r:id="rId17"/>
    <p:sldId id="267" r:id="rId18"/>
    <p:sldId id="259" r:id="rId19"/>
    <p:sldId id="263" r:id="rId20"/>
    <p:sldId id="268" r:id="rId21"/>
    <p:sldId id="277" r:id="rId22"/>
    <p:sldId id="261" r:id="rId23"/>
    <p:sldId id="286" r:id="rId24"/>
    <p:sldId id="278" r:id="rId25"/>
    <p:sldId id="279" r:id="rId26"/>
    <p:sldId id="280" r:id="rId27"/>
    <p:sldId id="281" r:id="rId28"/>
    <p:sldId id="282" r:id="rId29"/>
    <p:sldId id="287" r:id="rId30"/>
    <p:sldId id="292" r:id="rId31"/>
    <p:sldId id="288" r:id="rId32"/>
    <p:sldId id="283" r:id="rId33"/>
    <p:sldId id="284" r:id="rId34"/>
    <p:sldId id="285" r:id="rId35"/>
    <p:sldId id="262" r:id="rId36"/>
    <p:sldId id="270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72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56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28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31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65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2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24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2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75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93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50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22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8E63F-E245-4C5D-A164-ADB6D2DEC481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33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staff.science.uu.nl/~tel00101/FotoAlbum/RadioCorner/Beelden/CapCalc.xl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043658"/>
          </a:xfrm>
        </p:spPr>
        <p:txBody>
          <a:bodyPr/>
          <a:lstStyle/>
          <a:p>
            <a:r>
              <a:rPr lang="en-US" dirty="0"/>
              <a:t>De All American 5,</a:t>
            </a:r>
            <a:br>
              <a:rPr lang="en-US" dirty="0"/>
            </a:br>
            <a:r>
              <a:rPr lang="en-US" dirty="0"/>
              <a:t>Het </a:t>
            </a:r>
            <a:r>
              <a:rPr lang="en-US" dirty="0" err="1"/>
              <a:t>Amerikaanse</a:t>
            </a:r>
            <a:r>
              <a:rPr lang="en-US" dirty="0"/>
              <a:t> </a:t>
            </a:r>
            <a:r>
              <a:rPr lang="en-US" dirty="0" err="1"/>
              <a:t>Uutje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912" y="3888913"/>
            <a:ext cx="3805584" cy="1752600"/>
          </a:xfrm>
        </p:spPr>
        <p:txBody>
          <a:bodyPr/>
          <a:lstStyle/>
          <a:p>
            <a:r>
              <a:rPr lang="en-US" dirty="0"/>
              <a:t>Gerard Tel,</a:t>
            </a:r>
          </a:p>
          <a:p>
            <a:r>
              <a:rPr lang="en-US" dirty="0"/>
              <a:t>Radio Café 17/10/17,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13/05/20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4907384" cy="368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5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schaal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stationsnamen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LG of KG: 1 band!</a:t>
            </a:r>
          </a:p>
          <a:p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frequentie</a:t>
            </a:r>
            <a:r>
              <a:rPr lang="en-US" dirty="0"/>
              <a:t> (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meters)</a:t>
            </a:r>
          </a:p>
          <a:p>
            <a:r>
              <a:rPr lang="en-US" dirty="0"/>
              <a:t>BC: Broadcast = MG, </a:t>
            </a:r>
            <a:r>
              <a:rPr lang="en-US" dirty="0" err="1"/>
              <a:t>soms</a:t>
            </a:r>
            <a:r>
              <a:rPr lang="en-US" dirty="0"/>
              <a:t> tot 1700</a:t>
            </a:r>
          </a:p>
          <a:p>
            <a:r>
              <a:rPr lang="en-US" dirty="0"/>
              <a:t>Maar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gedeeld</a:t>
            </a:r>
            <a:r>
              <a:rPr lang="en-US" dirty="0"/>
              <a:t> door 10?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4624333"/>
            <a:ext cx="6963618" cy="187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Raster: </a:t>
            </a:r>
            <a:r>
              <a:rPr lang="en-US" dirty="0" err="1"/>
              <a:t>toegestane</a:t>
            </a:r>
            <a:r>
              <a:rPr lang="en-US" dirty="0"/>
              <a:t> </a:t>
            </a:r>
            <a:r>
              <a:rPr lang="en-US" dirty="0" err="1"/>
              <a:t>frequenties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Europa: 9kHz raster, </a:t>
            </a:r>
            <a:r>
              <a:rPr lang="en-US" dirty="0" err="1"/>
              <a:t>frequentie</a:t>
            </a:r>
            <a:r>
              <a:rPr lang="en-US" dirty="0"/>
              <a:t> is 9-voud</a:t>
            </a:r>
            <a:br>
              <a:rPr lang="en-US" dirty="0"/>
            </a:br>
            <a:r>
              <a:rPr lang="en-US" dirty="0" err="1"/>
              <a:t>Som</a:t>
            </a:r>
            <a:r>
              <a:rPr lang="en-US" dirty="0"/>
              <a:t> van </a:t>
            </a:r>
            <a:r>
              <a:rPr lang="en-US" dirty="0" err="1"/>
              <a:t>cijfers</a:t>
            </a:r>
            <a:r>
              <a:rPr lang="en-US" dirty="0"/>
              <a:t> is 9 of 18 (of 27)</a:t>
            </a:r>
            <a:br>
              <a:rPr lang="en-US" dirty="0"/>
            </a:br>
            <a:r>
              <a:rPr lang="en-US" dirty="0" err="1"/>
              <a:t>Bv</a:t>
            </a:r>
            <a:r>
              <a:rPr lang="en-US" dirty="0"/>
              <a:t> 828 1485 1008 1332 1602</a:t>
            </a:r>
          </a:p>
          <a:p>
            <a:r>
              <a:rPr lang="en-US" dirty="0"/>
              <a:t>USA: 10kHz raster, </a:t>
            </a:r>
            <a:r>
              <a:rPr lang="en-US" dirty="0" err="1"/>
              <a:t>freq</a:t>
            </a:r>
            <a:r>
              <a:rPr lang="en-US" dirty="0"/>
              <a:t> is 10-voud</a:t>
            </a:r>
            <a:br>
              <a:rPr lang="en-US" dirty="0"/>
            </a:b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cijfer</a:t>
            </a:r>
            <a:r>
              <a:rPr lang="en-US" dirty="0"/>
              <a:t> is </a:t>
            </a:r>
            <a:r>
              <a:rPr lang="en-US" dirty="0" err="1"/>
              <a:t>altijd</a:t>
            </a:r>
            <a:r>
              <a:rPr lang="en-US" dirty="0"/>
              <a:t> 0</a:t>
            </a:r>
            <a:br>
              <a:rPr lang="en-US" dirty="0"/>
            </a:br>
            <a:r>
              <a:rPr lang="en-US" dirty="0" err="1"/>
              <a:t>Bv</a:t>
            </a:r>
            <a:r>
              <a:rPr lang="en-US" dirty="0"/>
              <a:t> 550 680 1150</a:t>
            </a:r>
          </a:p>
          <a:p>
            <a:r>
              <a:rPr lang="en-US" dirty="0"/>
              <a:t>Kun je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weglaten</a:t>
            </a:r>
            <a:endParaRPr lang="en-US" dirty="0"/>
          </a:p>
          <a:p>
            <a:r>
              <a:rPr lang="en-US" dirty="0" err="1"/>
              <a:t>Maakt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, </a:t>
            </a:r>
            <a:r>
              <a:rPr lang="en-US" dirty="0" err="1"/>
              <a:t>analoog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33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en-US" dirty="0" err="1"/>
              <a:t>Conelrad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5472608" cy="5102513"/>
          </a:xfrm>
        </p:spPr>
        <p:txBody>
          <a:bodyPr/>
          <a:lstStyle/>
          <a:p>
            <a:r>
              <a:rPr lang="en-US" dirty="0" err="1"/>
              <a:t>Driehoekje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640 </a:t>
            </a:r>
            <a:r>
              <a:rPr lang="en-US" dirty="0" err="1"/>
              <a:t>en</a:t>
            </a:r>
            <a:r>
              <a:rPr lang="en-US" dirty="0"/>
              <a:t> 1240kc</a:t>
            </a:r>
          </a:p>
          <a:p>
            <a:r>
              <a:rPr lang="en-US" dirty="0"/>
              <a:t>Civil Defense, BB</a:t>
            </a:r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aanval</a:t>
            </a:r>
            <a:r>
              <a:rPr lang="en-US" dirty="0"/>
              <a:t> met </a:t>
            </a:r>
            <a:r>
              <a:rPr lang="en-US" dirty="0" err="1"/>
              <a:t>vliegtuigen</a:t>
            </a:r>
            <a:endParaRPr lang="en-US" dirty="0"/>
          </a:p>
          <a:p>
            <a:pPr lvl="1"/>
            <a:r>
              <a:rPr lang="en-US" dirty="0" err="1"/>
              <a:t>Alle</a:t>
            </a:r>
            <a:r>
              <a:rPr lang="en-US" dirty="0"/>
              <a:t> stations </a:t>
            </a:r>
            <a:r>
              <a:rPr lang="en-US" dirty="0" err="1"/>
              <a:t>uit</a:t>
            </a:r>
            <a:endParaRPr lang="en-US" dirty="0"/>
          </a:p>
          <a:p>
            <a:pPr lvl="1"/>
            <a:r>
              <a:rPr lang="en-US" dirty="0" err="1"/>
              <a:t>Wisselend</a:t>
            </a:r>
            <a:r>
              <a:rPr lang="en-US" dirty="0"/>
              <a:t> 640 </a:t>
            </a:r>
            <a:r>
              <a:rPr lang="en-US" dirty="0" err="1"/>
              <a:t>en</a:t>
            </a:r>
            <a:r>
              <a:rPr lang="en-US" dirty="0"/>
              <a:t> 1240</a:t>
            </a:r>
          </a:p>
          <a:p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navigatie</a:t>
            </a:r>
            <a:r>
              <a:rPr lang="en-US" dirty="0"/>
              <a:t> op AM</a:t>
            </a:r>
          </a:p>
          <a:p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bevolking</a:t>
            </a:r>
            <a:endParaRPr lang="en-US" dirty="0"/>
          </a:p>
          <a:p>
            <a:r>
              <a:rPr lang="en-US" dirty="0" err="1"/>
              <a:t>Verplicht</a:t>
            </a:r>
            <a:r>
              <a:rPr lang="en-US" dirty="0"/>
              <a:t> 1953 tot 1963</a:t>
            </a:r>
            <a:br>
              <a:rPr lang="en-US" dirty="0"/>
            </a:br>
            <a:r>
              <a:rPr lang="en-US" dirty="0"/>
              <a:t>Ook Zenith TO R1000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8563"/>
            <a:ext cx="28575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Voedingsspanning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032448"/>
          </a:xfrm>
        </p:spPr>
        <p:txBody>
          <a:bodyPr>
            <a:normAutofit/>
          </a:bodyPr>
          <a:lstStyle/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keuzecaroussel</a:t>
            </a:r>
            <a:endParaRPr lang="en-US" dirty="0"/>
          </a:p>
          <a:p>
            <a:r>
              <a:rPr lang="en-US" dirty="0" err="1"/>
              <a:t>Alles</a:t>
            </a:r>
            <a:r>
              <a:rPr lang="en-US" dirty="0"/>
              <a:t> 110/115/117/120 (US </a:t>
            </a:r>
            <a:r>
              <a:rPr lang="en-US" dirty="0" err="1"/>
              <a:t>stekker</a:t>
            </a:r>
            <a:r>
              <a:rPr lang="en-US" dirty="0"/>
              <a:t>)</a:t>
            </a:r>
          </a:p>
          <a:p>
            <a:r>
              <a:rPr lang="en-US" dirty="0"/>
              <a:t>35V </a:t>
            </a:r>
            <a:r>
              <a:rPr lang="en-US" dirty="0" err="1"/>
              <a:t>eindbuis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106V </a:t>
            </a:r>
            <a:r>
              <a:rPr lang="en-US" dirty="0" err="1"/>
              <a:t>keten</a:t>
            </a:r>
            <a:r>
              <a:rPr lang="en-US" dirty="0"/>
              <a:t>: 3*12+2*35</a:t>
            </a:r>
          </a:p>
          <a:p>
            <a:r>
              <a:rPr lang="en-US" dirty="0" err="1"/>
              <a:t>Ontworpen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60Hz</a:t>
            </a:r>
          </a:p>
          <a:p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op 50Hz prima</a:t>
            </a:r>
          </a:p>
          <a:p>
            <a:r>
              <a:rPr lang="en-US" dirty="0"/>
              <a:t>25Hz variant (Canada) </a:t>
            </a:r>
            <a:r>
              <a:rPr lang="en-US" dirty="0" err="1"/>
              <a:t>grotere</a:t>
            </a:r>
            <a:r>
              <a:rPr lang="en-US" dirty="0"/>
              <a:t> </a:t>
            </a:r>
            <a:r>
              <a:rPr lang="en-US" dirty="0" err="1"/>
              <a:t>elco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4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Conclusies</a:t>
            </a:r>
            <a:r>
              <a:rPr lang="en-US" dirty="0"/>
              <a:t> </a:t>
            </a:r>
            <a:r>
              <a:rPr lang="en-US" dirty="0" err="1"/>
              <a:t>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Simpel</a:t>
            </a:r>
            <a:r>
              <a:rPr lang="en-US" dirty="0"/>
              <a:t> maar </a:t>
            </a:r>
            <a:r>
              <a:rPr lang="en-US" dirty="0" err="1"/>
              <a:t>mooi</a:t>
            </a:r>
            <a:r>
              <a:rPr lang="en-US" dirty="0"/>
              <a:t> </a:t>
            </a:r>
            <a:r>
              <a:rPr lang="en-US" dirty="0" err="1"/>
              <a:t>doosje</a:t>
            </a:r>
            <a:endParaRPr lang="en-US" dirty="0"/>
          </a:p>
          <a:p>
            <a:r>
              <a:rPr lang="en-US" dirty="0"/>
              <a:t>Meestal 2 </a:t>
            </a:r>
            <a:r>
              <a:rPr lang="en-US" dirty="0" err="1"/>
              <a:t>knoppen</a:t>
            </a:r>
            <a:r>
              <a:rPr lang="en-US" dirty="0"/>
              <a:t> VOL/OFF </a:t>
            </a:r>
            <a:r>
              <a:rPr lang="en-US" dirty="0" err="1"/>
              <a:t>en</a:t>
            </a:r>
            <a:r>
              <a:rPr lang="en-US" dirty="0"/>
              <a:t> TUNE</a:t>
            </a:r>
          </a:p>
          <a:p>
            <a:r>
              <a:rPr lang="en-US" dirty="0" err="1"/>
              <a:t>Schaal</a:t>
            </a:r>
            <a:r>
              <a:rPr lang="en-US" dirty="0"/>
              <a:t> met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cijfers</a:t>
            </a:r>
            <a:endParaRPr lang="en-US" dirty="0"/>
          </a:p>
          <a:p>
            <a:r>
              <a:rPr lang="en-US" dirty="0" err="1"/>
              <a:t>Toestellen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simpeler</a:t>
            </a:r>
            <a:r>
              <a:rPr lang="en-US" dirty="0"/>
              <a:t> dan </a:t>
            </a:r>
            <a:r>
              <a:rPr lang="en-US" dirty="0" err="1"/>
              <a:t>Uutje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keuze</a:t>
            </a:r>
            <a:r>
              <a:rPr lang="en-US" dirty="0"/>
              <a:t> in band of spanning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698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 AA5 van </a:t>
            </a:r>
            <a:r>
              <a:rPr lang="en-US" dirty="0" err="1"/>
              <a:t>binnen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Opvallend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schema</a:t>
            </a:r>
          </a:p>
          <a:p>
            <a:r>
              <a:rPr lang="en-US" dirty="0" err="1"/>
              <a:t>Opvallend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bouw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022"/>
            <a:ext cx="8316416" cy="39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0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Buizen</a:t>
            </a:r>
            <a:r>
              <a:rPr lang="en-US" dirty="0"/>
              <a:t>: 150mA </a:t>
            </a:r>
            <a:r>
              <a:rPr lang="en-US" dirty="0" err="1"/>
              <a:t>gloeistroom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Europees</a:t>
            </a:r>
            <a:r>
              <a:rPr lang="en-US" dirty="0"/>
              <a:t> type H: </a:t>
            </a:r>
            <a:r>
              <a:rPr lang="en-US" dirty="0" err="1"/>
              <a:t>bv</a:t>
            </a:r>
            <a:r>
              <a:rPr lang="en-US" dirty="0"/>
              <a:t> 12BA6 is HF93</a:t>
            </a:r>
            <a:br>
              <a:rPr lang="en-US" dirty="0"/>
            </a:br>
            <a:r>
              <a:rPr lang="en-US" dirty="0" err="1"/>
              <a:t>Amerikaans</a:t>
            </a:r>
            <a:r>
              <a:rPr lang="en-US" dirty="0"/>
              <a:t> </a:t>
            </a:r>
            <a:r>
              <a:rPr lang="en-US" dirty="0" err="1"/>
              <a:t>begint</a:t>
            </a:r>
            <a:r>
              <a:rPr lang="en-US" dirty="0"/>
              <a:t> met </a:t>
            </a:r>
            <a:r>
              <a:rPr lang="en-US" dirty="0" err="1"/>
              <a:t>gloeispanning</a:t>
            </a:r>
            <a:endParaRPr lang="en-US" dirty="0"/>
          </a:p>
          <a:p>
            <a:r>
              <a:rPr lang="en-US" dirty="0" err="1"/>
              <a:t>Totaal</a:t>
            </a:r>
            <a:r>
              <a:rPr lang="en-US" dirty="0"/>
              <a:t> 121V 150mA </a:t>
            </a:r>
            <a:r>
              <a:rPr lang="en-US" dirty="0" err="1"/>
              <a:t>dus</a:t>
            </a:r>
            <a:r>
              <a:rPr lang="en-US" dirty="0"/>
              <a:t> ca 18W</a:t>
            </a:r>
            <a:br>
              <a:rPr lang="en-US" dirty="0"/>
            </a:br>
            <a:r>
              <a:rPr lang="en-US" dirty="0"/>
              <a:t>AA5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sneller</a:t>
            </a:r>
            <a:r>
              <a:rPr lang="en-US" dirty="0"/>
              <a:t> warm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UUtje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serieweerstand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in USA</a:t>
            </a:r>
          </a:p>
          <a:p>
            <a:endParaRPr lang="en-US" dirty="0"/>
          </a:p>
          <a:p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meerdere</a:t>
            </a:r>
            <a:r>
              <a:rPr lang="en-US" dirty="0"/>
              <a:t> series </a:t>
            </a:r>
            <a:r>
              <a:rPr lang="en-US" dirty="0" err="1"/>
              <a:t>geweest</a:t>
            </a:r>
            <a:r>
              <a:rPr lang="en-US" dirty="0"/>
              <a:t> net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UUtjes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530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78" y="14733"/>
            <a:ext cx="41785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r>
              <a:rPr lang="en-US" dirty="0"/>
              <a:t>Converter: </a:t>
            </a:r>
            <a:r>
              <a:rPr lang="en-US" dirty="0" err="1"/>
              <a:t>Pentagrid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997152"/>
          </a:xfrm>
        </p:spPr>
        <p:txBody>
          <a:bodyPr/>
          <a:lstStyle/>
          <a:p>
            <a:r>
              <a:rPr lang="en-US" dirty="0" err="1"/>
              <a:t>Eu</a:t>
            </a:r>
            <a:r>
              <a:rPr lang="en-US" dirty="0"/>
              <a:t>: Triode </a:t>
            </a:r>
            <a:r>
              <a:rPr lang="en-US" dirty="0" err="1"/>
              <a:t>osc</a:t>
            </a:r>
            <a:r>
              <a:rPr lang="en-US" dirty="0"/>
              <a:t> + heptode mix</a:t>
            </a:r>
          </a:p>
          <a:p>
            <a:r>
              <a:rPr lang="en-US" dirty="0"/>
              <a:t>AA5: </a:t>
            </a:r>
            <a:r>
              <a:rPr lang="en-US" dirty="0" err="1"/>
              <a:t>osc</a:t>
            </a:r>
            <a:r>
              <a:rPr lang="en-US" dirty="0"/>
              <a:t> + mix in 1 </a:t>
            </a:r>
            <a:r>
              <a:rPr lang="en-US" dirty="0" err="1"/>
              <a:t>systeem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maar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delen</a:t>
            </a:r>
            <a:endParaRPr lang="en-US" dirty="0"/>
          </a:p>
          <a:p>
            <a:r>
              <a:rPr lang="en-US" dirty="0" err="1"/>
              <a:t>Nadeel</a:t>
            </a:r>
            <a:r>
              <a:rPr lang="en-US" dirty="0"/>
              <a:t>: Pulling, </a:t>
            </a:r>
            <a:r>
              <a:rPr lang="en-US" dirty="0" err="1"/>
              <a:t>Uitstraling</a:t>
            </a:r>
            <a:endParaRPr lang="en-US" dirty="0"/>
          </a:p>
          <a:p>
            <a:r>
              <a:rPr lang="en-US" dirty="0" err="1"/>
              <a:t>Reden</a:t>
            </a:r>
            <a:r>
              <a:rPr lang="en-US" dirty="0"/>
              <a:t>: </a:t>
            </a:r>
            <a:r>
              <a:rPr lang="en-US" dirty="0" err="1"/>
              <a:t>Goedkoop</a:t>
            </a:r>
            <a:r>
              <a:rPr lang="en-US" dirty="0"/>
              <a:t>, patent??</a:t>
            </a:r>
          </a:p>
          <a:p>
            <a:endParaRPr lang="en-US" dirty="0"/>
          </a:p>
          <a:p>
            <a:r>
              <a:rPr lang="en-US" dirty="0"/>
              <a:t>Philips: DK92/96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Batterijtoestel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720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Raamantenne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en-US" dirty="0" err="1"/>
              <a:t>Antennespoel</a:t>
            </a:r>
            <a:r>
              <a:rPr lang="en-US" dirty="0"/>
              <a:t> is </a:t>
            </a:r>
            <a:r>
              <a:rPr lang="en-US" dirty="0" err="1"/>
              <a:t>afgestemde</a:t>
            </a:r>
            <a:r>
              <a:rPr lang="en-US" dirty="0"/>
              <a:t> </a:t>
            </a:r>
            <a:r>
              <a:rPr lang="en-US" dirty="0" err="1"/>
              <a:t>antenne</a:t>
            </a:r>
            <a:endParaRPr lang="en-US" dirty="0"/>
          </a:p>
          <a:p>
            <a:r>
              <a:rPr lang="en-US" dirty="0" err="1"/>
              <a:t>Luchtspoel</a:t>
            </a:r>
            <a:r>
              <a:rPr lang="en-US" dirty="0"/>
              <a:t>, </a:t>
            </a:r>
            <a:r>
              <a:rPr lang="en-US" dirty="0" err="1"/>
              <a:t>richtinggevoelig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externe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,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hekel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  <a:p>
            <a:r>
              <a:rPr lang="en-US" dirty="0" err="1"/>
              <a:t>Vrijwel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op </a:t>
            </a:r>
            <a:r>
              <a:rPr lang="en-US" dirty="0" err="1"/>
              <a:t>achterwand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generatie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ferrietantenne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zie</a:t>
            </a:r>
            <a:r>
              <a:rPr lang="en-US" dirty="0"/>
              <a:t> Sanshin KR55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279B48B-B9EB-4423-9567-CFF0B3B2F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77072"/>
            <a:ext cx="3548112" cy="26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2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Opbouw</a:t>
            </a:r>
            <a:r>
              <a:rPr lang="en-US" dirty="0"/>
              <a:t>: LS op chassis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70584" cy="4525963"/>
          </a:xfrm>
        </p:spPr>
        <p:txBody>
          <a:bodyPr/>
          <a:lstStyle/>
          <a:p>
            <a:r>
              <a:rPr lang="en-US" dirty="0" err="1"/>
              <a:t>Niet</a:t>
            </a:r>
            <a:r>
              <a:rPr lang="en-US" dirty="0"/>
              <a:t> los-</a:t>
            </a:r>
            <a:br>
              <a:rPr lang="en-US" dirty="0"/>
            </a:br>
            <a:r>
              <a:rPr lang="en-US" dirty="0" err="1"/>
              <a:t>solderen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- </a:t>
            </a:r>
            <a:r>
              <a:rPr lang="en-US" dirty="0" err="1"/>
              <a:t>kasten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72" y="1412776"/>
            <a:ext cx="6432715" cy="482453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3D9E8A-5A67-4B01-8A1E-06E51F250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2" y="4739028"/>
            <a:ext cx="2459112" cy="18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8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9EE2C-8D52-4F27-981B-7A087D9F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dirty="0" err="1"/>
              <a:t>Jitsi</a:t>
            </a:r>
            <a:r>
              <a:rPr lang="nl-NL" dirty="0"/>
              <a:t> meeting: meedoen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51D54A-8B82-4C06-99DA-0B2F040CC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Deelnemers op </a:t>
            </a:r>
            <a:r>
              <a:rPr lang="nl-NL" dirty="0" err="1"/>
              <a:t>Mute</a:t>
            </a:r>
            <a:endParaRPr lang="nl-NL" dirty="0"/>
          </a:p>
          <a:p>
            <a:r>
              <a:rPr lang="nl-NL" dirty="0"/>
              <a:t>Inbreng: </a:t>
            </a:r>
            <a:r>
              <a:rPr lang="nl-NL" dirty="0" err="1"/>
              <a:t>unmute</a:t>
            </a:r>
            <a:r>
              <a:rPr lang="nl-NL" dirty="0"/>
              <a:t>, hand, tekst</a:t>
            </a:r>
          </a:p>
          <a:p>
            <a:r>
              <a:rPr lang="nl-NL" dirty="0"/>
              <a:t>Tegel of individu</a:t>
            </a:r>
          </a:p>
          <a:p>
            <a:r>
              <a:rPr lang="nl-NL" dirty="0"/>
              <a:t>Naam invullen: stipjes -&gt; instellingen -&gt; profiel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D34B51-373D-446B-B463-A618BA0C9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1115"/>
            <a:ext cx="8251706" cy="1105047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A88FFC0C-4681-4BC4-8474-F88E93993192}"/>
              </a:ext>
            </a:extLst>
          </p:cNvPr>
          <p:cNvCxnSpPr/>
          <p:nvPr/>
        </p:nvCxnSpPr>
        <p:spPr>
          <a:xfrm>
            <a:off x="3347864" y="2636912"/>
            <a:ext cx="792088" cy="273630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E1D1B44E-81D9-4D7D-849B-BD874873F00E}"/>
              </a:ext>
            </a:extLst>
          </p:cNvPr>
          <p:cNvCxnSpPr>
            <a:cxnSpLocks/>
          </p:cNvCxnSpPr>
          <p:nvPr/>
        </p:nvCxnSpPr>
        <p:spPr>
          <a:xfrm flipH="1">
            <a:off x="1475656" y="2636912"/>
            <a:ext cx="3672408" cy="288870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7693443A-6577-4A06-A449-91594A7025E8}"/>
              </a:ext>
            </a:extLst>
          </p:cNvPr>
          <p:cNvCxnSpPr>
            <a:cxnSpLocks/>
          </p:cNvCxnSpPr>
          <p:nvPr/>
        </p:nvCxnSpPr>
        <p:spPr>
          <a:xfrm flipH="1">
            <a:off x="1043608" y="2636912"/>
            <a:ext cx="3143401" cy="288870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FEB49426-F7E8-4BA6-AACD-E37B1EA55A7B}"/>
              </a:ext>
            </a:extLst>
          </p:cNvPr>
          <p:cNvCxnSpPr>
            <a:cxnSpLocks/>
          </p:cNvCxnSpPr>
          <p:nvPr/>
        </p:nvCxnSpPr>
        <p:spPr>
          <a:xfrm>
            <a:off x="1565512" y="3284984"/>
            <a:ext cx="6174840" cy="228865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AAEAFEB-BD6F-431A-BCA0-8A747A7940D3}"/>
              </a:ext>
            </a:extLst>
          </p:cNvPr>
          <p:cNvCxnSpPr>
            <a:cxnSpLocks/>
          </p:cNvCxnSpPr>
          <p:nvPr/>
        </p:nvCxnSpPr>
        <p:spPr>
          <a:xfrm>
            <a:off x="8100392" y="3863181"/>
            <a:ext cx="360040" cy="166243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26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Zwevend</a:t>
            </a:r>
            <a:r>
              <a:rPr lang="en-US" dirty="0"/>
              <a:t> Chassis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Hele </a:t>
            </a:r>
            <a:r>
              <a:rPr lang="en-US" dirty="0" err="1"/>
              <a:t>schakeling</a:t>
            </a:r>
            <a:r>
              <a:rPr lang="en-US" dirty="0"/>
              <a:t> </a:t>
            </a:r>
            <a:r>
              <a:rPr lang="en-US" dirty="0" err="1"/>
              <a:t>aanraakgevaarlijk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Zelfde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UUtje</a:t>
            </a:r>
            <a:endParaRPr lang="en-US" dirty="0"/>
          </a:p>
          <a:p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Galvanisch</a:t>
            </a:r>
            <a:r>
              <a:rPr lang="en-US" dirty="0"/>
              <a:t> </a:t>
            </a:r>
            <a:r>
              <a:rPr lang="en-US" dirty="0" err="1"/>
              <a:t>gescheiden</a:t>
            </a:r>
            <a:r>
              <a:rPr lang="en-US" dirty="0"/>
              <a:t> van chassis</a:t>
            </a:r>
          </a:p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veiligheid</a:t>
            </a:r>
            <a:r>
              <a:rPr lang="en-US" dirty="0"/>
              <a:t> maar </a:t>
            </a:r>
            <a:r>
              <a:rPr lang="en-US" dirty="0" err="1"/>
              <a:t>oppassen</a:t>
            </a:r>
            <a:endParaRPr lang="en-US" dirty="0"/>
          </a:p>
          <a:p>
            <a:pPr lvl="1"/>
            <a:r>
              <a:rPr lang="en-US" dirty="0" err="1"/>
              <a:t>Bij</a:t>
            </a:r>
            <a:r>
              <a:rPr lang="en-US" dirty="0"/>
              <a:t> meting LIJKT het net-</a:t>
            </a:r>
            <a:r>
              <a:rPr lang="en-US" dirty="0" err="1"/>
              <a:t>gescheiden</a:t>
            </a:r>
            <a:endParaRPr lang="en-US" dirty="0"/>
          </a:p>
          <a:p>
            <a:pPr lvl="1"/>
            <a:r>
              <a:rPr lang="en-US" dirty="0" err="1"/>
              <a:t>Schakeling</a:t>
            </a:r>
            <a:r>
              <a:rPr lang="en-US" dirty="0"/>
              <a:t> </a:t>
            </a:r>
            <a:r>
              <a:rPr lang="en-US" dirty="0" err="1"/>
              <a:t>ligt</a:t>
            </a:r>
            <a:r>
              <a:rPr lang="en-US" dirty="0"/>
              <a:t> WEL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lichtnet</a:t>
            </a:r>
            <a:r>
              <a:rPr lang="en-US" dirty="0"/>
              <a:t>!!</a:t>
            </a:r>
          </a:p>
          <a:p>
            <a:pPr lvl="1"/>
            <a:r>
              <a:rPr lang="en-US" dirty="0" err="1"/>
              <a:t>Isolatie</a:t>
            </a:r>
            <a:r>
              <a:rPr lang="en-US" dirty="0"/>
              <a:t> MF-bus, </a:t>
            </a:r>
            <a:r>
              <a:rPr lang="en-US" dirty="0" err="1"/>
              <a:t>Potmeter</a:t>
            </a:r>
            <a:r>
              <a:rPr lang="en-US" dirty="0"/>
              <a:t>, LS-</a:t>
            </a:r>
            <a:r>
              <a:rPr lang="en-US" dirty="0" err="1"/>
              <a:t>spoel</a:t>
            </a:r>
            <a:r>
              <a:rPr lang="en-US" dirty="0"/>
              <a:t>: 120V</a:t>
            </a:r>
          </a:p>
          <a:p>
            <a:r>
              <a:rPr lang="en-US" dirty="0"/>
              <a:t>Chassis </a:t>
            </a:r>
            <a:r>
              <a:rPr lang="en-US" dirty="0" err="1"/>
              <a:t>geaard</a:t>
            </a:r>
            <a:r>
              <a:rPr lang="en-US" dirty="0"/>
              <a:t> via 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5260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5" y="569562"/>
            <a:ext cx="8582109" cy="61749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Schema van </a:t>
            </a:r>
            <a:r>
              <a:rPr lang="en-US" dirty="0" err="1"/>
              <a:t>Teletone</a:t>
            </a:r>
            <a:r>
              <a:rPr lang="en-US" dirty="0"/>
              <a:t> 111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7102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Voeding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230V / 50Hz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losse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 230 -&gt; 120 </a:t>
            </a:r>
            <a:r>
              <a:rPr lang="en-US" dirty="0" err="1"/>
              <a:t>gebruiken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netfrequentie</a:t>
            </a:r>
            <a:r>
              <a:rPr lang="en-US" dirty="0"/>
              <a:t> </a:t>
            </a:r>
            <a:r>
              <a:rPr lang="en-US" dirty="0" err="1"/>
              <a:t>maakt</a:t>
            </a:r>
            <a:r>
              <a:rPr lang="en-US" dirty="0"/>
              <a:t> </a:t>
            </a:r>
            <a:r>
              <a:rPr lang="en-US" dirty="0" err="1"/>
              <a:t>nauwelijks</a:t>
            </a:r>
            <a:r>
              <a:rPr lang="en-US" dirty="0"/>
              <a:t> </a:t>
            </a:r>
            <a:r>
              <a:rPr lang="en-US" dirty="0" err="1"/>
              <a:t>uit</a:t>
            </a:r>
            <a:endParaRPr lang="en-US" dirty="0"/>
          </a:p>
          <a:p>
            <a:r>
              <a:rPr lang="en-US" dirty="0" err="1"/>
              <a:t>Mooier</a:t>
            </a:r>
            <a:r>
              <a:rPr lang="en-US" dirty="0"/>
              <a:t>: </a:t>
            </a:r>
            <a:r>
              <a:rPr lang="en-US" dirty="0" err="1"/>
              <a:t>Ombouw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230V</a:t>
            </a:r>
          </a:p>
          <a:p>
            <a:r>
              <a:rPr lang="en-US" dirty="0" err="1"/>
              <a:t>Gloeiketen</a:t>
            </a:r>
            <a:r>
              <a:rPr lang="en-US" dirty="0"/>
              <a:t> van 121V op 230 </a:t>
            </a:r>
            <a:r>
              <a:rPr lang="en-US" dirty="0" err="1"/>
              <a:t>draaien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Trafootje</a:t>
            </a:r>
            <a:endParaRPr lang="en-US" dirty="0"/>
          </a:p>
          <a:p>
            <a:pPr lvl="1"/>
            <a:r>
              <a:rPr lang="en-US" dirty="0" err="1"/>
              <a:t>Weerstand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Diode</a:t>
            </a:r>
          </a:p>
          <a:p>
            <a:pPr lvl="1"/>
            <a:r>
              <a:rPr lang="en-US" dirty="0" err="1"/>
              <a:t>Condensator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314E2C-AE1F-4BDA-8CB4-6E5E9A4E1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09" y="4365104"/>
            <a:ext cx="3184041" cy="21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31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1616" cy="850106"/>
          </a:xfrm>
        </p:spPr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</p:spPr>
        <p:txBody>
          <a:bodyPr/>
          <a:lstStyle/>
          <a:p>
            <a:r>
              <a:rPr lang="en-US" dirty="0"/>
              <a:t>Maak 60Hz van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opdruk</a:t>
            </a:r>
            <a:endParaRPr lang="en-US" dirty="0"/>
          </a:p>
          <a:p>
            <a:r>
              <a:rPr lang="en-US" dirty="0"/>
              <a:t>US socket </a:t>
            </a:r>
            <a:r>
              <a:rPr lang="en-US" dirty="0" err="1"/>
              <a:t>uit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ombouw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stekker</a:t>
            </a:r>
            <a:r>
              <a:rPr lang="en-US" dirty="0"/>
              <a:t> OK</a:t>
            </a:r>
          </a:p>
          <a:p>
            <a:endParaRPr lang="en-US" dirty="0"/>
          </a:p>
          <a:p>
            <a:r>
              <a:rPr lang="en-US" dirty="0"/>
              <a:t>Is </a:t>
            </a:r>
            <a:r>
              <a:rPr lang="en-US" dirty="0" err="1"/>
              <a:t>autotrafo</a:t>
            </a:r>
            <a:endParaRPr lang="en-US" dirty="0"/>
          </a:p>
          <a:p>
            <a:r>
              <a:rPr lang="en-US" dirty="0" err="1"/>
              <a:t>Nullast</a:t>
            </a:r>
            <a:r>
              <a:rPr lang="en-US" dirty="0"/>
              <a:t> 3,5W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kost</a:t>
            </a:r>
            <a:r>
              <a:rPr lang="en-US" dirty="0"/>
              <a:t> 8€/</a:t>
            </a:r>
            <a:r>
              <a:rPr lang="en-US" dirty="0" err="1"/>
              <a:t>jr</a:t>
            </a:r>
            <a:r>
              <a:rPr lang="en-US" dirty="0"/>
              <a:t>!)</a:t>
            </a:r>
          </a:p>
          <a:p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testen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40728"/>
            <a:ext cx="5212680" cy="40570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81A2930-7C07-4B3F-87AC-212C89AF2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20" y="280536"/>
            <a:ext cx="2746921" cy="20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19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Autotrafo</a:t>
            </a:r>
            <a:r>
              <a:rPr lang="en-US" dirty="0"/>
              <a:t>: </a:t>
            </a:r>
            <a:r>
              <a:rPr lang="en-US" dirty="0" err="1"/>
              <a:t>Japanse</a:t>
            </a:r>
            <a:r>
              <a:rPr lang="en-US" dirty="0"/>
              <a:t> </a:t>
            </a:r>
            <a:r>
              <a:rPr lang="en-US" dirty="0" err="1"/>
              <a:t>Sanshin</a:t>
            </a:r>
            <a:r>
              <a:rPr lang="en-US" dirty="0"/>
              <a:t> KR55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6" y="1412776"/>
            <a:ext cx="8746972" cy="51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00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5952660" cy="44644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Weerstand</a:t>
            </a:r>
            <a:r>
              <a:rPr lang="en-US" dirty="0"/>
              <a:t>: </a:t>
            </a:r>
            <a:r>
              <a:rPr lang="en-US" dirty="0" err="1"/>
              <a:t>Teletone</a:t>
            </a:r>
            <a:r>
              <a:rPr lang="en-US" dirty="0"/>
              <a:t> 111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3538737" cy="5141168"/>
          </a:xfrm>
        </p:spPr>
        <p:txBody>
          <a:bodyPr/>
          <a:lstStyle/>
          <a:p>
            <a:r>
              <a:rPr lang="en-US" dirty="0" err="1"/>
              <a:t>Ruim</a:t>
            </a:r>
            <a:r>
              <a:rPr lang="en-US" dirty="0"/>
              <a:t> 100V </a:t>
            </a:r>
            <a:r>
              <a:rPr lang="en-US" dirty="0" err="1"/>
              <a:t>teveel</a:t>
            </a:r>
            <a:endParaRPr lang="en-US" dirty="0"/>
          </a:p>
          <a:p>
            <a:r>
              <a:rPr lang="en-US" dirty="0"/>
              <a:t>I = 0,15A</a:t>
            </a:r>
          </a:p>
          <a:p>
            <a:r>
              <a:rPr lang="en-US" dirty="0"/>
              <a:t>R = 670 </a:t>
            </a:r>
            <a:r>
              <a:rPr lang="el-GR" dirty="0"/>
              <a:t>Ω</a:t>
            </a:r>
            <a:endParaRPr lang="en-US" dirty="0"/>
          </a:p>
          <a:p>
            <a:endParaRPr lang="en-US" dirty="0"/>
          </a:p>
          <a:p>
            <a:r>
              <a:rPr lang="en-US" dirty="0"/>
              <a:t>P = 15W </a:t>
            </a:r>
            <a:br>
              <a:rPr lang="en-US" dirty="0"/>
            </a:br>
            <a:r>
              <a:rPr lang="en-US" dirty="0" err="1"/>
              <a:t>soldeerbout</a:t>
            </a:r>
            <a:endParaRPr lang="en-US" dirty="0"/>
          </a:p>
          <a:p>
            <a:endParaRPr lang="en-US" dirty="0"/>
          </a:p>
          <a:p>
            <a:r>
              <a:rPr lang="en-US" dirty="0"/>
              <a:t>Curtain </a:t>
            </a:r>
            <a:br>
              <a:rPr lang="en-US" dirty="0"/>
            </a:br>
            <a:r>
              <a:rPr lang="en-US" dirty="0"/>
              <a:t>burner?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167C840-797B-4279-9017-EADF3FC6F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8" y="1200718"/>
            <a:ext cx="1940519" cy="1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37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745844" cy="3425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486"/>
          </a:xfrm>
        </p:spPr>
        <p:txBody>
          <a:bodyPr/>
          <a:lstStyle/>
          <a:p>
            <a:r>
              <a:rPr lang="en-US" dirty="0" err="1"/>
              <a:t>Voorschakeldiode</a:t>
            </a:r>
            <a:r>
              <a:rPr lang="en-US" dirty="0"/>
              <a:t> </a:t>
            </a:r>
            <a:r>
              <a:rPr lang="en-US" dirty="0" err="1"/>
              <a:t>genoeg</a:t>
            </a:r>
            <a:r>
              <a:rPr lang="en-US" dirty="0"/>
              <a:t>?  NEE!!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dirty="0" err="1"/>
              <a:t>Halveert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spanning maar </a:t>
            </a:r>
            <a:r>
              <a:rPr lang="en-US" dirty="0" err="1"/>
              <a:t>vermogen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 err="1"/>
              <a:t>Belasting</a:t>
            </a:r>
            <a:r>
              <a:rPr lang="en-US" dirty="0"/>
              <a:t> “</a:t>
            </a:r>
            <a:r>
              <a:rPr lang="en-US" dirty="0" err="1"/>
              <a:t>ziet</a:t>
            </a:r>
            <a:r>
              <a:rPr lang="en-US" dirty="0"/>
              <a:t>” 230V/√2 = </a:t>
            </a:r>
            <a:r>
              <a:rPr lang="en-US" dirty="0">
                <a:solidFill>
                  <a:srgbClr val="FF0000"/>
                </a:solidFill>
              </a:rPr>
              <a:t>162V </a:t>
            </a:r>
            <a:r>
              <a:rPr lang="en-US" dirty="0"/>
              <a:t>(eff)</a:t>
            </a:r>
          </a:p>
          <a:p>
            <a:r>
              <a:rPr lang="en-US" dirty="0"/>
              <a:t>Nog R1 van 41/0,15 = </a:t>
            </a:r>
            <a:r>
              <a:rPr lang="en-US" dirty="0">
                <a:solidFill>
                  <a:srgbClr val="FF0000"/>
                </a:solidFill>
              </a:rPr>
              <a:t>270</a:t>
            </a:r>
            <a:r>
              <a:rPr lang="el-GR" dirty="0">
                <a:solidFill>
                  <a:srgbClr val="FF0000"/>
                </a:solidFill>
              </a:rPr>
              <a:t> Ω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  <a:p>
            <a:r>
              <a:rPr lang="en-US" dirty="0"/>
              <a:t>P1 = 41 x 0,15 =</a:t>
            </a:r>
            <a:r>
              <a:rPr lang="en-US" dirty="0">
                <a:solidFill>
                  <a:srgbClr val="FF0000"/>
                </a:solidFill>
              </a:rPr>
              <a:t> 6,2W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DC </a:t>
            </a:r>
            <a:r>
              <a:rPr lang="en-US" dirty="0" err="1"/>
              <a:t>bedrijf</a:t>
            </a:r>
            <a:endParaRPr lang="en-US" dirty="0"/>
          </a:p>
          <a:p>
            <a:r>
              <a:rPr lang="en-US" dirty="0"/>
              <a:t>1N4007: ½ </a:t>
            </a:r>
            <a:r>
              <a:rPr lang="en-US" dirty="0" err="1"/>
              <a:t>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74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Ballast-</a:t>
            </a:r>
            <a:r>
              <a:rPr lang="en-US" dirty="0" err="1"/>
              <a:t>condensator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58516"/>
            <a:ext cx="2592288" cy="4190764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CapCalc</a:t>
            </a:r>
            <a:r>
              <a:rPr lang="en-US" dirty="0"/>
              <a:t>!</a:t>
            </a:r>
          </a:p>
          <a:p>
            <a:r>
              <a:rPr lang="en-US" dirty="0"/>
              <a:t>C = 2,4uF</a:t>
            </a:r>
          </a:p>
          <a:p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106V </a:t>
            </a:r>
            <a:r>
              <a:rPr lang="en-US" dirty="0" err="1"/>
              <a:t>keten</a:t>
            </a:r>
            <a:r>
              <a:rPr lang="en-US" dirty="0"/>
              <a:t> (</a:t>
            </a:r>
            <a:r>
              <a:rPr lang="en-US" dirty="0" err="1"/>
              <a:t>fout</a:t>
            </a:r>
            <a:r>
              <a:rPr lang="en-US" dirty="0"/>
              <a:t> &lt;3mA)</a:t>
            </a:r>
          </a:p>
          <a:p>
            <a:r>
              <a:rPr lang="en-US" dirty="0" err="1"/>
              <a:t>Alleen</a:t>
            </a:r>
            <a:r>
              <a:rPr lang="en-US" dirty="0"/>
              <a:t> nog 50Hz!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548434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21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Ballast-C in Sanshin KR55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96944" cy="48419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94F8751-E62D-4B85-B360-B280AE93D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23171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3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Seriecondensator</a:t>
            </a:r>
            <a:r>
              <a:rPr lang="en-US" dirty="0"/>
              <a:t> in </a:t>
            </a:r>
            <a:r>
              <a:rPr lang="en-US" dirty="0" err="1"/>
              <a:t>Sanshin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84168"/>
            <a:ext cx="8229600" cy="5199193"/>
          </a:xfrm>
        </p:spPr>
        <p:txBody>
          <a:bodyPr/>
          <a:lstStyle/>
          <a:p>
            <a:r>
              <a:rPr lang="en-US" dirty="0"/>
              <a:t>Ook </a:t>
            </a:r>
            <a:r>
              <a:rPr lang="en-US" dirty="0" err="1"/>
              <a:t>anodestroom</a:t>
            </a:r>
            <a:r>
              <a:rPr lang="en-US" dirty="0"/>
              <a:t> door </a:t>
            </a:r>
            <a:r>
              <a:rPr lang="en-US" dirty="0" err="1"/>
              <a:t>gloeidraden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Gloeiketen</a:t>
            </a:r>
            <a:r>
              <a:rPr lang="en-US" dirty="0"/>
              <a:t> is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-R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anodespanning</a:t>
            </a:r>
            <a:endParaRPr lang="en-US" dirty="0"/>
          </a:p>
          <a:p>
            <a:r>
              <a:rPr lang="en-US" dirty="0" err="1"/>
              <a:t>Daardoor</a:t>
            </a:r>
            <a:r>
              <a:rPr lang="en-US" dirty="0"/>
              <a:t> C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kleiner</a:t>
            </a:r>
            <a:r>
              <a:rPr lang="en-US" dirty="0"/>
              <a:t> dan 2,4µF: </a:t>
            </a:r>
            <a:br>
              <a:rPr lang="en-US" dirty="0"/>
            </a:br>
            <a:r>
              <a:rPr lang="en-US" dirty="0" err="1"/>
              <a:t>Opschrift</a:t>
            </a:r>
            <a:r>
              <a:rPr lang="en-US" dirty="0"/>
              <a:t> 2µF, meet 2,5µF, </a:t>
            </a: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beide</a:t>
            </a:r>
            <a:r>
              <a:rPr lang="en-US" dirty="0"/>
              <a:t> prima</a:t>
            </a:r>
          </a:p>
          <a:p>
            <a:r>
              <a:rPr lang="en-US" dirty="0" err="1"/>
              <a:t>Ballastcondensator</a:t>
            </a:r>
            <a:r>
              <a:rPr lang="en-US" dirty="0"/>
              <a:t> van 2,2µF:</a:t>
            </a:r>
          </a:p>
          <a:p>
            <a:pPr lvl="1"/>
            <a:r>
              <a:rPr lang="en-US" dirty="0" err="1"/>
              <a:t>Goeie</a:t>
            </a:r>
            <a:r>
              <a:rPr lang="en-US" dirty="0"/>
              <a:t> </a:t>
            </a:r>
            <a:r>
              <a:rPr lang="en-US" dirty="0" err="1"/>
              <a:t>gloeistroom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plaatspanning</a:t>
            </a:r>
            <a:endParaRPr lang="en-US" dirty="0"/>
          </a:p>
          <a:p>
            <a:pPr lvl="1"/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warmte-ontwikkeling</a:t>
            </a:r>
            <a:r>
              <a:rPr lang="en-US" dirty="0"/>
              <a:t>,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inbouw</a:t>
            </a:r>
            <a:endParaRPr lang="en-US" dirty="0"/>
          </a:p>
          <a:p>
            <a:pPr lvl="1"/>
            <a:r>
              <a:rPr lang="en-US" dirty="0" err="1"/>
              <a:t>Kost</a:t>
            </a:r>
            <a:r>
              <a:rPr lang="en-US" dirty="0"/>
              <a:t> 20ct (plus </a:t>
            </a:r>
            <a:r>
              <a:rPr lang="en-US" dirty="0" err="1"/>
              <a:t>zekering</a:t>
            </a:r>
            <a:r>
              <a:rPr lang="en-US" dirty="0"/>
              <a:t> &amp; bleeder 40ct)</a:t>
            </a:r>
          </a:p>
          <a:p>
            <a:r>
              <a:rPr lang="en-US" dirty="0"/>
              <a:t>Meer ballast-C: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lezing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048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</a:t>
            </a:r>
            <a:r>
              <a:rPr lang="en-US" dirty="0" err="1"/>
              <a:t>behandelen</a:t>
            </a:r>
            <a:r>
              <a:rPr lang="en-US" dirty="0"/>
              <a:t> </a:t>
            </a:r>
            <a:r>
              <a:rPr lang="en-US" dirty="0" err="1"/>
              <a:t>vandaag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Verschillen</a:t>
            </a:r>
            <a:r>
              <a:rPr lang="en-US" dirty="0"/>
              <a:t> </a:t>
            </a:r>
            <a:r>
              <a:rPr lang="en-US" dirty="0" err="1"/>
              <a:t>Uutje</a:t>
            </a:r>
            <a:r>
              <a:rPr lang="en-US" dirty="0"/>
              <a:t> – AA5: </a:t>
            </a:r>
            <a:r>
              <a:rPr lang="en-US" dirty="0" err="1"/>
              <a:t>Buitenkant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schaal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Verschillen</a:t>
            </a:r>
            <a:r>
              <a:rPr lang="en-US" dirty="0"/>
              <a:t>: Schema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bouw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Voeding</a:t>
            </a:r>
            <a:r>
              <a:rPr lang="en-US" dirty="0"/>
              <a:t> in Europa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Toestellen</a:t>
            </a:r>
            <a:r>
              <a:rPr lang="en-US" dirty="0"/>
              <a:t> </a:t>
            </a:r>
            <a:r>
              <a:rPr lang="en-US" dirty="0" err="1"/>
              <a:t>bekijken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812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E5E3DCE-B301-4E2C-9E84-9895B1E1B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61" y="2276873"/>
            <a:ext cx="6452233" cy="43064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369B2A-8ACC-4314-963C-83BDB13E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Ombouw </a:t>
            </a:r>
            <a:r>
              <a:rPr lang="nl-NL" dirty="0" err="1"/>
              <a:t>Teletone</a:t>
            </a:r>
            <a:r>
              <a:rPr lang="nl-NL" dirty="0"/>
              <a:t> 111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D61E58-8196-43CB-8041-20A49C45C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84169"/>
            <a:ext cx="4411540" cy="519919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Net los van chassis,</a:t>
            </a:r>
            <a:br>
              <a:rPr lang="nl-NL" dirty="0"/>
            </a:br>
            <a:r>
              <a:rPr lang="nl-NL" dirty="0"/>
              <a:t>pin 5 </a:t>
            </a:r>
            <a:r>
              <a:rPr lang="nl-NL" dirty="0" err="1"/>
              <a:t>rect</a:t>
            </a:r>
            <a:r>
              <a:rPr lang="nl-NL" dirty="0"/>
              <a:t> van pin 2/3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Net aan pin 5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Ballast pin 5 – nul</a:t>
            </a:r>
            <a:br>
              <a:rPr lang="nl-NL" dirty="0"/>
            </a:br>
            <a:r>
              <a:rPr lang="nl-NL" dirty="0"/>
              <a:t>(let op zweven!!)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Bleeder</a:t>
            </a:r>
            <a:r>
              <a:rPr lang="nl-NL" dirty="0"/>
              <a:t>-R 220k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Stekker, </a:t>
            </a:r>
            <a:br>
              <a:rPr lang="nl-NL" dirty="0"/>
            </a:br>
            <a:r>
              <a:rPr lang="nl-NL" dirty="0"/>
              <a:t>zekering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1652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59" y="332656"/>
            <a:ext cx="3477463" cy="46076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016" y="260648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Voedingsperikelen</a:t>
            </a:r>
            <a:r>
              <a:rPr lang="en-US" dirty="0"/>
              <a:t> in 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err="1"/>
              <a:t>Elektrificatie</a:t>
            </a:r>
            <a:r>
              <a:rPr lang="en-US" dirty="0"/>
              <a:t> platteland, </a:t>
            </a:r>
            <a:br>
              <a:rPr lang="en-US" dirty="0"/>
            </a:br>
            <a:r>
              <a:rPr lang="en-US" dirty="0"/>
              <a:t>10% in 1936</a:t>
            </a:r>
          </a:p>
          <a:p>
            <a:r>
              <a:rPr lang="en-US" dirty="0"/>
              <a:t>Rural Electrification Act </a:t>
            </a:r>
          </a:p>
          <a:p>
            <a:r>
              <a:rPr lang="en-US" dirty="0" err="1"/>
              <a:t>Volledig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1945</a:t>
            </a:r>
          </a:p>
          <a:p>
            <a:r>
              <a:rPr lang="en-US" dirty="0"/>
              <a:t>Farm radio: </a:t>
            </a:r>
          </a:p>
          <a:p>
            <a:pPr lvl="1"/>
            <a:r>
              <a:rPr lang="en-US" dirty="0" err="1"/>
              <a:t>trillervoeding</a:t>
            </a:r>
            <a:r>
              <a:rPr lang="en-US" dirty="0"/>
              <a:t> op 6V</a:t>
            </a:r>
          </a:p>
          <a:p>
            <a:pPr lvl="1"/>
            <a:r>
              <a:rPr lang="en-US" dirty="0" err="1"/>
              <a:t>Accu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trekker, ‘s </a:t>
            </a:r>
            <a:r>
              <a:rPr lang="en-US" dirty="0" err="1"/>
              <a:t>ochtends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trekken</a:t>
            </a:r>
            <a:endParaRPr lang="en-US" dirty="0"/>
          </a:p>
          <a:p>
            <a:pPr lvl="1"/>
            <a:r>
              <a:rPr lang="en-US" dirty="0" err="1"/>
              <a:t>Dit</a:t>
            </a:r>
            <a:r>
              <a:rPr lang="en-US" dirty="0"/>
              <a:t> type </a:t>
            </a:r>
            <a:r>
              <a:rPr lang="en-US" dirty="0" err="1"/>
              <a:t>alleen</a:t>
            </a:r>
            <a:r>
              <a:rPr lang="en-US" dirty="0"/>
              <a:t> met </a:t>
            </a:r>
            <a:r>
              <a:rPr lang="en-US" dirty="0" err="1"/>
              <a:t>voedingstrafo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366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AA5 op 32V (</a:t>
            </a:r>
            <a:r>
              <a:rPr lang="en-US" dirty="0" err="1"/>
              <a:t>Wp</a:t>
            </a:r>
            <a:r>
              <a:rPr lang="en-US" dirty="0"/>
              <a:t>: Farm radio)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"farm radio" mod [..] run off 32 volt</a:t>
            </a:r>
          </a:p>
          <a:p>
            <a:r>
              <a:rPr lang="en-US" dirty="0"/>
              <a:t>a relatively simple rewiring</a:t>
            </a:r>
          </a:p>
          <a:p>
            <a:r>
              <a:rPr lang="en-US" dirty="0"/>
              <a:t>substantially reduced performance because the B+ voltage would only be 32V </a:t>
            </a:r>
          </a:p>
          <a:p>
            <a:r>
              <a:rPr lang="en-US" dirty="0"/>
              <a:t>the radio tended to be insensitive</a:t>
            </a:r>
          </a:p>
          <a:p>
            <a:endParaRPr lang="en-US" dirty="0"/>
          </a:p>
          <a:p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Nederlands</a:t>
            </a:r>
            <a:r>
              <a:rPr lang="en-US" dirty="0"/>
              <a:t> </a:t>
            </a:r>
            <a:r>
              <a:rPr lang="en-US" dirty="0" err="1"/>
              <a:t>UUtje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0794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Opstelling</a:t>
            </a:r>
            <a:r>
              <a:rPr lang="en-US" dirty="0"/>
              <a:t> </a:t>
            </a:r>
            <a:r>
              <a:rPr lang="en-US" dirty="0" err="1"/>
              <a:t>Laagspannings-UUtje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6946304" cy="5164820"/>
          </a:xfrm>
        </p:spPr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 39V, 2x laptop</a:t>
            </a:r>
          </a:p>
          <a:p>
            <a:r>
              <a:rPr lang="en-US" dirty="0"/>
              <a:t>B0X19U met relatively simple rewiring </a:t>
            </a:r>
            <a:r>
              <a:rPr lang="en-US" dirty="0" err="1"/>
              <a:t>Langdraad</a:t>
            </a:r>
            <a:r>
              <a:rPr lang="en-US" dirty="0"/>
              <a:t> </a:t>
            </a:r>
            <a:r>
              <a:rPr lang="en-US" dirty="0" err="1"/>
              <a:t>antenne</a:t>
            </a:r>
            <a:r>
              <a:rPr lang="en-US" dirty="0"/>
              <a:t> 20m</a:t>
            </a:r>
          </a:p>
          <a:p>
            <a:endParaRPr lang="en-US" dirty="0"/>
          </a:p>
          <a:p>
            <a:r>
              <a:rPr lang="en-US" dirty="0"/>
              <a:t>WO2: </a:t>
            </a:r>
            <a:r>
              <a:rPr lang="en-US" dirty="0" err="1"/>
              <a:t>batterij</a:t>
            </a:r>
            <a:r>
              <a:rPr lang="en-US" dirty="0"/>
              <a:t> van</a:t>
            </a:r>
            <a:br>
              <a:rPr lang="en-US" dirty="0"/>
            </a:br>
            <a:r>
              <a:rPr lang="en-US" dirty="0" err="1"/>
              <a:t>aardappels</a:t>
            </a:r>
            <a:r>
              <a:rPr lang="en-US" dirty="0"/>
              <a:t> 110V</a:t>
            </a:r>
          </a:p>
          <a:p>
            <a:r>
              <a:rPr lang="en-US" dirty="0"/>
              <a:t>Maar 40V </a:t>
            </a:r>
            <a:r>
              <a:rPr lang="en-US" dirty="0" err="1"/>
              <a:t>nodig</a:t>
            </a:r>
            <a:r>
              <a:rPr lang="en-US" dirty="0"/>
              <a:t>!</a:t>
            </a:r>
          </a:p>
          <a:p>
            <a:r>
              <a:rPr lang="en-US" dirty="0" err="1"/>
              <a:t>Verbruik</a:t>
            </a:r>
            <a:r>
              <a:rPr lang="en-US" dirty="0"/>
              <a:t> 8W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9" r="1920"/>
          <a:stretch/>
        </p:blipFill>
        <p:spPr>
          <a:xfrm>
            <a:off x="3995936" y="3500529"/>
            <a:ext cx="4982474" cy="3076588"/>
          </a:xfrm>
          <a:prstGeom prst="rect">
            <a:avLst/>
          </a:prstGeom>
        </p:spPr>
      </p:pic>
      <p:pic>
        <p:nvPicPr>
          <p:cNvPr id="5" name="AnBa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9048" y="1330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2"/>
          <a:stretch/>
        </p:blipFill>
        <p:spPr>
          <a:xfrm>
            <a:off x="1475656" y="3740726"/>
            <a:ext cx="7223720" cy="29392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r>
              <a:rPr lang="en-US" dirty="0" err="1"/>
              <a:t>Anodespanning</a:t>
            </a:r>
            <a:r>
              <a:rPr lang="en-US" dirty="0"/>
              <a:t> 120 – 220V is </a:t>
            </a:r>
            <a:r>
              <a:rPr lang="en-US" dirty="0" err="1"/>
              <a:t>normaal</a:t>
            </a:r>
            <a:endParaRPr lang="en-US" dirty="0"/>
          </a:p>
          <a:p>
            <a:r>
              <a:rPr lang="en-US" dirty="0" err="1"/>
              <a:t>Hier</a:t>
            </a:r>
            <a:r>
              <a:rPr lang="en-US" dirty="0"/>
              <a:t> 39V </a:t>
            </a:r>
            <a:r>
              <a:rPr lang="en-US" dirty="0" err="1"/>
              <a:t>dus</a:t>
            </a:r>
            <a:r>
              <a:rPr lang="en-US" dirty="0"/>
              <a:t> 1/5 van </a:t>
            </a:r>
            <a:r>
              <a:rPr lang="en-US" dirty="0" err="1"/>
              <a:t>normaal</a:t>
            </a:r>
            <a:r>
              <a:rPr lang="en-US" dirty="0"/>
              <a:t>!</a:t>
            </a:r>
          </a:p>
          <a:p>
            <a:r>
              <a:rPr lang="en-US" dirty="0" err="1"/>
              <a:t>Ruis</a:t>
            </a:r>
            <a:r>
              <a:rPr lang="en-US" dirty="0"/>
              <a:t> door </a:t>
            </a:r>
            <a:r>
              <a:rPr lang="en-US" dirty="0" err="1"/>
              <a:t>schakelende</a:t>
            </a:r>
            <a:r>
              <a:rPr lang="en-US" dirty="0"/>
              <a:t> </a:t>
            </a:r>
            <a:r>
              <a:rPr lang="en-US" dirty="0" err="1"/>
              <a:t>voeding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5659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Meegebrachte</a:t>
            </a:r>
            <a:r>
              <a:rPr lang="en-US" dirty="0"/>
              <a:t> </a:t>
            </a:r>
            <a:r>
              <a:rPr lang="en-US" dirty="0" err="1"/>
              <a:t>toestellen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en-US" dirty="0" err="1"/>
              <a:t>Houten</a:t>
            </a:r>
            <a:r>
              <a:rPr lang="en-US" dirty="0"/>
              <a:t> </a:t>
            </a:r>
            <a:r>
              <a:rPr lang="en-US" dirty="0" err="1"/>
              <a:t>Teletone</a:t>
            </a:r>
            <a:r>
              <a:rPr lang="en-US" dirty="0"/>
              <a:t> 111, 1948,</a:t>
            </a:r>
            <a:br>
              <a:rPr lang="en-US" dirty="0"/>
            </a:br>
            <a:r>
              <a:rPr lang="en-US" dirty="0"/>
              <a:t>op 230V </a:t>
            </a:r>
            <a:r>
              <a:rPr lang="en-US" dirty="0" err="1"/>
              <a:t>aangepast</a:t>
            </a:r>
            <a:r>
              <a:rPr lang="en-US" dirty="0"/>
              <a:t> met Sanshin-schema</a:t>
            </a:r>
          </a:p>
          <a:p>
            <a:r>
              <a:rPr lang="en-US" dirty="0"/>
              <a:t>Rode RCA Victor, 1955, </a:t>
            </a:r>
            <a:br>
              <a:rPr lang="nl-NL" dirty="0"/>
            </a:br>
            <a:r>
              <a:rPr lang="nl-NL" dirty="0"/>
              <a:t>werkt, </a:t>
            </a:r>
            <a:r>
              <a:rPr lang="nl-NL" dirty="0" err="1"/>
              <a:t>Sanshin</a:t>
            </a:r>
            <a:r>
              <a:rPr lang="nl-NL" dirty="0"/>
              <a:t>-voeding</a:t>
            </a:r>
          </a:p>
          <a:p>
            <a:r>
              <a:rPr lang="en-US" dirty="0" err="1"/>
              <a:t>Stalen</a:t>
            </a:r>
            <a:r>
              <a:rPr lang="en-US" dirty="0"/>
              <a:t> </a:t>
            </a:r>
            <a:r>
              <a:rPr lang="en-US" dirty="0" err="1"/>
              <a:t>Eddystone</a:t>
            </a:r>
            <a:r>
              <a:rPr lang="en-US" dirty="0"/>
              <a:t> 870A</a:t>
            </a:r>
            <a:br>
              <a:rPr lang="en-US" dirty="0"/>
            </a:br>
            <a:r>
              <a:rPr lang="en-US" dirty="0" err="1"/>
              <a:t>voor</a:t>
            </a:r>
            <a:r>
              <a:rPr lang="en-US" dirty="0"/>
              <a:t> 240V </a:t>
            </a:r>
            <a:r>
              <a:rPr lang="en-US" dirty="0" err="1"/>
              <a:t>gebouwd</a:t>
            </a:r>
            <a:r>
              <a:rPr lang="en-US" dirty="0"/>
              <a:t> met </a:t>
            </a:r>
            <a:r>
              <a:rPr lang="en-US" dirty="0" err="1"/>
              <a:t>serieweerstanden</a:t>
            </a:r>
            <a:endParaRPr lang="en-US" dirty="0"/>
          </a:p>
          <a:p>
            <a:r>
              <a:rPr lang="en-US" dirty="0"/>
              <a:t>B0X19U met B-</a:t>
            </a:r>
            <a:r>
              <a:rPr lang="en-US" dirty="0" err="1"/>
              <a:t>schaal</a:t>
            </a:r>
            <a:r>
              <a:rPr lang="en-US" dirty="0"/>
              <a:t>, 1961, was </a:t>
            </a:r>
            <a:r>
              <a:rPr lang="en-US" dirty="0" err="1"/>
              <a:t>voor</a:t>
            </a:r>
            <a:r>
              <a:rPr lang="en-US" dirty="0"/>
              <a:t> 39V=,</a:t>
            </a:r>
            <a:br>
              <a:rPr lang="en-US" dirty="0"/>
            </a:br>
            <a:r>
              <a:rPr lang="en-US" dirty="0"/>
              <a:t>nu </a:t>
            </a:r>
            <a:r>
              <a:rPr lang="en-US" dirty="0" err="1"/>
              <a:t>weer</a:t>
            </a:r>
            <a:r>
              <a:rPr lang="en-US" dirty="0"/>
              <a:t> 230AC met Sanshin-schema (1,5µF)</a:t>
            </a:r>
            <a:br>
              <a:rPr lang="en-US" dirty="0"/>
            </a:br>
            <a:r>
              <a:rPr lang="en-US" dirty="0" err="1"/>
              <a:t>Plaatspanning</a:t>
            </a:r>
            <a:r>
              <a:rPr lang="en-US" dirty="0"/>
              <a:t> 200V tot 39V !!</a:t>
            </a:r>
          </a:p>
        </p:txBody>
      </p:sp>
    </p:spTree>
    <p:extLst>
      <p:ext uri="{BB962C8B-B14F-4D97-AF65-F5344CB8AC3E}">
        <p14:creationId xmlns:p14="http://schemas.microsoft.com/office/powerpoint/2010/main" val="274552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637112"/>
          </a:xfrm>
        </p:spPr>
        <p:txBody>
          <a:bodyPr/>
          <a:lstStyle/>
          <a:p>
            <a:r>
              <a:rPr lang="en-US" dirty="0"/>
              <a:t>Octal 12***</a:t>
            </a:r>
          </a:p>
          <a:p>
            <a:r>
              <a:rPr lang="en-US" dirty="0"/>
              <a:t>RCA Victor</a:t>
            </a:r>
          </a:p>
          <a:p>
            <a:r>
              <a:rPr lang="en-US" dirty="0" err="1"/>
              <a:t>Teletone</a:t>
            </a:r>
            <a:r>
              <a:rPr lang="en-US" dirty="0"/>
              <a:t> 111</a:t>
            </a:r>
          </a:p>
          <a:p>
            <a:r>
              <a:rPr lang="en-US" dirty="0" err="1"/>
              <a:t>Eddystone</a:t>
            </a:r>
            <a:r>
              <a:rPr lang="en-US" dirty="0"/>
              <a:t> 870A</a:t>
            </a:r>
          </a:p>
          <a:p>
            <a:r>
              <a:rPr lang="en-US" dirty="0"/>
              <a:t>B0X19U, </a:t>
            </a:r>
            <a:r>
              <a:rPr lang="en-US" dirty="0" err="1"/>
              <a:t>voeding</a:t>
            </a:r>
            <a:endParaRPr lang="en-US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454980" y="1556792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Meetbladen</a:t>
            </a:r>
            <a:endParaRPr lang="en-US" dirty="0"/>
          </a:p>
          <a:p>
            <a:r>
              <a:rPr lang="en-US" dirty="0" err="1"/>
              <a:t>Stekkerdoos</a:t>
            </a:r>
            <a:r>
              <a:rPr lang="en-US" dirty="0"/>
              <a:t> + rode</a:t>
            </a:r>
          </a:p>
          <a:p>
            <a:r>
              <a:rPr lang="en-US" dirty="0"/>
              <a:t>US </a:t>
            </a:r>
            <a:r>
              <a:rPr lang="en-US" dirty="0" err="1"/>
              <a:t>stekker</a:t>
            </a:r>
            <a:endParaRPr lang="en-US" dirty="0"/>
          </a:p>
          <a:p>
            <a:r>
              <a:rPr lang="en-US" dirty="0" err="1"/>
              <a:t>Trafo</a:t>
            </a:r>
            <a:endParaRPr lang="en-US" dirty="0"/>
          </a:p>
          <a:p>
            <a:r>
              <a:rPr lang="en-US" dirty="0" err="1"/>
              <a:t>Ombouwpakketje</a:t>
            </a:r>
            <a:r>
              <a:rPr lang="en-US"/>
              <a:t> 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397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AA5 </a:t>
            </a:r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Uutje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AA5: Het </a:t>
            </a:r>
            <a:r>
              <a:rPr lang="en-US" dirty="0" err="1"/>
              <a:t>Amerikaanse</a:t>
            </a:r>
            <a:r>
              <a:rPr lang="en-US" dirty="0"/>
              <a:t> </a:t>
            </a:r>
            <a:r>
              <a:rPr lang="en-US" dirty="0" err="1"/>
              <a:t>Uutje</a:t>
            </a:r>
            <a:endParaRPr lang="en-US" dirty="0"/>
          </a:p>
          <a:p>
            <a:r>
              <a:rPr lang="en-US" dirty="0" err="1"/>
              <a:t>Technisch</a:t>
            </a:r>
            <a:r>
              <a:rPr lang="en-US" dirty="0"/>
              <a:t> </a:t>
            </a:r>
            <a:r>
              <a:rPr lang="en-US" dirty="0" err="1"/>
              <a:t>zelfde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: </a:t>
            </a:r>
            <a:r>
              <a:rPr lang="en-US" dirty="0" err="1"/>
              <a:t>Goedkoop</a:t>
            </a:r>
            <a:r>
              <a:rPr lang="en-US" dirty="0"/>
              <a:t>, </a:t>
            </a:r>
            <a:r>
              <a:rPr lang="en-US" dirty="0" err="1"/>
              <a:t>Serieketen</a:t>
            </a:r>
            <a:endParaRPr lang="en-US" dirty="0"/>
          </a:p>
          <a:p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Uutje</a:t>
            </a:r>
            <a:r>
              <a:rPr lang="en-US" dirty="0"/>
              <a:t>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repareren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kun je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AA5 </a:t>
            </a:r>
            <a:r>
              <a:rPr lang="en-US" dirty="0" err="1"/>
              <a:t>maken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verrassingen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je </a:t>
            </a:r>
            <a:r>
              <a:rPr lang="en-US" dirty="0" err="1"/>
              <a:t>tegen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788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Geschiedenis</a:t>
            </a:r>
            <a:r>
              <a:rPr lang="en-US" dirty="0"/>
              <a:t> van AA5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/>
          <a:lstStyle/>
          <a:p>
            <a:r>
              <a:rPr lang="en-US" dirty="0" err="1"/>
              <a:t>Goedkope</a:t>
            </a:r>
            <a:r>
              <a:rPr lang="en-US" dirty="0"/>
              <a:t> </a:t>
            </a:r>
            <a:r>
              <a:rPr lang="en-US" dirty="0" err="1"/>
              <a:t>toestellen</a:t>
            </a:r>
            <a:r>
              <a:rPr lang="en-US" dirty="0"/>
              <a:t> </a:t>
            </a:r>
            <a:r>
              <a:rPr lang="en-US" dirty="0" err="1"/>
              <a:t>vanaf</a:t>
            </a:r>
            <a:r>
              <a:rPr lang="en-US" dirty="0"/>
              <a:t> ca. 1935</a:t>
            </a:r>
          </a:p>
          <a:p>
            <a:r>
              <a:rPr lang="en-US" dirty="0" err="1"/>
              <a:t>Productie</a:t>
            </a:r>
            <a:r>
              <a:rPr lang="en-US" dirty="0"/>
              <a:t> tot ca. 1965 in Japan</a:t>
            </a:r>
          </a:p>
          <a:p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buizenseries</a:t>
            </a:r>
            <a:endParaRPr lang="en-US" dirty="0"/>
          </a:p>
          <a:p>
            <a:pPr lvl="1"/>
            <a:r>
              <a:rPr lang="en-US" dirty="0"/>
              <a:t>Octal 12SA7 12SK7 12SQ7 50L6 35Z5</a:t>
            </a:r>
          </a:p>
          <a:p>
            <a:pPr lvl="1"/>
            <a:r>
              <a:rPr lang="en-US" dirty="0" err="1"/>
              <a:t>Miniatuur</a:t>
            </a:r>
            <a:r>
              <a:rPr lang="en-US" dirty="0"/>
              <a:t> 12BE6 12BA6 12AV6 50C5 35W4</a:t>
            </a:r>
          </a:p>
          <a:p>
            <a:r>
              <a:rPr lang="en-US" dirty="0" err="1"/>
              <a:t>Miljoenen</a:t>
            </a:r>
            <a:r>
              <a:rPr lang="en-US" dirty="0"/>
              <a:t> </a:t>
            </a:r>
            <a:r>
              <a:rPr lang="en-US" dirty="0" err="1"/>
              <a:t>toestellen</a:t>
            </a:r>
            <a:r>
              <a:rPr lang="en-US" dirty="0"/>
              <a:t>, </a:t>
            </a:r>
            <a:r>
              <a:rPr lang="en-US" dirty="0" err="1"/>
              <a:t>honderden</a:t>
            </a:r>
            <a:r>
              <a:rPr lang="en-US" dirty="0"/>
              <a:t> </a:t>
            </a:r>
            <a:r>
              <a:rPr lang="en-US" dirty="0" err="1"/>
              <a:t>fabrikanten</a:t>
            </a:r>
            <a:endParaRPr lang="en-US" dirty="0"/>
          </a:p>
          <a:p>
            <a:r>
              <a:rPr lang="en-US" dirty="0" err="1"/>
              <a:t>Adoptatie</a:t>
            </a:r>
            <a:r>
              <a:rPr lang="en-US" dirty="0"/>
              <a:t> </a:t>
            </a:r>
            <a:r>
              <a:rPr lang="en-US" dirty="0" err="1"/>
              <a:t>groter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Uutje</a:t>
            </a:r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8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5A90F-7B29-449A-9E25-3B0B6232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Eerder: </a:t>
            </a:r>
            <a:r>
              <a:rPr lang="nl-NL" dirty="0" err="1"/>
              <a:t>Curtain</a:t>
            </a:r>
            <a:r>
              <a:rPr lang="nl-NL" dirty="0"/>
              <a:t> </a:t>
            </a:r>
            <a:r>
              <a:rPr lang="nl-NL" dirty="0" err="1"/>
              <a:t>Burners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D540D1-39F5-40FE-9907-5749EE3F1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Begin jaren dertig: 300mA buizen,</a:t>
            </a:r>
            <a:br>
              <a:rPr lang="nl-NL" dirty="0"/>
            </a:br>
            <a:r>
              <a:rPr lang="nl-NL" dirty="0"/>
              <a:t>Gloeidraden samen ca 65V</a:t>
            </a:r>
          </a:p>
          <a:p>
            <a:r>
              <a:rPr lang="nl-NL" dirty="0"/>
              <a:t>Ballast: Weerstandsbuis of weerstand in snoer</a:t>
            </a:r>
          </a:p>
          <a:p>
            <a:endParaRPr lang="nl-NL" dirty="0"/>
          </a:p>
          <a:p>
            <a:r>
              <a:rPr lang="nl-NL" dirty="0"/>
              <a:t>In Europa met ballastweerstand: </a:t>
            </a:r>
            <a:br>
              <a:rPr lang="nl-NL" dirty="0"/>
            </a:br>
            <a:r>
              <a:rPr lang="nl-NL" dirty="0"/>
              <a:t>300mA dus gloei plus ballast is 69W</a:t>
            </a:r>
          </a:p>
        </p:txBody>
      </p:sp>
    </p:spTree>
    <p:extLst>
      <p:ext uri="{BB962C8B-B14F-4D97-AF65-F5344CB8AC3E}">
        <p14:creationId xmlns:p14="http://schemas.microsoft.com/office/powerpoint/2010/main" val="72635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86CC7-10A1-4E34-AB38-8F496300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Japan, jaren zestig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3D9AB6-AE62-4F6E-A5D6-9F3D8E2B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nl-NL" dirty="0"/>
              <a:t>AA5 ontwerp</a:t>
            </a:r>
          </a:p>
          <a:p>
            <a:r>
              <a:rPr lang="nl-NL" dirty="0"/>
              <a:t>Naar Europa</a:t>
            </a:r>
          </a:p>
          <a:p>
            <a:r>
              <a:rPr lang="nl-NL" dirty="0"/>
              <a:t>LG, 220V</a:t>
            </a:r>
          </a:p>
          <a:p>
            <a:r>
              <a:rPr lang="nl-NL" dirty="0" err="1"/>
              <a:t>Sanshin</a:t>
            </a:r>
            <a:r>
              <a:rPr lang="nl-NL" dirty="0"/>
              <a:t> KR55</a:t>
            </a:r>
          </a:p>
          <a:p>
            <a:r>
              <a:rPr lang="nl-NL" dirty="0" err="1"/>
              <a:t>Salofe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5CE8E0-5832-43B4-928A-9AC425467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5660751" cy="380174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485765B-4B69-499D-AEAB-CC177949D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8" y="4400193"/>
            <a:ext cx="3341958" cy="226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F9B16-9816-4CA7-B8E4-7B344960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220"/>
          </a:xfrm>
        </p:spPr>
        <p:txBody>
          <a:bodyPr/>
          <a:lstStyle/>
          <a:p>
            <a:r>
              <a:rPr lang="nl-NL" dirty="0"/>
              <a:t>Europa: </a:t>
            </a:r>
            <a:r>
              <a:rPr lang="nl-NL" dirty="0" err="1"/>
              <a:t>Eddystone</a:t>
            </a:r>
            <a:r>
              <a:rPr lang="nl-NL" dirty="0"/>
              <a:t> 870A, 1962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83AB20B-1909-4D11-9E02-AF138FD9B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8858"/>
            <a:ext cx="8521855" cy="5424504"/>
          </a:xfrm>
        </p:spPr>
      </p:pic>
    </p:spTree>
    <p:extLst>
      <p:ext uri="{BB962C8B-B14F-4D97-AF65-F5344CB8AC3E}">
        <p14:creationId xmlns:p14="http://schemas.microsoft.com/office/powerpoint/2010/main" val="90735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De AA5 van </a:t>
            </a:r>
            <a:r>
              <a:rPr lang="en-US" dirty="0" err="1"/>
              <a:t>buiten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799"/>
          </a:xfrm>
        </p:spPr>
        <p:txBody>
          <a:bodyPr/>
          <a:lstStyle/>
          <a:p>
            <a:r>
              <a:rPr lang="en-US" dirty="0" err="1"/>
              <a:t>Goedkoop</a:t>
            </a:r>
            <a:r>
              <a:rPr lang="en-US" dirty="0"/>
              <a:t> </a:t>
            </a:r>
            <a:r>
              <a:rPr lang="en-US" dirty="0" err="1"/>
              <a:t>materiaal</a:t>
            </a:r>
            <a:r>
              <a:rPr lang="en-US" dirty="0"/>
              <a:t>, </a:t>
            </a:r>
            <a:r>
              <a:rPr lang="en-US" dirty="0" err="1"/>
              <a:t>klein</a:t>
            </a:r>
            <a:endParaRPr lang="en-US" dirty="0"/>
          </a:p>
          <a:p>
            <a:r>
              <a:rPr lang="en-US" dirty="0" err="1"/>
              <a:t>Vrolijke</a:t>
            </a:r>
            <a:r>
              <a:rPr lang="en-US" dirty="0"/>
              <a:t> </a:t>
            </a:r>
            <a:r>
              <a:rPr lang="en-US" dirty="0" err="1"/>
              <a:t>ontwerpen</a:t>
            </a:r>
            <a:endParaRPr lang="en-US" dirty="0"/>
          </a:p>
          <a:p>
            <a:r>
              <a:rPr lang="en-US" dirty="0"/>
              <a:t>FADA Bullet, ~1945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4117887" cy="310339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501008"/>
            <a:ext cx="4137857" cy="310339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C3E8A1F-8A1C-4800-AFEF-F33A46827A71}"/>
              </a:ext>
            </a:extLst>
          </p:cNvPr>
          <p:cNvSpPr txBox="1"/>
          <p:nvPr/>
        </p:nvSpPr>
        <p:spPr>
          <a:xfrm>
            <a:off x="2987824" y="37170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Kc</a:t>
            </a:r>
            <a:r>
              <a:rPr lang="nl-NL" dirty="0"/>
              <a:t> / 10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50C12A-C8BB-4FFD-8FC6-137414DE74F9}"/>
              </a:ext>
            </a:extLst>
          </p:cNvPr>
          <p:cNvSpPr txBox="1"/>
          <p:nvPr/>
        </p:nvSpPr>
        <p:spPr>
          <a:xfrm>
            <a:off x="2987824" y="616973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meters</a:t>
            </a:r>
          </a:p>
        </p:txBody>
      </p:sp>
    </p:spTree>
    <p:extLst>
      <p:ext uri="{BB962C8B-B14F-4D97-AF65-F5344CB8AC3E}">
        <p14:creationId xmlns:p14="http://schemas.microsoft.com/office/powerpoint/2010/main" val="388913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1085</Words>
  <Application>Microsoft Office PowerPoint</Application>
  <PresentationFormat>Diavoorstelling (4:3)</PresentationFormat>
  <Paragraphs>209</Paragraphs>
  <Slides>36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De All American 5, Het Amerikaanse Uutje</vt:lpstr>
      <vt:lpstr>Een Jitsi meeting: meedoen</vt:lpstr>
      <vt:lpstr>We behandelen vandaag</vt:lpstr>
      <vt:lpstr>De AA5 en het Uutje</vt:lpstr>
      <vt:lpstr>Geschiedenis van AA5</vt:lpstr>
      <vt:lpstr>Eerder: Curtain Burners</vt:lpstr>
      <vt:lpstr>Japan, jaren zestig</vt:lpstr>
      <vt:lpstr>Europa: Eddystone 870A, 1962</vt:lpstr>
      <vt:lpstr>1. De AA5 van buiten</vt:lpstr>
      <vt:lpstr>De schaal</vt:lpstr>
      <vt:lpstr>Raster: toegestane frequenties</vt:lpstr>
      <vt:lpstr>Conelrad</vt:lpstr>
      <vt:lpstr>Voedingsspanning</vt:lpstr>
      <vt:lpstr>Conclusies Uitvoering</vt:lpstr>
      <vt:lpstr>2. De AA5 van binnen</vt:lpstr>
      <vt:lpstr>Buizen: 150mA gloeistroom</vt:lpstr>
      <vt:lpstr>Converter: Pentagrid</vt:lpstr>
      <vt:lpstr>Raamantenne</vt:lpstr>
      <vt:lpstr>Opbouw: LS op chassis</vt:lpstr>
      <vt:lpstr>Zwevend Chassis</vt:lpstr>
      <vt:lpstr>Schema van Teletone 111</vt:lpstr>
      <vt:lpstr>3. Voeding uit 230V / 50Hz</vt:lpstr>
      <vt:lpstr>Een mooie trafo?</vt:lpstr>
      <vt:lpstr>Autotrafo: Japanse Sanshin KR55</vt:lpstr>
      <vt:lpstr>Weerstand: Teletone 111</vt:lpstr>
      <vt:lpstr>Voorschakeldiode genoeg?  NEE!!</vt:lpstr>
      <vt:lpstr>Ballast-condensator</vt:lpstr>
      <vt:lpstr>Ballast-C in Sanshin KR55</vt:lpstr>
      <vt:lpstr>Seriecondensator in Sanshin</vt:lpstr>
      <vt:lpstr>Ombouw Teletone 111</vt:lpstr>
      <vt:lpstr>Voedingsperikelen in US</vt:lpstr>
      <vt:lpstr>De AA5 op 32V (Wp: Farm radio)</vt:lpstr>
      <vt:lpstr>Opstelling Laagspannings-UUtje </vt:lpstr>
      <vt:lpstr>De Mod</vt:lpstr>
      <vt:lpstr>4. Meegebrachte toestellen</vt:lpstr>
      <vt:lpstr>Meenemen</vt:lpstr>
    </vt:vector>
  </TitlesOfParts>
  <Company>Faculty of Science U.U.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Science User</dc:creator>
  <cp:lastModifiedBy>Gerard Tel</cp:lastModifiedBy>
  <cp:revision>48</cp:revision>
  <dcterms:created xsi:type="dcterms:W3CDTF">2017-06-07T08:44:39Z</dcterms:created>
  <dcterms:modified xsi:type="dcterms:W3CDTF">2022-11-29T11:51:58Z</dcterms:modified>
</cp:coreProperties>
</file>