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8" r:id="rId3"/>
    <p:sldId id="328" r:id="rId4"/>
    <p:sldId id="333" r:id="rId5"/>
    <p:sldId id="334" r:id="rId6"/>
    <p:sldId id="335" r:id="rId7"/>
    <p:sldId id="342" r:id="rId8"/>
    <p:sldId id="354" r:id="rId9"/>
    <p:sldId id="337" r:id="rId10"/>
    <p:sldId id="358" r:id="rId11"/>
    <p:sldId id="339" r:id="rId12"/>
    <p:sldId id="340" r:id="rId13"/>
    <p:sldId id="369" r:id="rId14"/>
    <p:sldId id="341" r:id="rId15"/>
    <p:sldId id="343" r:id="rId16"/>
    <p:sldId id="344" r:id="rId17"/>
    <p:sldId id="345" r:id="rId18"/>
    <p:sldId id="346" r:id="rId19"/>
    <p:sldId id="375" r:id="rId20"/>
    <p:sldId id="371" r:id="rId21"/>
    <p:sldId id="349" r:id="rId22"/>
    <p:sldId id="329" r:id="rId23"/>
    <p:sldId id="347" r:id="rId24"/>
    <p:sldId id="348" r:id="rId25"/>
    <p:sldId id="350" r:id="rId26"/>
    <p:sldId id="351" r:id="rId27"/>
    <p:sldId id="352" r:id="rId28"/>
    <p:sldId id="353" r:id="rId29"/>
    <p:sldId id="374" r:id="rId30"/>
    <p:sldId id="330" r:id="rId31"/>
    <p:sldId id="355" r:id="rId32"/>
    <p:sldId id="356" r:id="rId33"/>
    <p:sldId id="357" r:id="rId34"/>
    <p:sldId id="359" r:id="rId35"/>
    <p:sldId id="370" r:id="rId36"/>
    <p:sldId id="361" r:id="rId37"/>
    <p:sldId id="331" r:id="rId38"/>
    <p:sldId id="363" r:id="rId39"/>
    <p:sldId id="364" r:id="rId40"/>
    <p:sldId id="362" r:id="rId41"/>
    <p:sldId id="366" r:id="rId42"/>
    <p:sldId id="368" r:id="rId43"/>
    <p:sldId id="367" r:id="rId44"/>
    <p:sldId id="332" r:id="rId45"/>
    <p:sldId id="372" r:id="rId46"/>
    <p:sldId id="327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13-11-2025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13-11-2025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13-11-2025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13-11-2025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13-11-2025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13-11-2025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gerardtel.nl/Sets/ZenTO80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gerardtel.nl/Sets/Tes3002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ebspace.science.uu.nl/~tel00101/FotoAlbum/RadioCorner/Sets/Phil371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ebspace.science.uu.nl/~tel00101/FotoAlbum/RadioCorner/Sets/Novakt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Pres/Hybride.pptx" TargetMode="External"/><Relationship Id="rId2" Type="http://schemas.openxmlformats.org/officeDocument/2006/relationships/hyperlink" Target="https://gerardtel.nl/Sets/Phil47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nvhrbiblio.nl/biblio/boek/rod_bat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19.jpg"/><Relationship Id="rId4" Type="http://schemas.openxmlformats.org/officeDocument/2006/relationships/hyperlink" Target="https://gerardtel.nl/Sets/Emers640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0.jpg"/><Relationship Id="rId5" Type="http://schemas.openxmlformats.org/officeDocument/2006/relationships/image" Target="../media/image9.png"/><Relationship Id="rId4" Type="http://schemas.openxmlformats.org/officeDocument/2006/relationships/hyperlink" Target="https://gerardtel.nl/Sets/PhBX439B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gerardtel.nl/Sets/Olym7526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space.science.uu.nl/~tel00101/FotoAlbum/RadioCorner/Sets/Phil381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vhrbiblio.nl/schema/Philips_LX444AB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vhrbiblio.nl/schema/Philips_LX444AB.pdf" TargetMode="External"/><Relationship Id="rId2" Type="http://schemas.openxmlformats.org/officeDocument/2006/relationships/hyperlink" Target="https://nvhrbiblio.nl/schema/Philips_LX444AB_us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gerardtel.nl/Pres/Hoorappa.ppt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gerardtel.nl/Sets/BlaOmn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://www.vintageradio.nl/radio%27s/tecla_pocket_radio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gerardtel.nl/Sets/Tecla.ht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Articles/Draadje.htm" TargetMode="External"/><Relationship Id="rId2" Type="http://schemas.openxmlformats.org/officeDocument/2006/relationships/hyperlink" Target="https://gerardtel.nl/Articles/EversRadio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gerardtel.nl/Sets/DeccaBa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nl.wikipedia.org/wiki/Transistor#Geschiedeni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hyperlink" Target="https://nvhrbiblio.nl/biblio/boek/Philips%20-%20Battery%20receiving%20tubes.pdf" TargetMode="External"/><Relationship Id="rId4" Type="http://schemas.openxmlformats.org/officeDocument/2006/relationships/hyperlink" Target="https://webspace.science.uu.nl/~tel00101/FotoAlbum/RadioCorner/Sets/EverModC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3598168" cy="1611610"/>
          </a:xfrm>
        </p:spPr>
        <p:txBody>
          <a:bodyPr/>
          <a:lstStyle/>
          <a:p>
            <a:r>
              <a:rPr lang="nl-NL" dirty="0"/>
              <a:t>Buizenradio’s op batterijen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3598168" cy="2470150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LC-Kring </a:t>
            </a:r>
            <a:br>
              <a:rPr lang="en-US" dirty="0"/>
            </a:br>
            <a:r>
              <a:rPr lang="en-US" dirty="0"/>
              <a:t>12/11/2025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1897F-7B5E-0424-DF8E-839416A14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3029"/>
            <a:ext cx="4355303" cy="63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73EA-0A3E-8BA0-0696-34312DBB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Gloeidraden in de Koude Oorlog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86E0-2512-C730-9B43-84F2E7E5D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63" y="1564650"/>
            <a:ext cx="4114800" cy="2581843"/>
          </a:xfrm>
        </p:spPr>
        <p:txBody>
          <a:bodyPr>
            <a:normAutofit/>
          </a:bodyPr>
          <a:lstStyle/>
          <a:p>
            <a:r>
              <a:rPr lang="nl-NL" dirty="0" err="1"/>
              <a:t>Zenith</a:t>
            </a:r>
            <a:r>
              <a:rPr lang="nl-NL" dirty="0"/>
              <a:t> </a:t>
            </a:r>
            <a:r>
              <a:rPr lang="nl-NL" dirty="0" err="1"/>
              <a:t>TransOceanic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>
                <a:hlinkClick r:id="rId2"/>
              </a:rPr>
              <a:t>Clipper</a:t>
            </a:r>
            <a:r>
              <a:rPr lang="nl-NL" dirty="0"/>
              <a:t>, 1947</a:t>
            </a:r>
          </a:p>
          <a:p>
            <a:r>
              <a:rPr lang="nl-NL" dirty="0"/>
              <a:t>43cm, 8kg, M/5xK</a:t>
            </a:r>
          </a:p>
          <a:p>
            <a:r>
              <a:rPr lang="nl-NL" dirty="0"/>
              <a:t>117V of 10,5 &amp; 90V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415B8-9199-140C-195B-926C5BBA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099E3-3852-6779-2CF8-BD19BBD2E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9498"/>
            <a:ext cx="4114800" cy="3920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31F6DA-EEF8-C304-5045-BE13EA51A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7103"/>
            <a:ext cx="3345127" cy="26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F01D-BCA8-D436-22FF-64E54FD5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Popularisering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BF84-D37C-DEA0-7CB6-AEBD9E63D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nl-NL" dirty="0"/>
              <a:t>1954+: D*96 buizen, 25mA wolfraam (11</a:t>
            </a:r>
            <a:r>
              <a:rPr lang="el-GR" dirty="0"/>
              <a:t>μ</a:t>
            </a:r>
            <a:r>
              <a:rPr lang="nl-NL" dirty="0"/>
              <a:t> dik)</a:t>
            </a:r>
          </a:p>
          <a:p>
            <a:r>
              <a:rPr lang="nl-NL" dirty="0"/>
              <a:t>Radio werd ingeburgerd vermaaksartikel</a:t>
            </a:r>
          </a:p>
          <a:p>
            <a:r>
              <a:rPr lang="nl-NL" dirty="0"/>
              <a:t>Meer mensen hadden geld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CE668-15B7-38CF-3567-2DD9890F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161783-2BFE-5C3D-9E7B-CA3BC33FED0F}"/>
              </a:ext>
            </a:extLst>
          </p:cNvPr>
          <p:cNvSpPr txBox="1">
            <a:spLocks/>
          </p:cNvSpPr>
          <p:nvPr/>
        </p:nvSpPr>
        <p:spPr>
          <a:xfrm>
            <a:off x="4644008" y="4005064"/>
            <a:ext cx="4248472" cy="257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hlinkClick r:id="rId2"/>
              </a:rPr>
              <a:t>Tesla Minor Duo 3002</a:t>
            </a:r>
            <a:endParaRPr lang="nl-NL" dirty="0"/>
          </a:p>
          <a:p>
            <a:r>
              <a:rPr lang="nl-NL" dirty="0"/>
              <a:t>Tsjechië, 1958</a:t>
            </a:r>
          </a:p>
          <a:p>
            <a:r>
              <a:rPr lang="nl-NL" dirty="0"/>
              <a:t>MG/KG</a:t>
            </a:r>
          </a:p>
          <a:p>
            <a:r>
              <a:rPr lang="nl-NL" dirty="0"/>
              <a:t>Los netdeel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C10B-07EB-1B73-B51F-BDE7BC72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6519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6150-E91C-F6E1-9E74-D053407C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Donkere wolk, de bui barst los!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738C-7A12-DF11-2FC0-26F75E19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019"/>
          </a:xfrm>
        </p:spPr>
        <p:txBody>
          <a:bodyPr/>
          <a:lstStyle/>
          <a:p>
            <a:r>
              <a:rPr lang="nl-NL" dirty="0"/>
              <a:t>1957: Philips lanceert de </a:t>
            </a:r>
            <a:r>
              <a:rPr lang="nl-NL" dirty="0">
                <a:hlinkClick r:id="rId2"/>
              </a:rPr>
              <a:t>L3X71T Sharpie</a:t>
            </a:r>
            <a:endParaRPr lang="nl-NL" dirty="0"/>
          </a:p>
          <a:p>
            <a:endParaRPr lang="nl-NL" dirty="0"/>
          </a:p>
          <a:p>
            <a:r>
              <a:rPr lang="nl-NL" dirty="0"/>
              <a:t>6V, 20-40mA</a:t>
            </a:r>
          </a:p>
          <a:p>
            <a:r>
              <a:rPr lang="nl-NL" dirty="0"/>
              <a:t>MG / LG</a:t>
            </a:r>
          </a:p>
          <a:p>
            <a:r>
              <a:rPr lang="nl-NL" dirty="0"/>
              <a:t>Werkt “altijd”</a:t>
            </a:r>
          </a:p>
          <a:p>
            <a:endParaRPr lang="nl-NL" dirty="0"/>
          </a:p>
          <a:p>
            <a:r>
              <a:rPr lang="nl-NL" dirty="0"/>
              <a:t>Exit batterijbuis!</a:t>
            </a:r>
            <a:br>
              <a:rPr lang="nl-NL" dirty="0"/>
            </a:br>
            <a:r>
              <a:rPr lang="nl-NL" dirty="0"/>
              <a:t>Dit ging snel!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4CBD4-77FB-CEC6-59FD-6344CEE2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39EFA-9E6B-3538-C1EC-9E02EAD64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5055261" cy="37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3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7B80-D7D0-C0A9-DE6C-90DAD589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Novak Atlantic 793 </a:t>
            </a:r>
            <a:r>
              <a:rPr lang="nl-NL" dirty="0"/>
              <a:t>(1957)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3622-28B3-5C9B-E93A-B8BAE882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528192"/>
            <a:ext cx="3466728" cy="1900808"/>
          </a:xfrm>
        </p:spPr>
        <p:txBody>
          <a:bodyPr/>
          <a:lstStyle/>
          <a:p>
            <a:r>
              <a:rPr lang="nl-NL" dirty="0"/>
              <a:t>Boerderijradio</a:t>
            </a:r>
          </a:p>
          <a:p>
            <a:r>
              <a:rPr lang="nl-NL" dirty="0"/>
              <a:t>6x Germ. trans</a:t>
            </a:r>
          </a:p>
          <a:p>
            <a:r>
              <a:rPr lang="nl-NL" dirty="0"/>
              <a:t>L/M/KK, 6x D-cel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ED260-8AE0-210C-DDF6-A343A4E2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195841-F063-AF0C-7C50-05FC94ADF03A}"/>
              </a:ext>
            </a:extLst>
          </p:cNvPr>
          <p:cNvSpPr txBox="1">
            <a:spLocks/>
          </p:cNvSpPr>
          <p:nvPr/>
        </p:nvSpPr>
        <p:spPr>
          <a:xfrm>
            <a:off x="1598986" y="4820667"/>
            <a:ext cx="3466728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Buisvoet-gaten waren al geboord! Toch transistors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79955-B1E2-1D06-EC85-B35E98C91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8429"/>
            <a:ext cx="4064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0447C-C646-4961-4106-12C7AFF6B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4" y="3838079"/>
            <a:ext cx="3844528" cy="28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1B60-04CE-D5E9-40D0-7B515573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498"/>
            <a:ext cx="8229600" cy="1143000"/>
          </a:xfrm>
        </p:spPr>
        <p:txBody>
          <a:bodyPr/>
          <a:lstStyle/>
          <a:p>
            <a:r>
              <a:rPr lang="nl-NL" dirty="0"/>
              <a:t>Uitzondering: FM radio’s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019C-6729-304E-8EC6-5830DA68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/>
          <a:lstStyle/>
          <a:p>
            <a:r>
              <a:rPr lang="nl-NL" dirty="0"/>
              <a:t>1957/8: Transistors werken niet bij 100MHz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Buizenportables met </a:t>
            </a:r>
            <a:br>
              <a:rPr lang="nl-NL" dirty="0"/>
            </a:br>
            <a:r>
              <a:rPr lang="nl-NL" dirty="0"/>
              <a:t>FM, zeer duur!</a:t>
            </a:r>
          </a:p>
          <a:p>
            <a:r>
              <a:rPr lang="nl-NL" dirty="0">
                <a:hlinkClick r:id="rId2"/>
              </a:rPr>
              <a:t>L4X71AB</a:t>
            </a:r>
            <a:r>
              <a:rPr lang="nl-NL" dirty="0"/>
              <a:t>, batt/net</a:t>
            </a:r>
          </a:p>
          <a:p>
            <a:r>
              <a:rPr lang="nl-NL" dirty="0"/>
              <a:t>In 1959 ook nog</a:t>
            </a:r>
          </a:p>
          <a:p>
            <a:r>
              <a:rPr lang="nl-NL" dirty="0">
                <a:hlinkClick r:id="rId3"/>
              </a:rPr>
              <a:t>Hybride</a:t>
            </a:r>
            <a:endParaRPr lang="nl-NL" dirty="0"/>
          </a:p>
          <a:p>
            <a:r>
              <a:rPr lang="nl-NL" dirty="0"/>
              <a:t>In 1960: geen radio’s met batterijbuizen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9C014-F8F0-24A9-C6F9-3291B8A2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310C9E-7BAD-69A4-845B-E9A3E40FC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12814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3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7005-A55D-1399-45F7-A625D210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Typologische indeling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75CD-27DE-B9FC-8160-B4B354C1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624012"/>
            <a:ext cx="4474840" cy="4525963"/>
          </a:xfrm>
        </p:spPr>
        <p:txBody>
          <a:bodyPr>
            <a:normAutofit/>
          </a:bodyPr>
          <a:lstStyle/>
          <a:p>
            <a:r>
              <a:rPr lang="nl-NL" dirty="0"/>
              <a:t>Philips onderscheidt</a:t>
            </a:r>
          </a:p>
          <a:p>
            <a:pPr lvl="1"/>
            <a:r>
              <a:rPr lang="nl-NL" dirty="0"/>
              <a:t>Draagbare ontvanger</a:t>
            </a:r>
          </a:p>
          <a:p>
            <a:pPr lvl="1"/>
            <a:r>
              <a:rPr lang="nl-NL" dirty="0" err="1"/>
              <a:t>Stationnaire</a:t>
            </a:r>
            <a:r>
              <a:rPr lang="nl-NL" dirty="0"/>
              <a:t> ontvanger</a:t>
            </a:r>
          </a:p>
          <a:p>
            <a:pPr lvl="1"/>
            <a:r>
              <a:rPr lang="nl-NL" dirty="0"/>
              <a:t>ABC ontvanger</a:t>
            </a:r>
          </a:p>
          <a:p>
            <a:pPr lvl="1"/>
            <a:endParaRPr lang="nl-NL" dirty="0"/>
          </a:p>
          <a:p>
            <a:endParaRPr lang="nl-NL" dirty="0"/>
          </a:p>
          <a:p>
            <a:r>
              <a:rPr lang="nl-NL" dirty="0">
                <a:hlinkClick r:id="rId2"/>
              </a:rPr>
              <a:t>Boekje Rodenhuis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 NVHR Bibliotheek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04E9-127B-C78A-61D8-414EA33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329423-A4D9-CBE4-B32D-AF67FF448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9873"/>
            <a:ext cx="3511782" cy="51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6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EC02-C93A-1B4C-1EEB-1CA29AAD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nl-NL" dirty="0"/>
              <a:t>Draagbare ontvanger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069C-F385-31FF-20DA-56C9C7E6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4258816" cy="3167844"/>
          </a:xfrm>
        </p:spPr>
        <p:txBody>
          <a:bodyPr>
            <a:normAutofit/>
          </a:bodyPr>
          <a:lstStyle/>
          <a:p>
            <a:r>
              <a:rPr lang="nl-NL" dirty="0"/>
              <a:t>Klein en licht, MG</a:t>
            </a:r>
          </a:p>
          <a:p>
            <a:r>
              <a:rPr lang="nl-NL" dirty="0">
                <a:hlinkClick r:id="rId4"/>
              </a:rPr>
              <a:t>Emerson 640</a:t>
            </a:r>
            <a:r>
              <a:rPr lang="nl-NL" dirty="0"/>
              <a:t> (1951)</a:t>
            </a:r>
          </a:p>
          <a:p>
            <a:r>
              <a:rPr lang="nl-NL" dirty="0"/>
              <a:t>Mini chassis, ferriet/raam</a:t>
            </a:r>
          </a:p>
          <a:p>
            <a:r>
              <a:rPr lang="nl-NL" dirty="0"/>
              <a:t>1x D-</a:t>
            </a:r>
            <a:r>
              <a:rPr lang="nl-NL" dirty="0" err="1"/>
              <a:t>cell</a:t>
            </a:r>
            <a:r>
              <a:rPr lang="nl-NL" dirty="0"/>
              <a:t>, B is 67V 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0F982-FBDD-DBD3-6185-F1EB5D47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D7F052-A464-6787-B260-734E07A5D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 r="9236"/>
          <a:stretch>
            <a:fillRect/>
          </a:stretch>
        </p:blipFill>
        <p:spPr>
          <a:xfrm>
            <a:off x="5652122" y="40100"/>
            <a:ext cx="3240358" cy="6786897"/>
          </a:xfrm>
          <a:prstGeom prst="rect">
            <a:avLst/>
          </a:prstGeom>
        </p:spPr>
      </p:pic>
      <p:pic>
        <p:nvPicPr>
          <p:cNvPr id="11" name="Emers640">
            <a:hlinkClick r:id="" action="ppaction://media"/>
            <a:extLst>
              <a:ext uri="{FF2B5EF4-FFF2-40B4-BE49-F238E27FC236}">
                <a16:creationId xmlns:a16="http://schemas.microsoft.com/office/drawing/2014/main" id="{7FEF69DE-1460-34C5-189C-7210D86E3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9452" y="4916579"/>
            <a:ext cx="712428" cy="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91DB-0C77-F79D-7391-D3782A67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Stationnaire ontvanger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9467-49C4-ECFF-B7A0-D444A9D8B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1340769"/>
            <a:ext cx="3384376" cy="5242594"/>
          </a:xfrm>
        </p:spPr>
        <p:txBody>
          <a:bodyPr>
            <a:normAutofit/>
          </a:bodyPr>
          <a:lstStyle/>
          <a:p>
            <a:r>
              <a:rPr lang="nl-NL" dirty="0"/>
              <a:t>Voor vaste plek  zonder stroom</a:t>
            </a:r>
          </a:p>
          <a:p>
            <a:r>
              <a:rPr lang="nl-NL" dirty="0"/>
              <a:t>Grote batterij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BX439B</a:t>
            </a:r>
            <a:r>
              <a:rPr lang="nl-NL" dirty="0"/>
              <a:t>, 1954</a:t>
            </a:r>
          </a:p>
          <a:p>
            <a:r>
              <a:rPr lang="nl-NL" dirty="0"/>
              <a:t>8x D*96</a:t>
            </a:r>
          </a:p>
          <a:p>
            <a:r>
              <a:rPr lang="nl-NL" dirty="0"/>
              <a:t>L/M/KKK, Balans</a:t>
            </a:r>
          </a:p>
          <a:p>
            <a:r>
              <a:rPr lang="nl-NL" dirty="0"/>
              <a:t>Batt 1,5 &amp; 90V</a:t>
            </a:r>
          </a:p>
          <a:p>
            <a:r>
              <a:rPr lang="nl-NL" dirty="0"/>
              <a:t>Verbruik 1,2W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D6C20-9F9E-8B99-B0DF-A1C6C90D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7" name="PhBX439B">
            <a:hlinkClick r:id="" action="ppaction://media"/>
            <a:extLst>
              <a:ext uri="{FF2B5EF4-FFF2-40B4-BE49-F238E27FC236}">
                <a16:creationId xmlns:a16="http://schemas.microsoft.com/office/drawing/2014/main" id="{B220A89E-3DA8-CEB0-384D-D75EC2092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1980" y="5990384"/>
            <a:ext cx="406400" cy="406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71502D-971F-99F5-6E20-F60CA14D6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3" y="1444413"/>
            <a:ext cx="4940267" cy="37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1EB1-50EC-9401-4F7E-431AF11B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kiezen?  ABC-ontvanger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5B39C-1243-AEC2-7BB7-DBBFD5473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Ontvanger op batterijen met netvoeding</a:t>
            </a:r>
          </a:p>
          <a:p>
            <a:r>
              <a:rPr lang="nl-NL" dirty="0"/>
              <a:t>Zomer draagbaar, </a:t>
            </a:r>
            <a:br>
              <a:rPr lang="nl-NL" dirty="0"/>
            </a:br>
            <a:r>
              <a:rPr lang="nl-NL" dirty="0"/>
              <a:t>Winter 2</a:t>
            </a:r>
            <a:r>
              <a:rPr lang="nl-NL" baseline="30000" dirty="0"/>
              <a:t>e</a:t>
            </a:r>
            <a:r>
              <a:rPr lang="nl-NL" dirty="0"/>
              <a:t> in huis</a:t>
            </a:r>
          </a:p>
          <a:p>
            <a:r>
              <a:rPr lang="nl-NL" dirty="0"/>
              <a:t>Veel variatie door </a:t>
            </a:r>
            <a:br>
              <a:rPr lang="nl-NL" dirty="0"/>
            </a:br>
            <a:r>
              <a:rPr lang="nl-NL" dirty="0"/>
              <a:t>lastige voeding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Olympic 7-526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USA 1947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B8117-F34E-6CD2-4272-9A562DFB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3D87D52-5E59-8805-65C5-09BE2B3A3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20" y="2348880"/>
            <a:ext cx="4894560" cy="36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A5016-7FA2-3CE2-43CB-21F98E98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Seriegloeiketen</a:t>
            </a:r>
            <a:r>
              <a:rPr lang="nl-NL" dirty="0"/>
              <a:t> in ABC toestel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9D9FC-9FAE-E533-E2A6-633EC7D6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Gloeidraden via diode uit lichtnet: serie</a:t>
            </a:r>
          </a:p>
          <a:p>
            <a:r>
              <a:rPr lang="nl-NL" dirty="0"/>
              <a:t>Voeding lijkt </a:t>
            </a:r>
            <a:br>
              <a:rPr lang="nl-NL" dirty="0"/>
            </a:br>
            <a:r>
              <a:rPr lang="nl-NL" dirty="0"/>
              <a:t>op </a:t>
            </a:r>
            <a:r>
              <a:rPr lang="nl-NL" dirty="0" err="1"/>
              <a:t>UUtje</a:t>
            </a:r>
            <a:endParaRPr lang="nl-NL" dirty="0"/>
          </a:p>
          <a:p>
            <a:r>
              <a:rPr lang="nl-NL" dirty="0"/>
              <a:t>Gloeistroom </a:t>
            </a:r>
            <a:br>
              <a:rPr lang="nl-NL" dirty="0"/>
            </a:br>
            <a:r>
              <a:rPr lang="nl-NL" dirty="0"/>
              <a:t>gelijkgericht!</a:t>
            </a:r>
          </a:p>
          <a:p>
            <a:r>
              <a:rPr lang="nl-NL" dirty="0"/>
              <a:t>Batterijbuizen </a:t>
            </a:r>
            <a:br>
              <a:rPr lang="nl-NL" dirty="0"/>
            </a:br>
            <a:r>
              <a:rPr lang="nl-NL" dirty="0"/>
              <a:t>direct verhit</a:t>
            </a:r>
          </a:p>
          <a:p>
            <a:r>
              <a:rPr lang="nl-NL" dirty="0"/>
              <a:t>Geeft extra complicatie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4C04F2-E92F-5924-77A4-47B02FB4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2728A3-DA82-E666-00A0-AC1D469E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0888"/>
            <a:ext cx="5141914" cy="25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Historische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Indeling</a:t>
            </a:r>
            <a:r>
              <a:rPr lang="en-US" dirty="0"/>
              <a:t> in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typen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Batterij-schakelingen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Voeden</a:t>
            </a:r>
            <a:r>
              <a:rPr lang="en-US" dirty="0"/>
              <a:t> van </a:t>
            </a:r>
            <a:r>
              <a:rPr lang="en-US" dirty="0" err="1"/>
              <a:t>batterijradio’s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Hoortoestellen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Tecla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B74F-1032-9168-9BD7-C4FD0007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r>
              <a:rPr lang="nl-NL" dirty="0"/>
              <a:t>Philips 122ABC (1941)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77E81-CFBD-D669-4239-F6BB403B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40" y="4370377"/>
            <a:ext cx="5122912" cy="2476872"/>
          </a:xfrm>
        </p:spPr>
        <p:txBody>
          <a:bodyPr/>
          <a:lstStyle/>
          <a:p>
            <a:r>
              <a:rPr lang="nl-NL" dirty="0"/>
              <a:t>Buizen D*21, Octal</a:t>
            </a:r>
          </a:p>
          <a:p>
            <a:pPr lvl="1"/>
            <a:r>
              <a:rPr lang="nl-NL" dirty="0"/>
              <a:t>DK21, DF21, DAC21, DL21</a:t>
            </a:r>
          </a:p>
          <a:p>
            <a:r>
              <a:rPr lang="nl-NL" dirty="0"/>
              <a:t>Gloei Ser/Par 4,5V 50mA</a:t>
            </a:r>
          </a:p>
          <a:p>
            <a:r>
              <a:rPr lang="nl-NL" dirty="0"/>
              <a:t>Net/Bat: relais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B546-AC37-E59F-A6E8-38C7C9F9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B770C-6DD4-EBE6-DB35-477AAA635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70" y="1317864"/>
            <a:ext cx="2808312" cy="305251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2AAE4E5-7F2E-5059-6607-D873575FC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02430"/>
            <a:ext cx="3315097" cy="35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4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1FE6EA-684A-CC71-B378-9BEACD50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007791"/>
            <a:ext cx="3312368" cy="268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DB7304-5680-AE90-9A99-855CB5136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174" r="963" b="32512"/>
          <a:stretch/>
        </p:blipFill>
        <p:spPr>
          <a:xfrm>
            <a:off x="4157685" y="3985000"/>
            <a:ext cx="4631955" cy="2736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D59C9-FECA-0FD9-1710-1D9A7FCC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47EB-31E3-6182-5A23-B69A75A2F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4"/>
              </a:rPr>
              <a:t>LX381B </a:t>
            </a:r>
            <a:r>
              <a:rPr lang="nl-NL" dirty="0" err="1">
                <a:hlinkClick r:id="rId4"/>
              </a:rPr>
              <a:t>Picnic</a:t>
            </a:r>
            <a:r>
              <a:rPr lang="nl-NL" dirty="0"/>
              <a:t>, portable</a:t>
            </a:r>
          </a:p>
          <a:p>
            <a:pPr lvl="1"/>
            <a:r>
              <a:rPr lang="nl-NL" dirty="0"/>
              <a:t>Houten kist, 7kg</a:t>
            </a:r>
          </a:p>
          <a:p>
            <a:pPr lvl="1"/>
            <a:r>
              <a:rPr lang="nl-NL" dirty="0"/>
              <a:t>Handvat</a:t>
            </a:r>
          </a:p>
          <a:p>
            <a:r>
              <a:rPr lang="nl-NL" dirty="0"/>
              <a:t>BX484B, </a:t>
            </a:r>
            <a:r>
              <a:rPr lang="nl-NL" dirty="0" err="1"/>
              <a:t>Stationnair</a:t>
            </a:r>
            <a:endParaRPr lang="nl-NL" dirty="0"/>
          </a:p>
          <a:p>
            <a:pPr lvl="1"/>
            <a:r>
              <a:rPr lang="nl-NL" dirty="0"/>
              <a:t>Houten kast</a:t>
            </a:r>
          </a:p>
          <a:p>
            <a:pPr lvl="1"/>
            <a:r>
              <a:rPr lang="nl-NL" dirty="0"/>
              <a:t>Grotere </a:t>
            </a:r>
            <a:r>
              <a:rPr lang="nl-NL" dirty="0" err="1"/>
              <a:t>batt</a:t>
            </a:r>
            <a:r>
              <a:rPr lang="nl-NL" dirty="0"/>
              <a:t> voor</a:t>
            </a:r>
            <a:br>
              <a:rPr lang="nl-NL" dirty="0"/>
            </a:br>
            <a:r>
              <a:rPr lang="nl-NL" dirty="0"/>
              <a:t>betere </a:t>
            </a:r>
            <a:r>
              <a:rPr lang="nl-NL" dirty="0" err="1"/>
              <a:t>efficientie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8A5-BCF0-44B5-B484-86A97860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1741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D29B-D4B1-1C6F-8AA4-73F7FC25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Batterij-schakelingen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0FB4F-C8C3-7DFA-299D-53F63847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Het zijn gewoon buizenradio’s</a:t>
            </a:r>
          </a:p>
          <a:p>
            <a:r>
              <a:rPr lang="nl-NL" dirty="0"/>
              <a:t>Weerstanden &gt; 1 MΩ, meetimpedantie 10M!</a:t>
            </a:r>
          </a:p>
          <a:p>
            <a:r>
              <a:rPr lang="nl-NL" dirty="0"/>
              <a:t>Paar schakelingen om op te letten</a:t>
            </a:r>
          </a:p>
          <a:p>
            <a:pPr lvl="1"/>
            <a:r>
              <a:rPr lang="nl-NL" dirty="0"/>
              <a:t>Mengtrap met DK92 / DK96</a:t>
            </a:r>
          </a:p>
          <a:p>
            <a:pPr lvl="1"/>
            <a:r>
              <a:rPr lang="nl-NL" dirty="0"/>
              <a:t>Balans uitgang</a:t>
            </a:r>
          </a:p>
          <a:p>
            <a:pPr lvl="1"/>
            <a:r>
              <a:rPr lang="nl-NL" dirty="0"/>
              <a:t>Seriegloeidraden met shunts</a:t>
            </a:r>
          </a:p>
          <a:p>
            <a:pPr lvl="1"/>
            <a:r>
              <a:rPr lang="nl-NL" dirty="0"/>
              <a:t>NiCd cel in gloeicircuit</a:t>
            </a:r>
          </a:p>
          <a:p>
            <a:pPr lvl="1"/>
            <a:r>
              <a:rPr lang="nl-NL" dirty="0"/>
              <a:t>Penthode als AF trap</a:t>
            </a:r>
          </a:p>
          <a:p>
            <a:pPr lvl="1"/>
            <a:r>
              <a:rPr lang="nl-NL" dirty="0"/>
              <a:t>Afstemoog DM70 / DM71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7A096-0AE9-EFEC-AA52-E249C425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905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C7E5-1AB7-7F1B-A086-57E45F92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Mengen met een </a:t>
            </a:r>
            <a:r>
              <a:rPr lang="nl-NL" dirty="0" err="1"/>
              <a:t>heptode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0C25-CB15-5248-5801-46AF9CD6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075240" cy="1368152"/>
          </a:xfrm>
        </p:spPr>
        <p:txBody>
          <a:bodyPr/>
          <a:lstStyle/>
          <a:p>
            <a:r>
              <a:rPr lang="nl-NL" dirty="0"/>
              <a:t>Oscillator is g1/g2, antenne op g3</a:t>
            </a:r>
          </a:p>
          <a:p>
            <a:r>
              <a:rPr lang="nl-NL" dirty="0"/>
              <a:t>Complete meng- buis in 7-pins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9A2D0-56FE-BB85-5AF0-69CF14A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F2D25-A704-D16B-8830-F0B78833D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58950"/>
            <a:ext cx="7465811" cy="32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3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5EC9-0305-20A9-AEEF-EC0D11FE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Balans uitgang, klasse </a:t>
            </a:r>
            <a:r>
              <a:rPr lang="nl-NL" sz="3200" dirty="0"/>
              <a:t>A</a:t>
            </a:r>
            <a:r>
              <a:rPr lang="nl-NL" dirty="0"/>
              <a:t>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0A4F-A64B-41D3-C94B-D583E403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nl-NL" dirty="0"/>
              <a:t>Klinkt Luxe?</a:t>
            </a:r>
          </a:p>
          <a:p>
            <a:r>
              <a:rPr lang="nl-NL" dirty="0"/>
              <a:t>Batterijbesparing!</a:t>
            </a:r>
          </a:p>
          <a:p>
            <a:pPr lvl="1"/>
            <a:r>
              <a:rPr lang="nl-NL" dirty="0"/>
              <a:t>Klasse A is duur</a:t>
            </a:r>
          </a:p>
          <a:p>
            <a:pPr lvl="1"/>
            <a:r>
              <a:rPr lang="nl-NL" dirty="0"/>
              <a:t>8 à 10mA nodig</a:t>
            </a:r>
          </a:p>
          <a:p>
            <a:r>
              <a:rPr lang="nl-NL" dirty="0"/>
              <a:t>Hoog vermogen</a:t>
            </a:r>
          </a:p>
          <a:p>
            <a:r>
              <a:rPr lang="nl-NL" dirty="0"/>
              <a:t>Lage anodestroom bij lage output</a:t>
            </a:r>
          </a:p>
          <a:p>
            <a:pPr lvl="1"/>
            <a:r>
              <a:rPr lang="nl-NL" dirty="0"/>
              <a:t>2x 2mA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E8123-7278-C83A-60A5-B142CB1B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D3622B-A594-D458-621D-2AEFB2891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00200"/>
            <a:ext cx="4019496" cy="48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D54E9F-F4B6-99A3-BC96-68A85A93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79910"/>
            <a:ext cx="8386246" cy="3441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431BD-318E-BC69-96D8-471E47B0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Shunts in Voeding </a:t>
            </a:r>
            <a:r>
              <a:rPr lang="nl-NL" dirty="0">
                <a:hlinkClick r:id="rId3"/>
              </a:rPr>
              <a:t>Philips LX444AB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A1E8-6320-D99D-908A-DF4932CE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Serievoeding voor lage stroom</a:t>
            </a:r>
          </a:p>
          <a:p>
            <a:r>
              <a:rPr lang="nl-NL" dirty="0"/>
              <a:t>Buizen zijn direct verhit, stroom shunten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46B43-A74F-00CA-6850-F40F1476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25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2367-6232-0622-3C8F-DCD7563A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Afvlakking met NiCd 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6565B-4182-7117-3B7C-C6A328FC0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2980928"/>
          </a:xfrm>
        </p:spPr>
        <p:txBody>
          <a:bodyPr/>
          <a:lstStyle/>
          <a:p>
            <a:r>
              <a:rPr lang="nl-NL" dirty="0"/>
              <a:t>Parallelvoeding: goede afvlakking nodig</a:t>
            </a:r>
          </a:p>
          <a:p>
            <a:r>
              <a:rPr lang="nl-NL" dirty="0"/>
              <a:t>Ingebouwde NiCd cel, ook voor bedrijf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E6AF-04A4-8064-AAA0-5E420CED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81699-554A-7DFA-A76B-BAE72661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8809" y="1667775"/>
            <a:ext cx="3107139" cy="66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9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2B95-B03C-93A7-FF1A-A62AD470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 versterking met penthode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84B9-1FDC-4F4B-046A-824CF047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nl-NL" dirty="0"/>
              <a:t>Buis DAF91 of DAF96</a:t>
            </a:r>
          </a:p>
          <a:p>
            <a:r>
              <a:rPr lang="nl-NL" dirty="0"/>
              <a:t>Hier DAF96 in LX444AB</a:t>
            </a:r>
          </a:p>
          <a:p>
            <a:endParaRPr lang="nl-NL" dirty="0"/>
          </a:p>
          <a:p>
            <a:r>
              <a:rPr lang="nl-NL" dirty="0"/>
              <a:t>R18: 1 M</a:t>
            </a:r>
            <a:r>
              <a:rPr lang="el-GR" dirty="0"/>
              <a:t>Ω</a:t>
            </a:r>
            <a:r>
              <a:rPr lang="nl-NL" dirty="0"/>
              <a:t>,  R17: 4,7M</a:t>
            </a:r>
            <a:r>
              <a:rPr lang="el-GR" dirty="0"/>
              <a:t>Ω</a:t>
            </a:r>
            <a:br>
              <a:rPr lang="nl-NL" dirty="0"/>
            </a:br>
            <a:r>
              <a:rPr lang="nl-NL" dirty="0" err="1"/>
              <a:t>Hoogohmige</a:t>
            </a:r>
            <a:r>
              <a:rPr lang="nl-NL" dirty="0"/>
              <a:t> meter!!</a:t>
            </a:r>
          </a:p>
          <a:p>
            <a:r>
              <a:rPr lang="nl-NL" dirty="0"/>
              <a:t>C30 is 1500pF</a:t>
            </a:r>
          </a:p>
          <a:p>
            <a:r>
              <a:rPr lang="nl-NL" dirty="0"/>
              <a:t>I</a:t>
            </a:r>
            <a:r>
              <a:rPr lang="nl-NL" baseline="-25000" dirty="0"/>
              <a:t>k</a:t>
            </a:r>
            <a:r>
              <a:rPr lang="nl-NL" dirty="0"/>
              <a:t> is 60</a:t>
            </a:r>
            <a:r>
              <a:rPr lang="el-GR" dirty="0"/>
              <a:t>μ</a:t>
            </a:r>
            <a:r>
              <a:rPr lang="nl-NL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BC6FB-B07E-FF6A-CFF3-0D81145F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6DA8C-9F04-D419-13B1-0E82F2E9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00986" y="2536532"/>
            <a:ext cx="5070703" cy="27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22A3-0533-16FC-BAF2-373BFF12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Afstemindicator DM70/71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F3866-5003-2138-FC64-CB27F00C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376" y="1758156"/>
            <a:ext cx="4330824" cy="4944423"/>
          </a:xfrm>
        </p:spPr>
        <p:txBody>
          <a:bodyPr>
            <a:normAutofit/>
          </a:bodyPr>
          <a:lstStyle/>
          <a:p>
            <a:r>
              <a:rPr lang="nl-NL" dirty="0"/>
              <a:t>Verschillende voet</a:t>
            </a:r>
          </a:p>
          <a:p>
            <a:r>
              <a:rPr lang="nl-NL" dirty="0"/>
              <a:t>Omgekeerde indicatie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Gloei 1,4V 25mA</a:t>
            </a:r>
          </a:p>
          <a:p>
            <a:r>
              <a:rPr lang="nl-NL" dirty="0"/>
              <a:t>Anode 85V</a:t>
            </a:r>
          </a:p>
          <a:p>
            <a:r>
              <a:rPr lang="nl-NL" dirty="0"/>
              <a:t>I</a:t>
            </a:r>
            <a:r>
              <a:rPr lang="nl-NL" baseline="-25000" dirty="0"/>
              <a:t>a</a:t>
            </a:r>
            <a:r>
              <a:rPr lang="nl-NL" dirty="0"/>
              <a:t> is 0,17mA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33928-9A55-BDC2-C668-D394B9BE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FCA98-FFCC-06CB-72EC-A3C11F91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55" y="1736996"/>
            <a:ext cx="1788927" cy="4846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4715B-B081-35B2-A1B8-A0D6FB286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0" y="1653380"/>
            <a:ext cx="1637840" cy="4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65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50EC2-F778-4528-E1D7-8F6A7DAC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nl-NL" dirty="0"/>
              <a:t>Anodebatterijleegloop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A5D4A-708B-77C0-64D2-4F959D401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199"/>
            <a:ext cx="4402832" cy="5121275"/>
          </a:xfrm>
        </p:spPr>
        <p:txBody>
          <a:bodyPr>
            <a:normAutofit/>
          </a:bodyPr>
          <a:lstStyle/>
          <a:p>
            <a:r>
              <a:rPr lang="nl-NL" dirty="0"/>
              <a:t>Bij UIT blijft B-</a:t>
            </a:r>
            <a:r>
              <a:rPr lang="nl-NL" dirty="0" err="1"/>
              <a:t>batt</a:t>
            </a:r>
            <a:r>
              <a:rPr lang="nl-NL" dirty="0"/>
              <a:t> AAN</a:t>
            </a:r>
          </a:p>
          <a:p>
            <a:pPr lvl="1"/>
            <a:r>
              <a:rPr lang="nl-NL" dirty="0"/>
              <a:t>Via R2 van 800k</a:t>
            </a:r>
          </a:p>
          <a:p>
            <a:pPr lvl="1"/>
            <a:r>
              <a:rPr lang="nl-NL" dirty="0"/>
              <a:t>Tegen aanzetlaadpiek</a:t>
            </a:r>
          </a:p>
          <a:p>
            <a:pPr lvl="1"/>
            <a:r>
              <a:rPr lang="nl-NL" dirty="0"/>
              <a:t>Conditie C41</a:t>
            </a:r>
          </a:p>
          <a:p>
            <a:r>
              <a:rPr lang="nl-NL" dirty="0"/>
              <a:t>Lek in C41: leegloop</a:t>
            </a:r>
            <a:br>
              <a:rPr lang="nl-NL" dirty="0"/>
            </a:br>
            <a:r>
              <a:rPr lang="nl-NL" dirty="0"/>
              <a:t>Batterij uitnemen!!</a:t>
            </a:r>
          </a:p>
          <a:p>
            <a:r>
              <a:rPr lang="nl-NL" dirty="0"/>
              <a:t>Spaarschakeling P3 met serieweerstand</a:t>
            </a:r>
          </a:p>
          <a:p>
            <a:pPr lvl="1"/>
            <a:r>
              <a:rPr lang="nl-NL" dirty="0"/>
              <a:t>9mA </a:t>
            </a:r>
            <a:r>
              <a:rPr lang="nl-NL" dirty="0" err="1"/>
              <a:t>ipv</a:t>
            </a:r>
            <a:r>
              <a:rPr lang="nl-NL" dirty="0"/>
              <a:t> 17mA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246FFA-2464-9055-6435-5147253F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A03584-84E1-69BD-4453-3E80200B7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16210"/>
          <a:stretch/>
        </p:blipFill>
        <p:spPr>
          <a:xfrm>
            <a:off x="107504" y="1959706"/>
            <a:ext cx="4082083" cy="29385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A28DBF0-37B1-F3F3-6786-1BAC9E29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74638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3C64-544F-AE4B-CAB0-EF3DC242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Historische ontwikkeling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8702-80EF-BA20-5042-4D93B22D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nl-NL" dirty="0"/>
              <a:t>Jaren 20: alles begint met de batterij</a:t>
            </a:r>
          </a:p>
          <a:p>
            <a:r>
              <a:rPr lang="nl-NL" dirty="0"/>
              <a:t>Jaren 30: batterijen in huizen zonder stroom</a:t>
            </a:r>
          </a:p>
          <a:p>
            <a:r>
              <a:rPr lang="nl-NL" dirty="0"/>
              <a:t>Jaren 40: oorlog, miniatuurbuizen</a:t>
            </a:r>
          </a:p>
          <a:p>
            <a:r>
              <a:rPr lang="nl-NL" dirty="0"/>
              <a:t>Jaren 50: gouden eeuw van batterijradio</a:t>
            </a:r>
          </a:p>
          <a:p>
            <a:r>
              <a:rPr lang="nl-NL" dirty="0"/>
              <a:t>Jaren 60: geen batterijbuizenradio’s meer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BD00A-1CE6-C176-1A8A-1B3366C0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666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AE8A-8167-DF2B-3CAA-4ED0A187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Voeden van Batterij-radio’s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39EE-603B-1F4C-D69C-DD4B873C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/>
          <a:lstStyle/>
          <a:p>
            <a:r>
              <a:rPr lang="nl-NL" dirty="0"/>
              <a:t>Batterijen niet </a:t>
            </a:r>
            <a:br>
              <a:rPr lang="nl-NL" dirty="0"/>
            </a:br>
            <a:r>
              <a:rPr lang="nl-NL" dirty="0"/>
              <a:t>meer te krijgen</a:t>
            </a:r>
          </a:p>
          <a:p>
            <a:r>
              <a:rPr lang="nl-NL" dirty="0"/>
              <a:t>Vreselijk duur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Twee nodig</a:t>
            </a:r>
          </a:p>
          <a:p>
            <a:pPr lvl="1"/>
            <a:r>
              <a:rPr lang="nl-NL" dirty="0"/>
              <a:t>A, Gloei, meest 1,5V soms 7,5V of 9V</a:t>
            </a:r>
          </a:p>
          <a:p>
            <a:pPr lvl="1"/>
            <a:r>
              <a:rPr lang="nl-NL" dirty="0"/>
              <a:t>B, Anode, 45, 67,5, 90, 130, 150V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5C346-8E78-8413-A064-0DEF3934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823EDE7-DCC8-1605-08B4-6F87097DE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34702"/>
            <a:ext cx="5058472" cy="28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8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1F86-9BF2-9B03-15ED-D6398F38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Gloeibatterij 1,5V (nominaal!)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928E-3B7D-58B7-0988-9986EEE5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Vaak gewone D-cel(</a:t>
            </a:r>
            <a:r>
              <a:rPr lang="nl-NL" dirty="0" err="1"/>
              <a:t>len</a:t>
            </a:r>
            <a:r>
              <a:rPr lang="nl-NL" dirty="0"/>
              <a:t>)</a:t>
            </a:r>
          </a:p>
          <a:p>
            <a:r>
              <a:rPr lang="nl-NL" dirty="0"/>
              <a:t>Soms blokbatterij, kan door D-cel vervangen</a:t>
            </a:r>
          </a:p>
          <a:p>
            <a:endParaRPr lang="nl-NL" dirty="0"/>
          </a:p>
          <a:p>
            <a:r>
              <a:rPr lang="nl-NL" dirty="0"/>
              <a:t>Speel 4h </a:t>
            </a:r>
            <a:r>
              <a:rPr lang="nl-NL" dirty="0" err="1"/>
              <a:t>pd</a:t>
            </a:r>
            <a:endParaRPr lang="nl-NL" dirty="0"/>
          </a:p>
          <a:p>
            <a:r>
              <a:rPr lang="nl-NL" dirty="0"/>
              <a:t>Spanning is</a:t>
            </a:r>
            <a:br>
              <a:rPr lang="nl-NL" dirty="0"/>
            </a:br>
            <a:r>
              <a:rPr lang="nl-NL" dirty="0"/>
              <a:t>1,6 tot 1,1 V</a:t>
            </a:r>
          </a:p>
          <a:p>
            <a:r>
              <a:rPr lang="nl-NL" dirty="0"/>
              <a:t>Werkt v.a. </a:t>
            </a:r>
            <a:br>
              <a:rPr lang="nl-NL" dirty="0"/>
            </a:br>
            <a:r>
              <a:rPr lang="nl-NL" dirty="0"/>
              <a:t>70%: 1,05V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971F7-1718-DC6F-99FE-F33D318D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3DDDED-3958-4E92-DA28-F9DF23B5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1"/>
            <a:ext cx="5482952" cy="36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5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7A60-7096-4CA2-119A-BE9DF6B9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 een oplaadbare batterij?  JA!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5E0E-2AF5-EF1A-53DC-76BD36969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nl-NL" dirty="0"/>
              <a:t>NiCd / NiMH: vrijwel geen inwendige weerstand</a:t>
            </a:r>
            <a:br>
              <a:rPr lang="nl-NL" dirty="0"/>
            </a:br>
            <a:r>
              <a:rPr lang="nl-NL" dirty="0"/>
              <a:t>(Kan </a:t>
            </a:r>
            <a:r>
              <a:rPr lang="nl-NL" dirty="0">
                <a:solidFill>
                  <a:srgbClr val="FF0000"/>
                </a:solidFill>
              </a:rPr>
              <a:t>gevaarlijk grote stroom </a:t>
            </a:r>
            <a:r>
              <a:rPr lang="nl-NL" dirty="0"/>
              <a:t>leveren)</a:t>
            </a:r>
          </a:p>
          <a:p>
            <a:r>
              <a:rPr lang="nl-NL" dirty="0"/>
              <a:t>BX439B, 8x D*96, </a:t>
            </a:r>
            <a:br>
              <a:rPr lang="nl-NL" dirty="0"/>
            </a:br>
            <a:r>
              <a:rPr lang="nl-NL" dirty="0"/>
              <a:t>speelt prima op </a:t>
            </a:r>
            <a:br>
              <a:rPr lang="nl-NL" dirty="0"/>
            </a:br>
            <a:r>
              <a:rPr lang="nl-NL" dirty="0"/>
              <a:t>1 AA-tje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9B722-702D-FCFD-AAFA-D44122B0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009A6-F005-5C2C-A57A-5F1A5819F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19" y="2780928"/>
            <a:ext cx="4877962" cy="3240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E741B-AFFE-6215-C47A-526165A10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8603" y="4014065"/>
            <a:ext cx="23222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8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D743-50F9-628C-A1C8-B7ACBF57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Anodebatterij, 67 tot 150V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4EF01-1227-4C89-1973-80A740CA1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426" y="1624012"/>
            <a:ext cx="4258816" cy="4525963"/>
          </a:xfrm>
        </p:spPr>
        <p:txBody>
          <a:bodyPr/>
          <a:lstStyle/>
          <a:p>
            <a:r>
              <a:rPr lang="nl-NL" dirty="0"/>
              <a:t>10x P-blokje in serie</a:t>
            </a:r>
          </a:p>
          <a:p>
            <a:r>
              <a:rPr lang="nl-NL" dirty="0"/>
              <a:t>Kost ca 12€ (Action)</a:t>
            </a:r>
          </a:p>
          <a:p>
            <a:r>
              <a:rPr lang="nl-NL" dirty="0"/>
              <a:t>Speelduur 30 uur</a:t>
            </a:r>
          </a:p>
          <a:p>
            <a:r>
              <a:rPr lang="nl-NL" dirty="0"/>
              <a:t>Houdbaar 5 – 10j</a:t>
            </a:r>
          </a:p>
          <a:p>
            <a:endParaRPr lang="nl-NL" dirty="0"/>
          </a:p>
          <a:p>
            <a:r>
              <a:rPr lang="nl-NL" dirty="0"/>
              <a:t>Geschikt voor heel weinig gebruik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D5C5-DB11-3B1C-E273-0E2CC4F4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9396AF-1534-F486-FC2D-54F39AE2E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98860"/>
            <a:ext cx="3640857" cy="48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3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CF6C-D6B1-5271-A4E0-DE5BD75B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664" cy="1143000"/>
          </a:xfrm>
        </p:spPr>
        <p:txBody>
          <a:bodyPr/>
          <a:lstStyle/>
          <a:p>
            <a:r>
              <a:rPr lang="nl-NL" dirty="0"/>
              <a:t>Oplaadbaar kan 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FC0E-694C-D3D5-20EE-AEE7B4B9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64683"/>
          </a:xfrm>
        </p:spPr>
        <p:txBody>
          <a:bodyPr/>
          <a:lstStyle/>
          <a:p>
            <a:r>
              <a:rPr lang="nl-NL" dirty="0"/>
              <a:t>6 of 10 stuks oplaadbare P</a:t>
            </a:r>
          </a:p>
          <a:p>
            <a:r>
              <a:rPr lang="nl-NL" dirty="0"/>
              <a:t>Met 150mAh speelt ca 15 uur</a:t>
            </a:r>
          </a:p>
          <a:p>
            <a:r>
              <a:rPr lang="nl-NL" dirty="0"/>
              <a:t>Batterijen na paar jaar</a:t>
            </a:r>
            <a:br>
              <a:rPr lang="nl-NL" dirty="0"/>
            </a:br>
            <a:r>
              <a:rPr lang="nl-NL" dirty="0"/>
              <a:t>versleten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Plaatlader, V- en I-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begrensde voeding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E81E8-3E39-EB01-0189-3E3F58F8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AFC56-D246-F3CA-DC14-AF7A48C5F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39398"/>
            <a:ext cx="4187304" cy="314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34725-FC67-BD90-9E6C-78CD862B3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4"/>
          <a:stretch/>
        </p:blipFill>
        <p:spPr>
          <a:xfrm>
            <a:off x="6495540" y="230647"/>
            <a:ext cx="2458864" cy="30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77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C8E1-4823-3109-D9C9-F4AA4B9A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Stand “Laden” in radio?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89FE-1065-F719-2D4A-0DD9D140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7"/>
          </a:xfrm>
        </p:spPr>
        <p:txBody>
          <a:bodyPr>
            <a:normAutofit/>
          </a:bodyPr>
          <a:lstStyle/>
          <a:p>
            <a:r>
              <a:rPr lang="nl-NL" dirty="0"/>
              <a:t>Droge batterij kan niet worden geladen!</a:t>
            </a:r>
          </a:p>
          <a:p>
            <a:r>
              <a:rPr lang="nl-NL" dirty="0"/>
              <a:t>Tegenstroom (ca. 1 mA) stelt uitputting uit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Uit gebruiksaanwijzing </a:t>
            </a:r>
            <a:r>
              <a:rPr lang="nl-NL" dirty="0">
                <a:hlinkClick r:id="rId2"/>
              </a:rPr>
              <a:t>LX444AB</a:t>
            </a:r>
            <a:endParaRPr lang="nl-NL" dirty="0"/>
          </a:p>
          <a:p>
            <a:r>
              <a:rPr lang="nl-NL" dirty="0"/>
              <a:t>Ombouw voor opladen NiMH??? </a:t>
            </a:r>
            <a:br>
              <a:rPr lang="nl-NL" dirty="0"/>
            </a:br>
            <a:r>
              <a:rPr lang="nl-NL" dirty="0"/>
              <a:t>Misschien laadweerstand verkleinen...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B3FA6-2768-C799-39D0-119EB0EE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C0F5B795-C349-D990-ECF6-B8828FC408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824"/>
          <a:stretch>
            <a:fillRect/>
          </a:stretch>
        </p:blipFill>
        <p:spPr>
          <a:xfrm>
            <a:off x="457200" y="2564904"/>
            <a:ext cx="755845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0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4DF3-51D9-C21B-3412-0FD6B608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Upconverter vanuit batterij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A890-8160-7E8B-BE6A-5AEDE92C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DC/DC naar 67 of 90V, </a:t>
            </a:r>
            <a:br>
              <a:rPr lang="nl-NL" dirty="0"/>
            </a:br>
            <a:r>
              <a:rPr lang="nl-NL" dirty="0"/>
              <a:t>inbouw batt doosje</a:t>
            </a:r>
          </a:p>
          <a:p>
            <a:r>
              <a:rPr lang="nl-NL" dirty="0"/>
              <a:t>Auto-off voor nullast, </a:t>
            </a:r>
            <a:br>
              <a:rPr lang="nl-NL" dirty="0"/>
            </a:br>
            <a:r>
              <a:rPr lang="nl-NL" dirty="0"/>
              <a:t>liefst geen storing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56B0A-FD90-C110-37FE-6EFE9E35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570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8CBD-580F-0FE5-E6B5-26D3A3A9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Hoortoestellen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BC14-D8DB-B6FF-57D5-BA25F0AF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3791"/>
            <a:ext cx="8229600" cy="4342372"/>
          </a:xfrm>
        </p:spPr>
        <p:txBody>
          <a:bodyPr/>
          <a:lstStyle/>
          <a:p>
            <a:r>
              <a:rPr lang="nl-NL" dirty="0"/>
              <a:t>Ca. 1950: Potloodbuisjes</a:t>
            </a:r>
          </a:p>
          <a:p>
            <a:r>
              <a:rPr lang="nl-NL" dirty="0"/>
              <a:t>Werkt op AA en 22,5V batt</a:t>
            </a:r>
          </a:p>
          <a:p>
            <a:r>
              <a:rPr lang="nl-NL" dirty="0"/>
              <a:t>Kristal mic, 2x DF, 1x DL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LC-Kring 7/21: </a:t>
            </a:r>
            <a:br>
              <a:rPr lang="nl-NL" dirty="0"/>
            </a:br>
            <a:r>
              <a:rPr lang="nl-NL" dirty="0">
                <a:hlinkClick r:id="rId2"/>
              </a:rPr>
              <a:t>Hoortoestellen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29B50-3307-13DE-49AF-F9581AA5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1C27D-AF05-DA62-F147-E571531A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02" y="2348881"/>
            <a:ext cx="3096300" cy="43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7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D8A1-F207-2588-F430-95C54E91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hlinkClick r:id="rId2"/>
              </a:rPr>
              <a:t>Blaupunkt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Omniton</a:t>
            </a:r>
            <a:r>
              <a:rPr lang="nl-NL" dirty="0"/>
              <a:t> (1950)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2180-D677-6472-49B1-2AE5D96DC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2xDF65, DL65</a:t>
            </a:r>
          </a:p>
          <a:p>
            <a:r>
              <a:rPr lang="nl-NL" dirty="0"/>
              <a:t>F: 13mA, 0,625V</a:t>
            </a:r>
          </a:p>
          <a:p>
            <a:r>
              <a:rPr lang="nl-NL" dirty="0"/>
              <a:t>L: 13mA, .46mA, 1.6mW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7E1C-0DC1-FB42-7724-6696C546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C5FB3C-040A-50FB-F2C6-2AC3D34EF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42" y="1592560"/>
            <a:ext cx="3562100" cy="45259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572764-8C0C-7D2B-41DF-B8249B219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" y="3685395"/>
            <a:ext cx="4531446" cy="29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8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431B7A-B574-7E16-9935-908F28256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5982"/>
            <a:ext cx="8740236" cy="63093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41243-8A13-8AC9-3FDB-A9A6F44F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91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F59D-C009-6E46-7A2C-E31722B2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 begint met batterij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393E9-4FEB-C5C4-8892-BE25A8E0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925144"/>
          </a:xfrm>
        </p:spPr>
        <p:txBody>
          <a:bodyPr/>
          <a:lstStyle/>
          <a:p>
            <a:r>
              <a:rPr lang="nl-NL" dirty="0"/>
              <a:t>1920s: Eerste radio’s</a:t>
            </a:r>
          </a:p>
          <a:p>
            <a:r>
              <a:rPr lang="nl-NL" dirty="0"/>
              <a:t>Triodes, geen net</a:t>
            </a:r>
          </a:p>
          <a:p>
            <a:r>
              <a:rPr lang="nl-NL" dirty="0"/>
              <a:t>Batterijen</a:t>
            </a:r>
          </a:p>
          <a:p>
            <a:pPr lvl="1"/>
            <a:r>
              <a:rPr lang="nl-NL" dirty="0"/>
              <a:t>A: Gloei, accu</a:t>
            </a:r>
          </a:p>
          <a:p>
            <a:pPr lvl="1"/>
            <a:r>
              <a:rPr lang="nl-NL" dirty="0"/>
              <a:t>B: Hoogspanning</a:t>
            </a:r>
          </a:p>
          <a:p>
            <a:pPr lvl="1"/>
            <a:r>
              <a:rPr lang="nl-NL" dirty="0"/>
              <a:t>C: Roosterbias</a:t>
            </a:r>
          </a:p>
          <a:p>
            <a:r>
              <a:rPr lang="nl-NL" dirty="0"/>
              <a:t>Batterijen altijd een duur probleem!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EFB7-C565-EC49-58DE-BA9FE1F4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D28014-6D1D-F580-98C9-65D4B250F045}"/>
              </a:ext>
            </a:extLst>
          </p:cNvPr>
          <p:cNvSpPr txBox="1">
            <a:spLocks/>
          </p:cNvSpPr>
          <p:nvPr/>
        </p:nvSpPr>
        <p:spPr>
          <a:xfrm>
            <a:off x="428782" y="5013175"/>
            <a:ext cx="3970784" cy="134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Netvoeding heette “Battery eliminator”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A8A29D-7ADB-3E06-4527-8D7C1E93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1" y="1340768"/>
            <a:ext cx="438785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7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C9B7-A8F2-CE90-F216-92B85D6E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nl-NL" dirty="0"/>
              <a:t>DF64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E692-CFED-77A6-056B-D7E1AEAE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830387"/>
            <a:ext cx="5122912" cy="4525963"/>
          </a:xfrm>
        </p:spPr>
        <p:txBody>
          <a:bodyPr/>
          <a:lstStyle/>
          <a:p>
            <a:r>
              <a:rPr lang="nl-NL" dirty="0"/>
              <a:t>Plat buisje 9 x 27 x 6 mm</a:t>
            </a:r>
          </a:p>
          <a:p>
            <a:r>
              <a:rPr lang="nl-NL" dirty="0"/>
              <a:t>Gloei 0,625V, 10mA</a:t>
            </a:r>
          </a:p>
          <a:p>
            <a:r>
              <a:rPr lang="nl-NL" dirty="0"/>
              <a:t>Va = 15V</a:t>
            </a:r>
          </a:p>
          <a:p>
            <a:r>
              <a:rPr lang="nl-NL" dirty="0"/>
              <a:t>Ia = 60μA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BC75F-CB75-12F4-322A-91DED4E3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5047A-8509-8D48-94CE-6FB98AF9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5" y="488082"/>
            <a:ext cx="2940918" cy="5881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3303FE-937E-0CDA-A189-21B7F07CD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3" y="3212976"/>
            <a:ext cx="2697632" cy="28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0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1C0D-8C0D-D70C-08CC-1F5B7D08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Tecla Zakradio </a:t>
            </a:r>
            <a:r>
              <a:rPr lang="nl-NL" dirty="0"/>
              <a:t>(1955)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FB25-7895-2842-524B-AE4F1297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3898776" cy="4708525"/>
          </a:xfrm>
        </p:spPr>
        <p:txBody>
          <a:bodyPr/>
          <a:lstStyle/>
          <a:p>
            <a:r>
              <a:rPr lang="nl-NL" dirty="0"/>
              <a:t>Vervang kristalmic </a:t>
            </a:r>
            <a:br>
              <a:rPr lang="nl-NL" dirty="0"/>
            </a:br>
            <a:r>
              <a:rPr lang="nl-NL" dirty="0"/>
              <a:t>door afstemkring</a:t>
            </a:r>
          </a:p>
          <a:p>
            <a:r>
              <a:rPr lang="nl-NL" dirty="0"/>
              <a:t>En metalen kast </a:t>
            </a:r>
            <a:br>
              <a:rPr lang="nl-NL" dirty="0"/>
            </a:br>
            <a:r>
              <a:rPr lang="nl-NL" dirty="0"/>
              <a:t>door plastic</a:t>
            </a:r>
          </a:p>
          <a:p>
            <a:r>
              <a:rPr lang="nl-NL" dirty="0"/>
              <a:t>Gloei AA: 15h</a:t>
            </a:r>
            <a:br>
              <a:rPr lang="nl-NL" dirty="0"/>
            </a:br>
            <a:r>
              <a:rPr lang="nl-NL" dirty="0"/>
              <a:t>Plaat 22,5V:  225h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95233-97EE-3895-F128-C2F5EB26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64C1B-EB7B-89BD-2D2B-DF380062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00200"/>
            <a:ext cx="4678536" cy="3508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FF088-4CE7-045F-8876-7528FF243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814609"/>
            <a:ext cx="5472608" cy="17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4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3103-657F-49F7-D72E-CF0216CF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 van Tecla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B1C6F-0283-1221-72AB-3CEC6CFD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66101-AED2-5CE4-2A28-D8873A3B0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1"/>
            <a:ext cx="8774278" cy="36724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AF17-C96A-7A33-817C-37412997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53" y="5342085"/>
            <a:ext cx="7211144" cy="1184995"/>
          </a:xfrm>
        </p:spPr>
        <p:txBody>
          <a:bodyPr/>
          <a:lstStyle/>
          <a:p>
            <a:r>
              <a:rPr lang="nl-NL" dirty="0"/>
              <a:t>Anodebatterij is niet geschakeld!!</a:t>
            </a:r>
          </a:p>
          <a:p>
            <a:r>
              <a:rPr lang="nl-NL" dirty="0"/>
              <a:t>Loopt leeg als condensators lekken</a:t>
            </a:r>
          </a:p>
        </p:txBody>
      </p:sp>
    </p:spTree>
    <p:extLst>
      <p:ext uri="{BB962C8B-B14F-4D97-AF65-F5344CB8AC3E}">
        <p14:creationId xmlns:p14="http://schemas.microsoft.com/office/powerpoint/2010/main" val="2587512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D8F2-760B-D390-CEEA-71C5F7D9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 aan de </a:t>
            </a:r>
            <a:r>
              <a:rPr lang="nl-NL" dirty="0">
                <a:hlinkClick r:id="rId2"/>
              </a:rPr>
              <a:t>Tecla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9BC0C-F08A-0C96-E8EE-F3D238C7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r>
              <a:rPr lang="nl-NL" dirty="0"/>
              <a:t>Condensators &amp; 2 buisjes vervangen</a:t>
            </a:r>
          </a:p>
          <a:p>
            <a:endParaRPr lang="nl-NL" dirty="0"/>
          </a:p>
          <a:p>
            <a:r>
              <a:rPr lang="nl-NL" dirty="0"/>
              <a:t>B-</a:t>
            </a:r>
            <a:r>
              <a:rPr lang="nl-NL" dirty="0" err="1"/>
              <a:t>batt</a:t>
            </a:r>
            <a:r>
              <a:rPr lang="nl-NL" dirty="0"/>
              <a:t>: 8x CR2032</a:t>
            </a:r>
          </a:p>
          <a:p>
            <a:r>
              <a:rPr lang="nl-NL" dirty="0"/>
              <a:t>Snoer solderen</a:t>
            </a:r>
          </a:p>
          <a:p>
            <a:endParaRPr lang="nl-NL" dirty="0"/>
          </a:p>
          <a:p>
            <a:r>
              <a:rPr lang="nl-NL" dirty="0"/>
              <a:t>Werkt (slecht)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51A7C-5FA4-1583-8EB9-E52DB7C7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F3AD3-CEF1-BF97-4AFB-14BC75B2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9181"/>
            <a:ext cx="4635624" cy="31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98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87A9-C0C0-3D1B-2277-1D9C0619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Conclusies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1859-74CE-4B5A-ED90-D888DBEC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7"/>
            <a:ext cx="8229600" cy="5121275"/>
          </a:xfrm>
        </p:spPr>
        <p:txBody>
          <a:bodyPr>
            <a:normAutofit/>
          </a:bodyPr>
          <a:lstStyle/>
          <a:p>
            <a:r>
              <a:rPr lang="nl-NL" dirty="0"/>
              <a:t>Aparte wereld: de mobiele buizen</a:t>
            </a:r>
          </a:p>
          <a:p>
            <a:r>
              <a:rPr lang="nl-NL" dirty="0"/>
              <a:t>Zit leuk spul tussen</a:t>
            </a:r>
          </a:p>
          <a:p>
            <a:r>
              <a:rPr lang="nl-NL" dirty="0"/>
              <a:t>Alle boeken tot 1957 </a:t>
            </a:r>
            <a:br>
              <a:rPr lang="nl-NL" dirty="0"/>
            </a:br>
            <a:r>
              <a:rPr lang="nl-NL" dirty="0"/>
              <a:t>met radio: buizen!</a:t>
            </a:r>
          </a:p>
          <a:p>
            <a:pPr lvl="1"/>
            <a:r>
              <a:rPr lang="nl-NL" dirty="0"/>
              <a:t>Altijd prutsen aan batterij</a:t>
            </a:r>
          </a:p>
          <a:p>
            <a:pPr lvl="1"/>
            <a:r>
              <a:rPr lang="nl-NL" dirty="0"/>
              <a:t>“De Vijf” gaan kamperen </a:t>
            </a:r>
            <a:br>
              <a:rPr lang="nl-NL" dirty="0"/>
            </a:br>
            <a:r>
              <a:rPr lang="nl-NL" dirty="0"/>
              <a:t>met radio (1957)</a:t>
            </a:r>
          </a:p>
          <a:p>
            <a:pPr lvl="1"/>
            <a:r>
              <a:rPr lang="nl-NL" dirty="0">
                <a:hlinkClick r:id="rId2"/>
              </a:rPr>
              <a:t>Bob Evers</a:t>
            </a:r>
            <a:r>
              <a:rPr lang="nl-NL" dirty="0"/>
              <a:t>, Caravan, </a:t>
            </a:r>
            <a:r>
              <a:rPr lang="nl-NL" dirty="0" err="1"/>
              <a:t>Nr</a:t>
            </a:r>
            <a:r>
              <a:rPr lang="nl-NL" dirty="0"/>
              <a:t> 9</a:t>
            </a:r>
          </a:p>
          <a:p>
            <a:pPr lvl="1"/>
            <a:r>
              <a:rPr lang="nl-NL" dirty="0">
                <a:hlinkClick r:id="rId3"/>
              </a:rPr>
              <a:t>Club van Draadje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AD89C-FC3A-D093-E91C-69F6C3F4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E99D18A-1A0C-6C43-BD21-988B4ED8D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19324"/>
            <a:ext cx="3073400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6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053E1-81FC-76BA-BB29-07A5CE08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10 dec 25: </a:t>
            </a:r>
            <a:r>
              <a:rPr lang="nl-NL" dirty="0" err="1"/>
              <a:t>Midget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9640F7-9D9D-A577-6A2E-6CB618B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5115C-8FA6-C907-13D0-8B579F849AE8}"/>
              </a:ext>
            </a:extLst>
          </p:cNvPr>
          <p:cNvSpPr txBox="1">
            <a:spLocks/>
          </p:cNvSpPr>
          <p:nvPr/>
        </p:nvSpPr>
        <p:spPr>
          <a:xfrm>
            <a:off x="683568" y="1417638"/>
            <a:ext cx="7560840" cy="493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Erres</a:t>
            </a:r>
            <a:r>
              <a:rPr lang="nl-NL" dirty="0"/>
              <a:t> KY553</a:t>
            </a:r>
          </a:p>
          <a:p>
            <a:r>
              <a:rPr lang="nl-NL" dirty="0"/>
              <a:t>KLM, 1955</a:t>
            </a:r>
          </a:p>
          <a:p>
            <a:r>
              <a:rPr lang="nl-NL" dirty="0" err="1"/>
              <a:t>Rimlock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Is ook batterij-versie van, </a:t>
            </a:r>
            <a:r>
              <a:rPr lang="nl-NL" dirty="0" err="1"/>
              <a:t>stationnair</a:t>
            </a: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1C7C72-71EC-FE28-D4FF-17F3FDA87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47935"/>
            <a:ext cx="5447311" cy="37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6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Boekje Batterijontvangers</a:t>
            </a:r>
          </a:p>
          <a:p>
            <a:r>
              <a:rPr lang="nl-NL" dirty="0"/>
              <a:t>D buisjes, potlood</a:t>
            </a:r>
          </a:p>
          <a:p>
            <a:r>
              <a:rPr lang="nl-NL" dirty="0"/>
              <a:t>Emerson</a:t>
            </a:r>
          </a:p>
          <a:p>
            <a:r>
              <a:rPr lang="nl-NL" dirty="0"/>
              <a:t>Sharpie</a:t>
            </a:r>
          </a:p>
          <a:p>
            <a:r>
              <a:rPr lang="nl-NL" dirty="0"/>
              <a:t>Olympic</a:t>
            </a:r>
          </a:p>
          <a:p>
            <a:r>
              <a:rPr lang="nl-NL" dirty="0"/>
              <a:t>Bob Evers: Caravan, New York</a:t>
            </a:r>
          </a:p>
          <a:p>
            <a:endParaRPr lang="nl-NL" dirty="0"/>
          </a:p>
          <a:p>
            <a:r>
              <a:rPr lang="nl-NL" dirty="0"/>
              <a:t>Andrew Sisters op </a:t>
            </a:r>
            <a:r>
              <a:rPr lang="nl-NL" dirty="0" err="1"/>
              <a:t>Ruysdael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1F1A-61AF-BB47-C8D0-CED0BEB7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Schippers- of boerderijradio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7E40A-AA59-6463-1AA5-CAF12350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5120730"/>
          </a:xfrm>
        </p:spPr>
        <p:txBody>
          <a:bodyPr/>
          <a:lstStyle/>
          <a:p>
            <a:r>
              <a:rPr lang="nl-NL" dirty="0"/>
              <a:t>1930s: alles op net, behalve ...</a:t>
            </a:r>
          </a:p>
          <a:p>
            <a:r>
              <a:rPr lang="nl-NL" dirty="0"/>
              <a:t>2V buizen K*, D*21</a:t>
            </a:r>
          </a:p>
          <a:p>
            <a:r>
              <a:rPr lang="nl-NL" dirty="0"/>
              <a:t>Tafelmodel met batterijen erin</a:t>
            </a:r>
          </a:p>
          <a:p>
            <a:endParaRPr lang="nl-NL" dirty="0"/>
          </a:p>
          <a:p>
            <a:r>
              <a:rPr lang="nl-NL" dirty="0"/>
              <a:t>Foto: </a:t>
            </a:r>
            <a:r>
              <a:rPr lang="nl-NL" dirty="0">
                <a:hlinkClick r:id="rId2"/>
              </a:rPr>
              <a:t>Decca</a:t>
            </a:r>
            <a:r>
              <a:rPr lang="nl-NL" dirty="0"/>
              <a:t>, 1947 </a:t>
            </a:r>
            <a:br>
              <a:rPr lang="nl-NL" dirty="0"/>
            </a:br>
            <a:r>
              <a:rPr lang="nl-NL" dirty="0"/>
              <a:t>Herkenbaar als B?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D4792-88E9-40F7-8A8D-D498EC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B6CCF2-4CE9-671C-4B98-509E4C8E6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0" y="1700808"/>
            <a:ext cx="4260850" cy="31940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7A4C837-E00B-7E55-5F78-0115613B6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29" y="4149080"/>
            <a:ext cx="3429135" cy="25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24BA-BF9C-9749-D753-9962CED6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Militaire ontwikkelingen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A868-DAB3-E667-FC0E-A0E67D29C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Communicatie op slagveld was (is) belangrijk</a:t>
            </a:r>
          </a:p>
          <a:p>
            <a:r>
              <a:rPr lang="nl-NL" dirty="0"/>
              <a:t>Doorontwikkeling van</a:t>
            </a:r>
            <a:br>
              <a:rPr lang="nl-NL" dirty="0"/>
            </a:br>
            <a:r>
              <a:rPr lang="nl-NL" dirty="0"/>
              <a:t>Miniatuur-buisjes (90)</a:t>
            </a:r>
          </a:p>
          <a:p>
            <a:endParaRPr lang="nl-NL" dirty="0"/>
          </a:p>
          <a:p>
            <a:r>
              <a:rPr lang="nl-NL" dirty="0"/>
              <a:t>Nikkelen gloeidraad, </a:t>
            </a:r>
            <a:br>
              <a:rPr lang="nl-NL" dirty="0"/>
            </a:br>
            <a:r>
              <a:rPr lang="nl-NL" dirty="0"/>
              <a:t>50mA bij 1,4V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79F7D-FF82-893E-7495-97BFB4A6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9934B-3C99-C39F-735A-DB860E17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30455"/>
            <a:ext cx="4277270" cy="38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4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FC96-2BF3-1963-A0FE-4B947FCD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</a:t>
            </a:r>
            <a:r>
              <a:rPr lang="nl-NL" dirty="0">
                <a:hlinkClick r:id="rId2"/>
              </a:rPr>
              <a:t>uitvinding 1947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41A8-07BC-AE1E-215E-07014828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/>
              <a:t>Lilienfeld, 1923</a:t>
            </a:r>
          </a:p>
          <a:p>
            <a:r>
              <a:rPr lang="nl-NL" dirty="0"/>
              <a:t>Oskar Heil, 1934</a:t>
            </a:r>
          </a:p>
          <a:p>
            <a:r>
              <a:rPr lang="nl-NL" dirty="0"/>
              <a:t>Bardeen, Brattain, </a:t>
            </a:r>
            <a:br>
              <a:rPr lang="nl-NL" dirty="0"/>
            </a:br>
            <a:r>
              <a:rPr lang="nl-NL" dirty="0"/>
              <a:t>Shockley, 1947</a:t>
            </a:r>
          </a:p>
          <a:p>
            <a:r>
              <a:rPr lang="nl-NL" dirty="0"/>
              <a:t>Nobelprijs 1956 </a:t>
            </a:r>
            <a:br>
              <a:rPr lang="nl-NL" dirty="0"/>
            </a:br>
            <a:r>
              <a:rPr lang="nl-NL" dirty="0"/>
              <a:t>voor B, B &amp; S</a:t>
            </a:r>
          </a:p>
          <a:p>
            <a:endParaRPr lang="nl-NL" dirty="0"/>
          </a:p>
          <a:p>
            <a:r>
              <a:rPr lang="nl-NL" dirty="0"/>
              <a:t>Werpt schaduw, maar massale toepassing duurt nog decennium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7F5A6-03A2-6F69-A75C-BA64A28C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82DE1E-4A62-5EC2-9457-95A39029D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1600198"/>
            <a:ext cx="4461113" cy="35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8B0B-FD8D-C90D-3375-5AB91A1E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deed mee vanaf 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E24C-8802-B3A4-9047-20E1DA20F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528391" cy="5322120"/>
          </a:xfrm>
        </p:spPr>
        <p:txBody>
          <a:bodyPr/>
          <a:lstStyle/>
          <a:p>
            <a:r>
              <a:rPr lang="nl-NL" dirty="0"/>
              <a:t>Advertentie LX381B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Niet op boeren of schippers gericht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12381-E865-38A9-0C95-62B24280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F8220-1EDC-D2C1-540B-B5D54E919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0" y="2348880"/>
            <a:ext cx="4736902" cy="2980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65A80-203D-10C6-023A-2391C0DD0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1261242"/>
            <a:ext cx="3683189" cy="53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2026-F4A8-C25A-62EE-0EEB3B88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Rijkeluisspeeltjes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6D09-A3D1-D4F5-62C0-8D43F4FF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1950: Portable  (</a:t>
            </a:r>
            <a:r>
              <a:rPr lang="nl-NL" dirty="0">
                <a:hlinkClick r:id="rId4"/>
              </a:rPr>
              <a:t>EverReady model C/E</a:t>
            </a:r>
            <a:r>
              <a:rPr lang="nl-NL" dirty="0"/>
              <a:t>)</a:t>
            </a:r>
          </a:p>
          <a:p>
            <a:r>
              <a:rPr lang="nl-NL" dirty="0"/>
              <a:t>Zuiniger buizen en kleiner dan in 1930: </a:t>
            </a:r>
            <a:br>
              <a:rPr lang="nl-NL" dirty="0"/>
            </a:br>
            <a:r>
              <a:rPr lang="nl-NL" dirty="0">
                <a:hlinkClick r:id="rId5"/>
              </a:rPr>
              <a:t>Serie D*91</a:t>
            </a:r>
            <a:r>
              <a:rPr lang="nl-NL" dirty="0"/>
              <a:t> 50mA</a:t>
            </a:r>
          </a:p>
          <a:p>
            <a:r>
              <a:rPr lang="nl-NL" dirty="0"/>
              <a:t>H = 32cm, m = 5kg</a:t>
            </a:r>
          </a:p>
          <a:p>
            <a:r>
              <a:rPr lang="nl-NL" dirty="0"/>
              <a:t>MG/LG, raamant</a:t>
            </a:r>
          </a:p>
          <a:p>
            <a:endParaRPr lang="nl-NL" dirty="0"/>
          </a:p>
          <a:p>
            <a:r>
              <a:rPr lang="nl-NL" dirty="0"/>
              <a:t>Batterijkosten: </a:t>
            </a:r>
            <a:br>
              <a:rPr lang="nl-NL" dirty="0"/>
            </a:br>
            <a:r>
              <a:rPr lang="nl-NL" dirty="0"/>
              <a:t>altijd hoog!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BF2AE-2D3A-5E9B-993F-5D3335FD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7" name="EverModCE">
            <a:hlinkClick r:id="" action="ppaction://media"/>
            <a:extLst>
              <a:ext uri="{FF2B5EF4-FFF2-40B4-BE49-F238E27FC236}">
                <a16:creationId xmlns:a16="http://schemas.microsoft.com/office/drawing/2014/main" id="{403974CF-5AB5-3576-2570-5966F3E82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3888" y="4584006"/>
            <a:ext cx="406400" cy="406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3750BEA-225B-265F-3C27-1DDEBA117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09899"/>
            <a:ext cx="4258816" cy="35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1272</Words>
  <Application>Microsoft Office PowerPoint</Application>
  <PresentationFormat>Diavoorstelling (4:3)</PresentationFormat>
  <Paragraphs>335</Paragraphs>
  <Slides>46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Kantoorthema</vt:lpstr>
      <vt:lpstr>Buizenradio’s op batterijen</vt:lpstr>
      <vt:lpstr>Wat gaan we doen</vt:lpstr>
      <vt:lpstr>1. Historische ontwikkeling</vt:lpstr>
      <vt:lpstr>Radio begint met batterij</vt:lpstr>
      <vt:lpstr>Schippers- of boerderijradio</vt:lpstr>
      <vt:lpstr>Militaire ontwikkelingen</vt:lpstr>
      <vt:lpstr>Belangrijke uitvinding 1947</vt:lpstr>
      <vt:lpstr>Philips deed mee vanaf 1949</vt:lpstr>
      <vt:lpstr>Rijkeluisspeeltjes</vt:lpstr>
      <vt:lpstr>Gloeidraden in de Koude Oorlog</vt:lpstr>
      <vt:lpstr>Popularisering</vt:lpstr>
      <vt:lpstr>Donkere wolk, de bui barst los!</vt:lpstr>
      <vt:lpstr>Novak Atlantic 793 (1957)</vt:lpstr>
      <vt:lpstr>Uitzondering: FM radio’s</vt:lpstr>
      <vt:lpstr>2. Typologische indeling</vt:lpstr>
      <vt:lpstr>Draagbare ontvanger</vt:lpstr>
      <vt:lpstr>Stationnaire ontvanger</vt:lpstr>
      <vt:lpstr>Niet kiezen?  ABC-ontvanger</vt:lpstr>
      <vt:lpstr>Seriegloeiketen in ABC toestel</vt:lpstr>
      <vt:lpstr>Philips 122ABC (1941)</vt:lpstr>
      <vt:lpstr>Verschillende types</vt:lpstr>
      <vt:lpstr>3. Batterij-schakelingen</vt:lpstr>
      <vt:lpstr>Mengen met een heptode</vt:lpstr>
      <vt:lpstr>Balans uitgang, klasse AB</vt:lpstr>
      <vt:lpstr>Shunts in Voeding Philips LX444AB</vt:lpstr>
      <vt:lpstr>Afvlakking met NiCd cel</vt:lpstr>
      <vt:lpstr>AF versterking met penthode</vt:lpstr>
      <vt:lpstr>Afstemindicator DM70/71</vt:lpstr>
      <vt:lpstr>Anodebatterijleegloop</vt:lpstr>
      <vt:lpstr>4. Voeden van Batterij-radio’s</vt:lpstr>
      <vt:lpstr>Gloeibatterij 1,5V (nominaal!)</vt:lpstr>
      <vt:lpstr>Kan een oplaadbare batterij?  JA!</vt:lpstr>
      <vt:lpstr>Anodebatterij, 67 tot 150V</vt:lpstr>
      <vt:lpstr>Oplaadbaar kan ook</vt:lpstr>
      <vt:lpstr>Stand “Laden” in radio?</vt:lpstr>
      <vt:lpstr>Upconverter vanuit batterij</vt:lpstr>
      <vt:lpstr>5. Hoortoestellen</vt:lpstr>
      <vt:lpstr>Blaupunkt Omniton (1950)</vt:lpstr>
      <vt:lpstr>PowerPoint-presentatie</vt:lpstr>
      <vt:lpstr>DF64</vt:lpstr>
      <vt:lpstr>De Tecla Zakradio (1955)</vt:lpstr>
      <vt:lpstr>Schema van Tecla</vt:lpstr>
      <vt:lpstr>Werk aan de Tecla</vt:lpstr>
      <vt:lpstr>6. Conclusies</vt:lpstr>
      <vt:lpstr>LC-Kring 10 dec 25: Midget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97</cp:revision>
  <dcterms:created xsi:type="dcterms:W3CDTF">2019-01-19T09:21:01Z</dcterms:created>
  <dcterms:modified xsi:type="dcterms:W3CDTF">2025-11-13T13:08:10Z</dcterms:modified>
</cp:coreProperties>
</file>