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8" r:id="rId3"/>
    <p:sldId id="328" r:id="rId4"/>
    <p:sldId id="332" r:id="rId5"/>
    <p:sldId id="333" r:id="rId6"/>
    <p:sldId id="334" r:id="rId7"/>
    <p:sldId id="335" r:id="rId8"/>
    <p:sldId id="346" r:id="rId9"/>
    <p:sldId id="348" r:id="rId10"/>
    <p:sldId id="349" r:id="rId11"/>
    <p:sldId id="329" r:id="rId12"/>
    <p:sldId id="336" r:id="rId13"/>
    <p:sldId id="337" r:id="rId14"/>
    <p:sldId id="338" r:id="rId15"/>
    <p:sldId id="339" r:id="rId16"/>
    <p:sldId id="340" r:id="rId17"/>
    <p:sldId id="330" r:id="rId18"/>
    <p:sldId id="341" r:id="rId19"/>
    <p:sldId id="342" r:id="rId20"/>
    <p:sldId id="331" r:id="rId21"/>
    <p:sldId id="343" r:id="rId22"/>
    <p:sldId id="344" r:id="rId23"/>
    <p:sldId id="345" r:id="rId24"/>
    <p:sldId id="312" r:id="rId25"/>
    <p:sldId id="350" r:id="rId26"/>
    <p:sldId id="326" r:id="rId27"/>
    <p:sldId id="327" r:id="rId2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727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23-1-2025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23-1-2025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23-1-2025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23-1-2025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23-1-2025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23-1-2025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23-1-2025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23-1-2025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23-1-2025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23-1-2025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23-1-2025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23-1-2025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23-1-2025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nlinetonegenerator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1744" y="1578799"/>
            <a:ext cx="4390256" cy="1971650"/>
          </a:xfrm>
        </p:spPr>
        <p:txBody>
          <a:bodyPr/>
          <a:lstStyle/>
          <a:p>
            <a:r>
              <a:rPr lang="nl-NL" dirty="0" err="1"/>
              <a:t>Belco</a:t>
            </a:r>
            <a:r>
              <a:rPr lang="nl-NL" dirty="0"/>
              <a:t> MG-100:</a:t>
            </a:r>
            <a:br>
              <a:rPr lang="nl-NL" dirty="0"/>
            </a:br>
            <a:r>
              <a:rPr lang="nl-NL" dirty="0"/>
              <a:t>Een toonfiets(je)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43608" y="4554034"/>
            <a:ext cx="7200800" cy="1752600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14 </a:t>
            </a:r>
            <a:r>
              <a:rPr lang="en-US" dirty="0" err="1"/>
              <a:t>juni</a:t>
            </a:r>
            <a:r>
              <a:rPr lang="en-US" dirty="0"/>
              <a:t> 2023 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20E5A88-49B7-47DB-543B-64430296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6" t="19586" r="7122" b="8329"/>
          <a:stretch/>
        </p:blipFill>
        <p:spPr>
          <a:xfrm>
            <a:off x="4404061" y="1124744"/>
            <a:ext cx="457469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77589-A0AB-FFF8-7C16-BD5B4EBB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Alternatief 3: FY6800 Functie &amp; Signaal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DE51AC-7D4F-CBAC-2C7B-50E93F916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Kost ca. </a:t>
            </a:r>
            <a:br>
              <a:rPr lang="nl-NL" dirty="0"/>
            </a:br>
            <a:r>
              <a:rPr lang="nl-NL" dirty="0"/>
              <a:t>100 – 150€</a:t>
            </a:r>
          </a:p>
          <a:p>
            <a:r>
              <a:rPr lang="nl-NL" dirty="0"/>
              <a:t>2 generatoren</a:t>
            </a:r>
          </a:p>
          <a:p>
            <a:r>
              <a:rPr lang="nl-NL" dirty="0"/>
              <a:t>Kristal-exact</a:t>
            </a:r>
          </a:p>
          <a:p>
            <a:r>
              <a:rPr lang="nl-NL" dirty="0"/>
              <a:t>Modulatie</a:t>
            </a:r>
            <a:br>
              <a:rPr lang="nl-NL" dirty="0"/>
            </a:br>
            <a:r>
              <a:rPr lang="nl-NL" dirty="0"/>
              <a:t>AM of FM, </a:t>
            </a:r>
            <a:r>
              <a:rPr lang="nl-NL" dirty="0" err="1"/>
              <a:t>sweep</a:t>
            </a:r>
            <a:endParaRPr lang="nl-NL" dirty="0"/>
          </a:p>
          <a:p>
            <a:r>
              <a:rPr lang="nl-NL" dirty="0"/>
              <a:t>0Hz tot 20 / 40 MHz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4DA63B-79CF-00C8-D0D3-8722A35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0BA982-DAC1-41EF-525C-5F086EF7C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844824"/>
            <a:ext cx="5409123" cy="24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0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33C7B-3E78-FACC-34E4-88283FEA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Schakeling (Leader LAG-26)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1358CB-719F-408E-7A4F-0BE8F0088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196" y="3284984"/>
            <a:ext cx="3538736" cy="3264134"/>
          </a:xfrm>
        </p:spPr>
        <p:txBody>
          <a:bodyPr>
            <a:normAutofit/>
          </a:bodyPr>
          <a:lstStyle/>
          <a:p>
            <a:r>
              <a:rPr lang="nl-NL" dirty="0"/>
              <a:t>Voeding 19V</a:t>
            </a:r>
          </a:p>
          <a:p>
            <a:r>
              <a:rPr lang="nl-NL" dirty="0"/>
              <a:t>Generator</a:t>
            </a:r>
          </a:p>
          <a:p>
            <a:r>
              <a:rPr lang="nl-NL" dirty="0"/>
              <a:t>Blok-omvormer</a:t>
            </a:r>
          </a:p>
          <a:p>
            <a:r>
              <a:rPr lang="nl-NL" dirty="0"/>
              <a:t>Uitgangs- </a:t>
            </a:r>
            <a:br>
              <a:rPr lang="nl-NL" dirty="0"/>
            </a:br>
            <a:r>
              <a:rPr lang="nl-NL" dirty="0"/>
              <a:t>verzwakker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68320A-7CD9-EBFB-FEAA-E18B6F92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D422636-0686-AFB9-C6A8-C6AABBE53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6" y="2886518"/>
            <a:ext cx="4838666" cy="3629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032837F-0FA2-9FB5-A8AF-D83EB7968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645" y="1306404"/>
            <a:ext cx="3559758" cy="16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7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C409C-937B-B6BE-D8F6-19BECF4EE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r>
              <a:rPr lang="nl-NL" dirty="0"/>
              <a:t>Voeding 29V (</a:t>
            </a:r>
            <a:r>
              <a:rPr lang="nl-NL" dirty="0" err="1"/>
              <a:t>Belco</a:t>
            </a:r>
            <a:r>
              <a:rPr lang="nl-NL" dirty="0"/>
              <a:t>: 19V)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964137-F438-FF39-2D84-925F07ABB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Trafo, Bruggelijkrichter, Stabilisatie</a:t>
            </a:r>
          </a:p>
          <a:p>
            <a:r>
              <a:rPr lang="nl-NL" dirty="0" err="1"/>
              <a:t>Belco</a:t>
            </a:r>
            <a:r>
              <a:rPr lang="nl-NL" dirty="0"/>
              <a:t> heeft ook neonlamp met 70V erop</a:t>
            </a:r>
          </a:p>
          <a:p>
            <a:r>
              <a:rPr lang="nl-NL" dirty="0"/>
              <a:t>Netschakelaar </a:t>
            </a:r>
            <a:r>
              <a:rPr lang="nl-NL" dirty="0" err="1"/>
              <a:t>icm</a:t>
            </a:r>
            <a:r>
              <a:rPr lang="nl-NL" dirty="0"/>
              <a:t>. golfvorm, geen vampier</a:t>
            </a:r>
          </a:p>
          <a:p>
            <a:r>
              <a:rPr lang="nl-NL" dirty="0"/>
              <a:t>Totaal verbruik </a:t>
            </a:r>
            <a:r>
              <a:rPr lang="nl-NL"/>
              <a:t>van unit is 2,3W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95F5AA-AA83-706C-89A6-03FC92B6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C97862A-5264-D25C-6E18-8E755C1C0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2" y="4509120"/>
            <a:ext cx="8706861" cy="215667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D257B4B-B838-5333-C478-34398691F1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7" t="17871" r="11000" b="12200"/>
          <a:stretch/>
        </p:blipFill>
        <p:spPr>
          <a:xfrm>
            <a:off x="6779096" y="268476"/>
            <a:ext cx="21627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1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354FA23-3AF4-D7C5-9C15-D10F7568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2978"/>
            <a:ext cx="8064896" cy="67903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6A730C-49BC-BBCF-44C9-C0DAF844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192" y="274638"/>
            <a:ext cx="2386608" cy="850106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Oscillator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398720-6C9F-CA69-B0C2-43B052E4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434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754B8-DB5E-1FF2-2AFB-04323A6C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1143000"/>
          </a:xfrm>
        </p:spPr>
        <p:txBody>
          <a:bodyPr/>
          <a:lstStyle/>
          <a:p>
            <a:r>
              <a:rPr lang="nl-NL" dirty="0"/>
              <a:t>RC-kring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37A5C4-11AC-07C0-5A14-D1066400C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504" y="165125"/>
            <a:ext cx="4906888" cy="4756150"/>
          </a:xfrm>
        </p:spPr>
        <p:txBody>
          <a:bodyPr/>
          <a:lstStyle/>
          <a:p>
            <a:r>
              <a:rPr lang="nl-NL" dirty="0"/>
              <a:t>Condensator:</a:t>
            </a:r>
            <a:br>
              <a:rPr lang="nl-NL" dirty="0"/>
            </a:br>
            <a:r>
              <a:rPr lang="nl-NL" dirty="0"/>
              <a:t>Bereik 1 op 10</a:t>
            </a:r>
          </a:p>
          <a:p>
            <a:pPr lvl="1"/>
            <a:r>
              <a:rPr lang="nl-NL" dirty="0"/>
              <a:t>Met LC: 1 op √10</a:t>
            </a:r>
          </a:p>
          <a:p>
            <a:pPr lvl="1"/>
            <a:r>
              <a:rPr lang="nl-NL" dirty="0"/>
              <a:t>Met RC: 1 op 10</a:t>
            </a:r>
          </a:p>
          <a:p>
            <a:r>
              <a:rPr lang="nl-NL" dirty="0"/>
              <a:t>Spanningswisselingen</a:t>
            </a:r>
          </a:p>
          <a:p>
            <a:r>
              <a:rPr lang="nl-NL" dirty="0"/>
              <a:t>Sync heeft </a:t>
            </a:r>
            <a:r>
              <a:rPr lang="nl-NL" dirty="0" err="1"/>
              <a:t>Belco</a:t>
            </a:r>
            <a:r>
              <a:rPr lang="nl-NL" dirty="0"/>
              <a:t> niet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087DB5-938E-D6CE-A07D-95D86B613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A41EB00-4393-F4C1-6BA0-4402CD615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814"/>
          <a:stretch/>
        </p:blipFill>
        <p:spPr>
          <a:xfrm>
            <a:off x="611560" y="1306327"/>
            <a:ext cx="2520280" cy="541514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D36C832-F195-3FD3-3891-9305F68F97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8" t="15980" r="7476" b="17871"/>
          <a:stretch/>
        </p:blipFill>
        <p:spPr>
          <a:xfrm>
            <a:off x="3535423" y="3597794"/>
            <a:ext cx="5040560" cy="309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36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091DDBD-B063-3266-0F5E-1B5B2C74E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9818"/>
            <a:ext cx="7632848" cy="65621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C24273-3A3C-A587-20F5-478FCD963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653136"/>
            <a:ext cx="3898776" cy="1143000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Golfvorming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65D320-E7D6-4FD2-20BE-3E4D9C0B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645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D6BBB-65B7-8109-46E2-06E83A72E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Output circuit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24B46C-43C1-3352-E5B1-D733E6A3C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Regelpotmeter</a:t>
            </a:r>
          </a:p>
          <a:p>
            <a:r>
              <a:rPr lang="nl-NL" dirty="0"/>
              <a:t>Hi/Lo (</a:t>
            </a:r>
            <a:r>
              <a:rPr lang="nl-NL" dirty="0" err="1"/>
              <a:t>Belco</a:t>
            </a:r>
            <a:r>
              <a:rPr lang="nl-NL" dirty="0"/>
              <a:t> niet)</a:t>
            </a:r>
          </a:p>
          <a:p>
            <a:endParaRPr lang="nl-NL" dirty="0"/>
          </a:p>
          <a:p>
            <a:r>
              <a:rPr lang="nl-NL" dirty="0"/>
              <a:t>Impedantiewisseling </a:t>
            </a:r>
            <a:br>
              <a:rPr lang="nl-NL" dirty="0"/>
            </a:br>
            <a:r>
              <a:rPr lang="nl-NL" dirty="0"/>
              <a:t>beperkt door </a:t>
            </a:r>
            <a:r>
              <a:rPr lang="nl-NL" dirty="0" err="1"/>
              <a:t>serie-R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Belco</a:t>
            </a:r>
            <a:r>
              <a:rPr lang="nl-NL" dirty="0"/>
              <a:t> niet)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EE6DA8D-BC18-F545-001D-9B22CBFC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C84F069-23B4-1833-6199-C9C9E8A8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63" y="1600200"/>
            <a:ext cx="4318689" cy="510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70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0FB7F-7BC6-59F3-76D4-113AD050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Test op kwaliteit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40CF28-B28A-F418-D6B3-91562E797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Golfvorm</a:t>
            </a:r>
          </a:p>
          <a:p>
            <a:r>
              <a:rPr lang="nl-NL" dirty="0"/>
              <a:t>Amplitude</a:t>
            </a:r>
          </a:p>
          <a:p>
            <a:r>
              <a:rPr lang="nl-NL" dirty="0"/>
              <a:t>Frequentie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502A8D-C479-544F-A49C-16CB702B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643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11B4C-59C1-B88E-7D20-542CACA0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Proefje Golfvorm: De scoop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B5BE4B-10C0-5D76-EBB2-BE9581020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Sluit </a:t>
            </a:r>
            <a:r>
              <a:rPr lang="nl-NL" dirty="0" err="1"/>
              <a:t>Belco</a:t>
            </a:r>
            <a:r>
              <a:rPr lang="nl-NL" dirty="0"/>
              <a:t> aan op scoop kanaal 1</a:t>
            </a:r>
          </a:p>
          <a:p>
            <a:r>
              <a:rPr lang="nl-NL" dirty="0"/>
              <a:t>Bekijk sinus en blokgolf: vorm</a:t>
            </a:r>
          </a:p>
          <a:p>
            <a:r>
              <a:rPr lang="nl-NL" dirty="0"/>
              <a:t>Amplitude-constantheid</a:t>
            </a:r>
          </a:p>
          <a:p>
            <a:r>
              <a:rPr lang="nl-NL" dirty="0"/>
              <a:t>Amplitude regeling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Golfvorm blok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FD3AF7-12CE-AFC1-104B-F5D45BC9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88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94EE5-97B0-09FF-35C5-BD57FA47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Proefje Frequentie: Multimeter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8B96B5-6BF5-9D89-D5C2-762876B9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Sluit </a:t>
            </a:r>
            <a:r>
              <a:rPr lang="nl-NL" dirty="0" err="1"/>
              <a:t>Belco</a:t>
            </a:r>
            <a:r>
              <a:rPr lang="nl-NL" dirty="0"/>
              <a:t> aan op multimeter, stand f</a:t>
            </a:r>
            <a:br>
              <a:rPr lang="nl-NL" dirty="0"/>
            </a:br>
            <a:r>
              <a:rPr lang="nl-NL" dirty="0"/>
              <a:t>Of meten met scoop</a:t>
            </a:r>
          </a:p>
          <a:p>
            <a:endParaRPr lang="nl-NL" dirty="0"/>
          </a:p>
          <a:p>
            <a:r>
              <a:rPr lang="nl-NL" dirty="0"/>
              <a:t>Frequentie 4 tot 7 % te laag</a:t>
            </a:r>
          </a:p>
          <a:p>
            <a:endParaRPr lang="nl-NL" dirty="0"/>
          </a:p>
          <a:p>
            <a:r>
              <a:rPr lang="nl-NL" dirty="0"/>
              <a:t>De </a:t>
            </a:r>
            <a:r>
              <a:rPr lang="nl-NL" dirty="0" err="1"/>
              <a:t>Belco</a:t>
            </a:r>
            <a:r>
              <a:rPr lang="nl-NL" dirty="0"/>
              <a:t> is een behoorlijk </a:t>
            </a:r>
            <a:br>
              <a:rPr lang="nl-NL" dirty="0"/>
            </a:br>
            <a:r>
              <a:rPr lang="nl-NL" dirty="0"/>
              <a:t>onnauwkeurig instrument!</a:t>
            </a:r>
          </a:p>
          <a:p>
            <a:pPr lvl="1"/>
            <a:r>
              <a:rPr lang="nl-NL" dirty="0"/>
              <a:t>Maar toch bruikbaar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712366-DE00-91FB-3648-5E17855C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E7BE75-6639-4402-4596-6BEB5CEF0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61050" y="3351997"/>
            <a:ext cx="4117901" cy="19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9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Achtergrond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Schakeling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 op </a:t>
            </a:r>
            <a:r>
              <a:rPr lang="en-US" dirty="0" err="1"/>
              <a:t>kwaliteit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precisie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Gebruik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Conclusies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92A2D-C1ED-05D6-5A09-2BE9C3E7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Gebruik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74A689-0A5D-81B7-7FE6-AD8F6B7F0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Vooral LF versterkers controleren</a:t>
            </a:r>
          </a:p>
          <a:p>
            <a:endParaRPr lang="nl-NL" dirty="0"/>
          </a:p>
          <a:p>
            <a:r>
              <a:rPr lang="nl-NL" dirty="0"/>
              <a:t>Sluit </a:t>
            </a:r>
            <a:r>
              <a:rPr lang="nl-NL" dirty="0" err="1"/>
              <a:t>Belco</a:t>
            </a:r>
            <a:r>
              <a:rPr lang="nl-NL" dirty="0"/>
              <a:t> aan op BX480A (</a:t>
            </a:r>
            <a:r>
              <a:rPr lang="nl-NL" dirty="0" err="1"/>
              <a:t>pickup</a:t>
            </a:r>
            <a:r>
              <a:rPr lang="nl-NL" dirty="0"/>
              <a:t> ingang)</a:t>
            </a:r>
          </a:p>
          <a:p>
            <a:endParaRPr lang="nl-NL" dirty="0"/>
          </a:p>
          <a:p>
            <a:r>
              <a:rPr lang="nl-NL" dirty="0"/>
              <a:t>Kan hij iets op HF?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E9D6C0-38DF-EFC2-32FE-6E44701D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468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2E0FC-8F70-C601-3669-E62F9BE54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Proefje: Hoor je wat?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769832-3113-0D74-B534-114C2008A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Sinusgolf</a:t>
            </a:r>
          </a:p>
          <a:p>
            <a:pPr lvl="1"/>
            <a:r>
              <a:rPr lang="nl-NL" dirty="0" err="1"/>
              <a:t>Freq</a:t>
            </a:r>
            <a:r>
              <a:rPr lang="nl-NL" dirty="0"/>
              <a:t> 50 tot 200 Hz</a:t>
            </a:r>
          </a:p>
          <a:p>
            <a:pPr lvl="1"/>
            <a:r>
              <a:rPr lang="nl-NL" dirty="0" err="1"/>
              <a:t>Freq</a:t>
            </a:r>
            <a:r>
              <a:rPr lang="nl-NL" dirty="0"/>
              <a:t> 200 tot 2000Hz</a:t>
            </a:r>
          </a:p>
          <a:p>
            <a:pPr lvl="1"/>
            <a:r>
              <a:rPr lang="nl-NL" dirty="0" err="1"/>
              <a:t>Freq</a:t>
            </a:r>
            <a:r>
              <a:rPr lang="nl-NL" dirty="0"/>
              <a:t> 2 tot 20 kHz</a:t>
            </a:r>
          </a:p>
          <a:p>
            <a:r>
              <a:rPr lang="nl-NL" dirty="0"/>
              <a:t>Geeft indicatie van bereik van versterker </a:t>
            </a:r>
          </a:p>
          <a:p>
            <a:pPr lvl="1"/>
            <a:r>
              <a:rPr lang="nl-NL" dirty="0"/>
              <a:t>En van je oren ook meteen….</a:t>
            </a:r>
          </a:p>
          <a:p>
            <a:r>
              <a:rPr lang="nl-NL" dirty="0"/>
              <a:t>Even op blokgolf zetten: </a:t>
            </a:r>
          </a:p>
          <a:p>
            <a:pPr lvl="1"/>
            <a:r>
              <a:rPr lang="nl-NL" dirty="0"/>
              <a:t>Snerpt door toevoeging boventonen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404BC0-99EA-6524-45D0-F911702C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E2B20E6-7361-57AC-9C43-FA7EA60A1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84102"/>
            <a:ext cx="3044056" cy="228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29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15457-699D-F478-0B4A-9B313D8D6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Proefje: De Golfpijp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F226AF-8CC6-A755-E16E-00920B3F9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er een resonantie in de kamer merkbaar?</a:t>
            </a:r>
          </a:p>
          <a:p>
            <a:r>
              <a:rPr lang="nl-NL" dirty="0"/>
              <a:t>Kamerlengte is halve golf </a:t>
            </a:r>
            <a:br>
              <a:rPr lang="nl-NL" dirty="0"/>
            </a:br>
            <a:r>
              <a:rPr lang="nl-NL" dirty="0"/>
              <a:t>(of veelvoud)</a:t>
            </a:r>
          </a:p>
          <a:p>
            <a:pPr lvl="1"/>
            <a:r>
              <a:rPr lang="nl-NL" dirty="0"/>
              <a:t>Kamer is 171/f meter lang</a:t>
            </a:r>
            <a:br>
              <a:rPr lang="nl-NL" dirty="0"/>
            </a:br>
            <a:r>
              <a:rPr lang="nl-NL" dirty="0"/>
              <a:t>(of 343/f bij 2</a:t>
            </a:r>
            <a:r>
              <a:rPr lang="nl-NL" baseline="30000" dirty="0"/>
              <a:t>e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Geluidssnelheid is ½ L f</a:t>
            </a:r>
            <a:br>
              <a:rPr lang="nl-NL" dirty="0"/>
            </a:br>
            <a:r>
              <a:rPr lang="nl-NL" dirty="0"/>
              <a:t>(of L f bij 2</a:t>
            </a:r>
            <a:r>
              <a:rPr lang="nl-NL" baseline="30000" dirty="0"/>
              <a:t>e</a:t>
            </a:r>
            <a:r>
              <a:rPr lang="nl-NL" dirty="0"/>
              <a:t>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6D441A-43B9-1BD7-A39F-F727B9FE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56EEBB-8237-E653-BBF9-34BC637D6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57682"/>
            <a:ext cx="3600400" cy="395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58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E9B02-7F60-AD67-6E9E-B433BF26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Proefje: Nauwkeurigheid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50F506-FB92-9E73-5E1F-D41F73B72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Verbind LS uitgang met scope kanaal 2</a:t>
            </a:r>
          </a:p>
          <a:p>
            <a:endParaRPr lang="nl-NL" dirty="0"/>
          </a:p>
          <a:p>
            <a:r>
              <a:rPr lang="nl-NL" dirty="0"/>
              <a:t>Vergelijk input met output</a:t>
            </a:r>
          </a:p>
          <a:p>
            <a:r>
              <a:rPr lang="nl-NL" dirty="0"/>
              <a:t>Sinusgolf: Clipping?</a:t>
            </a:r>
          </a:p>
          <a:p>
            <a:r>
              <a:rPr lang="nl-NL" dirty="0"/>
              <a:t>Blokgolf: punten of schuine bovenkant</a:t>
            </a:r>
          </a:p>
          <a:p>
            <a:endParaRPr lang="nl-NL" dirty="0"/>
          </a:p>
          <a:p>
            <a:r>
              <a:rPr lang="nl-NL" dirty="0"/>
              <a:t>Invloed toonregeling op blok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E72557-661A-FA1E-D90B-5ACCA707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035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FAA56DF-9DEB-4734-ABBD-5AD56A580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72816"/>
            <a:ext cx="5689624" cy="4610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B7D2B4-1DEF-458B-B86A-BCCDC2B2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Proefje: Square Wave 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310392-2CDF-4D84-8813-239E97A84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nl-NL" dirty="0"/>
              <a:t>Blokgolf van 800Hz (of 752) op scope</a:t>
            </a:r>
          </a:p>
          <a:p>
            <a:r>
              <a:rPr lang="nl-NL" dirty="0"/>
              <a:t>Hoge tonen: flank</a:t>
            </a:r>
          </a:p>
          <a:p>
            <a:r>
              <a:rPr lang="nl-NL" dirty="0"/>
              <a:t>Lage tonen: rand</a:t>
            </a:r>
          </a:p>
          <a:p>
            <a:endParaRPr lang="nl-NL" dirty="0"/>
          </a:p>
          <a:p>
            <a:r>
              <a:rPr lang="nl-NL" dirty="0"/>
              <a:t>High te regelen </a:t>
            </a:r>
          </a:p>
          <a:p>
            <a:r>
              <a:rPr lang="nl-NL" dirty="0"/>
              <a:t>Fysiologisch</a:t>
            </a:r>
          </a:p>
        </p:txBody>
      </p:sp>
    </p:spTree>
    <p:extLst>
      <p:ext uri="{BB962C8B-B14F-4D97-AF65-F5344CB8AC3E}">
        <p14:creationId xmlns:p14="http://schemas.microsoft.com/office/powerpoint/2010/main" val="1401112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EF87EA-83F3-E451-B1A9-82A1F79A8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Proefje: op HF de boventonen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A04C9E-231A-6F48-BD77-AEBE6745B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Zet </a:t>
            </a:r>
            <a:r>
              <a:rPr lang="nl-NL" dirty="0" err="1"/>
              <a:t>Belco</a:t>
            </a:r>
            <a:r>
              <a:rPr lang="nl-NL" dirty="0"/>
              <a:t> op 100kHz</a:t>
            </a:r>
          </a:p>
          <a:p>
            <a:r>
              <a:rPr lang="nl-NL" dirty="0"/>
              <a:t>Blokgolf</a:t>
            </a:r>
          </a:p>
          <a:p>
            <a:endParaRPr lang="nl-NL" dirty="0"/>
          </a:p>
          <a:p>
            <a:r>
              <a:rPr lang="nl-NL" dirty="0"/>
              <a:t>Luister met MG radio op 500, 1100kHz</a:t>
            </a:r>
          </a:p>
          <a:p>
            <a:r>
              <a:rPr lang="nl-NL" dirty="0"/>
              <a:t>Hoever in KG bereik?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52245E-ACEF-EA69-AC0C-6629E614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440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5.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Leuk </a:t>
            </a:r>
            <a:r>
              <a:rPr lang="en-US" dirty="0" err="1"/>
              <a:t>speeltje</a:t>
            </a:r>
            <a:endParaRPr lang="en-US" dirty="0"/>
          </a:p>
          <a:p>
            <a:r>
              <a:rPr lang="en-US" dirty="0"/>
              <a:t>Soms </a:t>
            </a:r>
            <a:r>
              <a:rPr lang="en-US" dirty="0" err="1"/>
              <a:t>echt</a:t>
            </a:r>
            <a:r>
              <a:rPr lang="en-US" dirty="0"/>
              <a:t> </a:t>
            </a:r>
            <a:r>
              <a:rPr lang="en-US" dirty="0" err="1"/>
              <a:t>handig</a:t>
            </a:r>
            <a:endParaRPr lang="en-US" dirty="0"/>
          </a:p>
          <a:p>
            <a:r>
              <a:rPr lang="en-US" dirty="0"/>
              <a:t>Maar </a:t>
            </a:r>
            <a:r>
              <a:rPr lang="en-US" dirty="0" err="1"/>
              <a:t>een</a:t>
            </a:r>
            <a:r>
              <a:rPr lang="en-US" dirty="0"/>
              <a:t> radio </a:t>
            </a:r>
            <a:r>
              <a:rPr lang="en-US" dirty="0" err="1"/>
              <a:t>repareren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zonder</a:t>
            </a:r>
            <a:r>
              <a:rPr lang="en-US"/>
              <a:t>!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Belco</a:t>
            </a:r>
            <a:r>
              <a:rPr lang="nl-NL" dirty="0"/>
              <a:t> MG100</a:t>
            </a:r>
          </a:p>
          <a:p>
            <a:r>
              <a:rPr lang="nl-NL" dirty="0"/>
              <a:t>Philips BX480A</a:t>
            </a:r>
          </a:p>
          <a:p>
            <a:r>
              <a:rPr lang="nl-NL" dirty="0"/>
              <a:t>Oscilloscoop</a:t>
            </a:r>
          </a:p>
          <a:p>
            <a:r>
              <a:rPr lang="nl-NL" dirty="0"/>
              <a:t>Multimeter met </a:t>
            </a:r>
            <a:r>
              <a:rPr lang="nl-NL" dirty="0" err="1"/>
              <a:t>Freq</a:t>
            </a:r>
            <a:endParaRPr lang="nl-NL" dirty="0"/>
          </a:p>
          <a:p>
            <a:r>
              <a:rPr lang="nl-NL" dirty="0"/>
              <a:t>Snoertjes</a:t>
            </a:r>
          </a:p>
          <a:p>
            <a:r>
              <a:rPr lang="nl-NL" dirty="0"/>
              <a:t>XR2206</a:t>
            </a:r>
          </a:p>
          <a:p>
            <a:r>
              <a:rPr lang="nl-NL"/>
              <a:t>TecSun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AA5F2-65A1-EAED-9D32-33331C68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Achtergrond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958E3F-1285-31F7-045A-76CE168DB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Belco</a:t>
            </a:r>
            <a:r>
              <a:rPr lang="nl-NL" dirty="0"/>
              <a:t> MG-100 is een </a:t>
            </a:r>
            <a:r>
              <a:rPr lang="nl-NL" dirty="0" err="1"/>
              <a:t>toongenarator</a:t>
            </a:r>
            <a:endParaRPr lang="nl-NL" dirty="0"/>
          </a:p>
          <a:p>
            <a:pPr lvl="1"/>
            <a:r>
              <a:rPr lang="nl-NL" dirty="0"/>
              <a:t>Ook toonfiets, LF-, AF-generator</a:t>
            </a:r>
          </a:p>
          <a:p>
            <a:r>
              <a:rPr lang="nl-NL" dirty="0"/>
              <a:t>Genereert Sinus en Blokgolf</a:t>
            </a:r>
          </a:p>
          <a:p>
            <a:r>
              <a:rPr lang="nl-NL" dirty="0"/>
              <a:t>Frequenties:</a:t>
            </a:r>
          </a:p>
          <a:p>
            <a:pPr lvl="1"/>
            <a:r>
              <a:rPr lang="nl-NL" dirty="0"/>
              <a:t>Schaal 20 – 200</a:t>
            </a:r>
          </a:p>
          <a:p>
            <a:pPr lvl="1"/>
            <a:r>
              <a:rPr lang="nl-NL" dirty="0"/>
              <a:t>Range 1x, 10x, 100x, 1000x</a:t>
            </a:r>
          </a:p>
          <a:p>
            <a:r>
              <a:rPr lang="nl-NL" dirty="0"/>
              <a:t>Verzwakker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DE45E6-388D-9772-75E0-CB4E8878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19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16E1C9-127C-699B-F500-277AF0351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38" y="2780928"/>
            <a:ext cx="8234062" cy="3672408"/>
          </a:xfrm>
        </p:spPr>
        <p:txBody>
          <a:bodyPr/>
          <a:lstStyle/>
          <a:p>
            <a:r>
              <a:rPr lang="nl-N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Belco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Electric Works, Tokio</a:t>
            </a:r>
          </a:p>
          <a:p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RM.org: 16 meetapparaten, 1965 – 75</a:t>
            </a:r>
          </a:p>
          <a:p>
            <a:r>
              <a:rPr lang="nl-NL" dirty="0"/>
              <a:t>NVHR: 2</a:t>
            </a:r>
          </a:p>
          <a:p>
            <a:r>
              <a:rPr lang="nl-NL" dirty="0"/>
              <a:t>Over de MG-100 helemaal niets</a:t>
            </a:r>
          </a:p>
          <a:p>
            <a:pPr lvl="1"/>
            <a:r>
              <a:rPr lang="nl-NL" dirty="0"/>
              <a:t>Behalve 1 verkoopadvertentie </a:t>
            </a:r>
            <a:br>
              <a:rPr lang="nl-NL" dirty="0"/>
            </a:br>
            <a:r>
              <a:rPr lang="nl-NL" dirty="0"/>
              <a:t>(met mijn tekst)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74428AC-D949-07D3-9CF7-DF65BB1F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859EF6C-7E41-2193-D790-B0384DDB4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4307177" cy="1876699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7CD73181-8461-2348-5D6C-67E5D52B6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2" y="548681"/>
            <a:ext cx="3111150" cy="136815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987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D7189-E776-6543-7B8B-FA34F478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Datering van MG-100: ca. 1970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C759B0-D4F7-DD52-0AFD-546D9D3A8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Vergelijk met SG-2030 HF generator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Datering SG-2030 </a:t>
            </a:r>
            <a:r>
              <a:rPr lang="nl-NL" dirty="0" err="1"/>
              <a:t>RMorg</a:t>
            </a:r>
            <a:r>
              <a:rPr lang="nl-NL" dirty="0"/>
              <a:t>: 1970(??)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F857A3-8FE4-D0DC-6295-C15D9CAA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EAA5794-CFE7-E37D-D73E-A4E55CBC72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9446" r="6153" b="14755"/>
          <a:stretch/>
        </p:blipFill>
        <p:spPr>
          <a:xfrm>
            <a:off x="385597" y="2518114"/>
            <a:ext cx="4176464" cy="273630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5AF373-4798-F3CB-80D6-64C97EC5F3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6" t="19586" r="7122" b="8329"/>
          <a:stretch/>
        </p:blipFill>
        <p:spPr>
          <a:xfrm>
            <a:off x="4716016" y="2518114"/>
            <a:ext cx="4176465" cy="269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2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3C885-CD54-4B3D-599D-C354BEB80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Mijn toonfietsje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4344AC-97B0-0F75-D07F-F9D1DC4AF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Gekocht 7/2013 op NVHR beurs</a:t>
            </a:r>
          </a:p>
          <a:p>
            <a:r>
              <a:rPr lang="nl-NL" dirty="0"/>
              <a:t>Prijs was 5€</a:t>
            </a:r>
          </a:p>
          <a:p>
            <a:r>
              <a:rPr lang="nl-NL" dirty="0"/>
              <a:t>Nooit iets aan </a:t>
            </a:r>
            <a:br>
              <a:rPr lang="nl-NL" dirty="0"/>
            </a:br>
            <a:r>
              <a:rPr lang="nl-NL" dirty="0"/>
              <a:t>gedaan</a:t>
            </a:r>
            <a:br>
              <a:rPr lang="nl-NL" dirty="0"/>
            </a:br>
            <a:r>
              <a:rPr lang="nl-NL" dirty="0"/>
              <a:t>tot mei 2023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9458C4-BB04-C282-D204-A014E2FA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91DFFDA-3AB4-6201-EEE0-FFAF651EE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89868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7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4FB99-D097-711E-47C6-DEA1BFAAF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Alternatief 1: Zelfbouw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7EE3C6-D95C-D5A8-BB70-69BE6BE36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/>
          <a:lstStyle/>
          <a:p>
            <a:r>
              <a:rPr lang="nl-NL" dirty="0" err="1"/>
              <a:t>AliExpress</a:t>
            </a:r>
            <a:r>
              <a:rPr lang="nl-NL" dirty="0"/>
              <a:t> XR2206</a:t>
            </a:r>
          </a:p>
          <a:p>
            <a:r>
              <a:rPr lang="nl-NL" dirty="0"/>
              <a:t>Sinus, Blok, Driehoek</a:t>
            </a:r>
          </a:p>
          <a:p>
            <a:r>
              <a:rPr lang="nl-NL" dirty="0"/>
              <a:t>Prijs 7€, IC XR2206</a:t>
            </a:r>
          </a:p>
          <a:p>
            <a:endParaRPr lang="nl-NL" dirty="0"/>
          </a:p>
          <a:p>
            <a:r>
              <a:rPr lang="nl-NL" dirty="0"/>
              <a:t>Geen handige tool </a:t>
            </a:r>
          </a:p>
          <a:p>
            <a:r>
              <a:rPr lang="nl-NL" dirty="0"/>
              <a:t>Meer iets voor inbouwen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B7B6DD-32D9-BFE8-0157-24883D0A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C6914CC-53C8-6935-097F-04A02CBA36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9680" r="14091" b="12200"/>
          <a:stretch/>
        </p:blipFill>
        <p:spPr>
          <a:xfrm>
            <a:off x="65449" y="2420888"/>
            <a:ext cx="4186808" cy="316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0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6DCE-7DC4-7EBF-1FA9-BB116336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Alternatief</a:t>
            </a:r>
            <a:r>
              <a:rPr lang="en-US" dirty="0"/>
              <a:t> 2: op PC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58CD9-575C-61B1-B775-39F56A734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https://onlinetonegenerator.com/</a:t>
            </a:r>
            <a:endParaRPr lang="nl-NL" dirty="0"/>
          </a:p>
          <a:p>
            <a:endParaRPr lang="nl-NL" dirty="0"/>
          </a:p>
          <a:p>
            <a:r>
              <a:rPr lang="nl-NL" dirty="0"/>
              <a:t>Multitoon</a:t>
            </a:r>
          </a:p>
          <a:p>
            <a:r>
              <a:rPr lang="nl-NL" dirty="0" err="1"/>
              <a:t>Uurpiepjes</a:t>
            </a:r>
            <a:endParaRPr lang="nl-NL" dirty="0"/>
          </a:p>
          <a:p>
            <a:r>
              <a:rPr lang="nl-NL" dirty="0"/>
              <a:t>Instrument stemmen</a:t>
            </a:r>
          </a:p>
          <a:p>
            <a:r>
              <a:rPr lang="nl-NL" dirty="0"/>
              <a:t>L/R verschillend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01A5A-4194-91F1-978E-2C553A7C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E7412E-7752-6131-EA99-8D7C10ADB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406048"/>
            <a:ext cx="4086795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5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58919-AF3F-5740-FA2A-393415CF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Iets anders: </a:t>
            </a:r>
            <a:r>
              <a:rPr lang="nl-NL" dirty="0">
                <a:solidFill>
                  <a:srgbClr val="00B050"/>
                </a:solidFill>
              </a:rPr>
              <a:t>HF Generator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691809-49CC-031D-43F2-0A3E997DA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71" y="1417638"/>
            <a:ext cx="3727917" cy="5165724"/>
          </a:xfrm>
        </p:spPr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Meetzender</a:t>
            </a:r>
            <a:r>
              <a:rPr lang="nl-NL" dirty="0"/>
              <a:t> </a:t>
            </a:r>
            <a:r>
              <a:rPr lang="nl-NL" dirty="0" err="1"/>
              <a:t>ipv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Toonfiets</a:t>
            </a:r>
          </a:p>
          <a:p>
            <a:r>
              <a:rPr lang="nl-NL" dirty="0">
                <a:solidFill>
                  <a:srgbClr val="00B050"/>
                </a:solidFill>
              </a:rPr>
              <a:t>Boven</a:t>
            </a:r>
            <a:r>
              <a:rPr lang="nl-NL" dirty="0"/>
              <a:t> 200kHz</a:t>
            </a:r>
          </a:p>
          <a:p>
            <a:r>
              <a:rPr lang="nl-NL" dirty="0">
                <a:solidFill>
                  <a:srgbClr val="00B050"/>
                </a:solidFill>
              </a:rPr>
              <a:t>Modulatie</a:t>
            </a:r>
            <a:r>
              <a:rPr lang="nl-NL" dirty="0"/>
              <a:t> </a:t>
            </a:r>
            <a:r>
              <a:rPr lang="nl-NL" dirty="0" err="1"/>
              <a:t>ipv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golfvorm</a:t>
            </a:r>
          </a:p>
          <a:p>
            <a:r>
              <a:rPr lang="nl-NL" dirty="0">
                <a:solidFill>
                  <a:srgbClr val="00B050"/>
                </a:solidFill>
              </a:rPr>
              <a:t>LC</a:t>
            </a:r>
            <a:r>
              <a:rPr lang="nl-NL" dirty="0"/>
              <a:t> </a:t>
            </a:r>
            <a:r>
              <a:rPr lang="nl-NL" dirty="0" err="1"/>
              <a:t>ipv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RC</a:t>
            </a:r>
            <a:r>
              <a:rPr lang="nl-NL" dirty="0"/>
              <a:t>-oscillator</a:t>
            </a:r>
          </a:p>
          <a:p>
            <a:r>
              <a:rPr lang="nl-NL" dirty="0"/>
              <a:t>Bereik </a:t>
            </a:r>
            <a:r>
              <a:rPr lang="nl-NL" dirty="0">
                <a:solidFill>
                  <a:srgbClr val="00B050"/>
                </a:solidFill>
              </a:rPr>
              <a:t>1:3</a:t>
            </a:r>
            <a:r>
              <a:rPr lang="nl-NL" dirty="0"/>
              <a:t> </a:t>
            </a:r>
            <a:r>
              <a:rPr lang="nl-NL" dirty="0" err="1"/>
              <a:t>ipv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1:10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95F08D-B181-AA5A-3603-5EF560CA5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C36555D-F4AA-7798-D90E-3A97D7A75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77"/>
          <a:stretch/>
        </p:blipFill>
        <p:spPr>
          <a:xfrm>
            <a:off x="196011" y="1700807"/>
            <a:ext cx="4681168" cy="410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502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638</Words>
  <Application>Microsoft Office PowerPoint</Application>
  <PresentationFormat>Diavoorstelling (4:3)</PresentationFormat>
  <Paragraphs>182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0" baseType="lpstr">
      <vt:lpstr>Arial</vt:lpstr>
      <vt:lpstr>Calibri</vt:lpstr>
      <vt:lpstr>Kantoorthema</vt:lpstr>
      <vt:lpstr>Belco MG-100: Een toonfiets(je)</vt:lpstr>
      <vt:lpstr>Wat gaan we doen</vt:lpstr>
      <vt:lpstr>1. Achtergrond</vt:lpstr>
      <vt:lpstr>PowerPoint-presentatie</vt:lpstr>
      <vt:lpstr>Datering van MG-100: ca. 1970</vt:lpstr>
      <vt:lpstr>Mijn toonfietsje</vt:lpstr>
      <vt:lpstr>Alternatief 1: Zelfbouw</vt:lpstr>
      <vt:lpstr>Alternatief 2: op PC</vt:lpstr>
      <vt:lpstr>Iets anders: HF Generator</vt:lpstr>
      <vt:lpstr>Alternatief 3: FY6800 Functie &amp; Signaal</vt:lpstr>
      <vt:lpstr>2. Schakeling (Leader LAG-26)</vt:lpstr>
      <vt:lpstr>Voeding 29V (Belco: 19V)</vt:lpstr>
      <vt:lpstr>Oscillator</vt:lpstr>
      <vt:lpstr>RC-kring</vt:lpstr>
      <vt:lpstr>Golfvorming</vt:lpstr>
      <vt:lpstr>Output circuit</vt:lpstr>
      <vt:lpstr>3. Test op kwaliteit</vt:lpstr>
      <vt:lpstr>Proefje Golfvorm: De scoop</vt:lpstr>
      <vt:lpstr>Proefje Frequentie: Multimeter</vt:lpstr>
      <vt:lpstr>4. Gebruik</vt:lpstr>
      <vt:lpstr>Proefje: Hoor je wat?</vt:lpstr>
      <vt:lpstr>Proefje: De Golfpijp</vt:lpstr>
      <vt:lpstr>Proefje: Nauwkeurigheid</vt:lpstr>
      <vt:lpstr>Proefje: Square Wave Test</vt:lpstr>
      <vt:lpstr>Proefje: op HF de boventonen</vt:lpstr>
      <vt:lpstr>5. Conclusies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66</cp:revision>
  <dcterms:created xsi:type="dcterms:W3CDTF">2019-01-19T09:21:01Z</dcterms:created>
  <dcterms:modified xsi:type="dcterms:W3CDTF">2025-01-23T18:30:07Z</dcterms:modified>
</cp:coreProperties>
</file>