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89" r:id="rId7"/>
    <p:sldId id="259" r:id="rId8"/>
    <p:sldId id="264" r:id="rId9"/>
    <p:sldId id="286" r:id="rId10"/>
    <p:sldId id="265" r:id="rId11"/>
    <p:sldId id="268" r:id="rId12"/>
    <p:sldId id="269" r:id="rId13"/>
    <p:sldId id="282" r:id="rId14"/>
    <p:sldId id="290" r:id="rId15"/>
    <p:sldId id="291" r:id="rId16"/>
    <p:sldId id="292" r:id="rId17"/>
    <p:sldId id="293" r:id="rId18"/>
    <p:sldId id="260" r:id="rId19"/>
    <p:sldId id="270" r:id="rId20"/>
    <p:sldId id="271" r:id="rId21"/>
    <p:sldId id="261" r:id="rId22"/>
    <p:sldId id="278" r:id="rId23"/>
    <p:sldId id="280" r:id="rId24"/>
    <p:sldId id="274" r:id="rId25"/>
    <p:sldId id="272" r:id="rId26"/>
    <p:sldId id="279" r:id="rId27"/>
    <p:sldId id="273" r:id="rId28"/>
    <p:sldId id="288" r:id="rId29"/>
    <p:sldId id="275" r:id="rId30"/>
    <p:sldId id="276" r:id="rId31"/>
    <p:sldId id="277" r:id="rId32"/>
    <p:sldId id="281" r:id="rId33"/>
    <p:sldId id="287" r:id="rId34"/>
    <p:sldId id="283" r:id="rId35"/>
    <p:sldId id="284" r:id="rId36"/>
    <p:sldId id="285" r:id="rId37"/>
    <p:sldId id="263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14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26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98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9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6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53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20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7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73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84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26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31E12-AABD-4885-AB5D-381A7EFB44AC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7623-173B-42D0-884B-D5ED8E21B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31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9376" y="4077072"/>
            <a:ext cx="7772400" cy="1082551"/>
          </a:xfrm>
        </p:spPr>
        <p:txBody>
          <a:bodyPr/>
          <a:lstStyle/>
          <a:p>
            <a:r>
              <a:rPr lang="en-US" dirty="0"/>
              <a:t>DAB+ </a:t>
            </a:r>
            <a:r>
              <a:rPr lang="en-US" dirty="0" err="1"/>
              <a:t>Antenne’s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5616" y="5445224"/>
            <a:ext cx="6984776" cy="1296144"/>
          </a:xfrm>
        </p:spPr>
        <p:txBody>
          <a:bodyPr/>
          <a:lstStyle/>
          <a:p>
            <a:r>
              <a:rPr lang="en-US" dirty="0"/>
              <a:t>Gerard Tel, </a:t>
            </a:r>
            <a:r>
              <a:rPr lang="en-US" dirty="0" err="1"/>
              <a:t>Radiocafe</a:t>
            </a:r>
            <a:r>
              <a:rPr lang="en-US" dirty="0"/>
              <a:t> 05/02/2019,</a:t>
            </a:r>
            <a:br>
              <a:rPr lang="en-US" dirty="0"/>
            </a:br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09/12/2020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62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8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Eigenschappen</a:t>
            </a:r>
            <a:r>
              <a:rPr lang="en-US" dirty="0"/>
              <a:t> van </a:t>
            </a:r>
            <a:r>
              <a:rPr lang="en-US" dirty="0" err="1"/>
              <a:t>radiogolf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/>
          <a:lstStyle/>
          <a:p>
            <a:r>
              <a:rPr lang="en-US" dirty="0" err="1"/>
              <a:t>Frequentie</a:t>
            </a:r>
            <a:r>
              <a:rPr lang="en-US" dirty="0"/>
              <a:t> TV band III: 174-230MHz</a:t>
            </a:r>
          </a:p>
          <a:p>
            <a:pPr lvl="1"/>
            <a:r>
              <a:rPr lang="en-US" dirty="0"/>
              <a:t>8 </a:t>
            </a:r>
            <a:r>
              <a:rPr lang="en-US" dirty="0" err="1"/>
              <a:t>kanalen</a:t>
            </a:r>
            <a:r>
              <a:rPr lang="en-US" dirty="0"/>
              <a:t> 5 t/m 12 van 7MHz breed</a:t>
            </a:r>
          </a:p>
          <a:p>
            <a:pPr lvl="1"/>
            <a:r>
              <a:rPr lang="en-US" dirty="0"/>
              <a:t>Nu 32: 5A 5B </a:t>
            </a:r>
            <a:r>
              <a:rPr lang="en-US" dirty="0" err="1"/>
              <a:t>etc</a:t>
            </a:r>
            <a:r>
              <a:rPr lang="en-US" dirty="0"/>
              <a:t> tot 12D</a:t>
            </a:r>
          </a:p>
          <a:p>
            <a:r>
              <a:rPr lang="en-US" dirty="0" err="1"/>
              <a:t>Polarisatie</a:t>
            </a:r>
            <a:r>
              <a:rPr lang="en-US" dirty="0"/>
              <a:t>: </a:t>
            </a:r>
            <a:r>
              <a:rPr lang="en-US" dirty="0" err="1"/>
              <a:t>Vertikaal</a:t>
            </a:r>
            <a:endParaRPr lang="en-US" dirty="0"/>
          </a:p>
          <a:p>
            <a:r>
              <a:rPr lang="en-US" dirty="0" err="1"/>
              <a:t>Richting</a:t>
            </a:r>
            <a:r>
              <a:rPr lang="en-US" dirty="0"/>
              <a:t>: </a:t>
            </a:r>
            <a:r>
              <a:rPr lang="en-US" dirty="0" err="1"/>
              <a:t>Rondom</a:t>
            </a:r>
            <a:endParaRPr lang="en-US" dirty="0"/>
          </a:p>
          <a:p>
            <a:r>
              <a:rPr lang="en-US" dirty="0" err="1"/>
              <a:t>Bandbreedte</a:t>
            </a:r>
            <a:r>
              <a:rPr lang="en-US" dirty="0"/>
              <a:t>: </a:t>
            </a:r>
            <a:r>
              <a:rPr lang="en-US" dirty="0" err="1"/>
              <a:t>bereken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/ </a:t>
            </a:r>
            <a:r>
              <a:rPr lang="en-US" dirty="0" err="1"/>
              <a:t>Laag</a:t>
            </a:r>
            <a:endParaRPr lang="en-US" dirty="0"/>
          </a:p>
          <a:p>
            <a:pPr lvl="1"/>
            <a:r>
              <a:rPr lang="en-US" dirty="0"/>
              <a:t>FM 108/88 is 1,28             (oud tot 100: 1,14)</a:t>
            </a:r>
          </a:p>
          <a:p>
            <a:pPr lvl="1"/>
            <a:r>
              <a:rPr lang="en-US" dirty="0"/>
              <a:t>DVB 790/470 is 1,68</a:t>
            </a:r>
          </a:p>
          <a:p>
            <a:pPr lvl="1"/>
            <a:r>
              <a:rPr lang="en-US" dirty="0"/>
              <a:t>DAB 230/174 is </a:t>
            </a:r>
            <a:r>
              <a:rPr lang="en-US" dirty="0">
                <a:solidFill>
                  <a:srgbClr val="FF0000"/>
                </a:solidFill>
              </a:rPr>
              <a:t>1,32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21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DAB </a:t>
            </a:r>
            <a:r>
              <a:rPr lang="en-US" dirty="0" err="1"/>
              <a:t>Antenne’s</a:t>
            </a:r>
            <a:r>
              <a:rPr lang="en-US" dirty="0"/>
              <a:t> (</a:t>
            </a:r>
            <a:r>
              <a:rPr lang="en-US" dirty="0" err="1"/>
              <a:t>Ontvangst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err="1"/>
              <a:t>Vertikaal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</a:t>
            </a:r>
            <a:r>
              <a:rPr lang="en-US" dirty="0" err="1"/>
              <a:t>gevoelig</a:t>
            </a:r>
            <a:endParaRPr lang="en-US" dirty="0"/>
          </a:p>
          <a:p>
            <a:r>
              <a:rPr lang="en-US" dirty="0" err="1"/>
              <a:t>Spriet</a:t>
            </a:r>
            <a:r>
              <a:rPr lang="en-US" dirty="0"/>
              <a:t> van 40cm op </a:t>
            </a:r>
            <a:r>
              <a:rPr lang="en-US" dirty="0" err="1"/>
              <a:t>radiootje</a:t>
            </a:r>
            <a:r>
              <a:rPr lang="en-US" dirty="0"/>
              <a:t>, </a:t>
            </a:r>
            <a:r>
              <a:rPr lang="en-US" dirty="0" err="1"/>
              <a:t>simpel</a:t>
            </a:r>
            <a:r>
              <a:rPr lang="en-US" dirty="0"/>
              <a:t>!</a:t>
            </a:r>
            <a:endParaRPr lang="nl-NL" dirty="0"/>
          </a:p>
          <a:p>
            <a:r>
              <a:rPr lang="en-US" dirty="0" err="1"/>
              <a:t>Halvegolf</a:t>
            </a:r>
            <a:r>
              <a:rPr lang="en-US" dirty="0"/>
              <a:t> van 75cm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onoverkomelijk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Dus</a:t>
            </a:r>
            <a:r>
              <a:rPr lang="en-US" dirty="0"/>
              <a:t>: </a:t>
            </a:r>
            <a:r>
              <a:rPr lang="en-US" dirty="0" err="1"/>
              <a:t>vertikale</a:t>
            </a:r>
            <a:r>
              <a:rPr lang="en-US" dirty="0"/>
              <a:t> </a:t>
            </a:r>
            <a:r>
              <a:rPr lang="en-US" dirty="0" err="1"/>
              <a:t>middengevoede</a:t>
            </a:r>
            <a:r>
              <a:rPr lang="en-US" dirty="0"/>
              <a:t> </a:t>
            </a:r>
            <a:r>
              <a:rPr lang="en-US" dirty="0" err="1"/>
              <a:t>dipool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Einden</a:t>
            </a:r>
            <a:r>
              <a:rPr lang="en-US" dirty="0"/>
              <a:t> </a:t>
            </a:r>
            <a:r>
              <a:rPr lang="en-US" dirty="0" err="1"/>
              <a:t>voeren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spanning (1 mV):</a:t>
            </a:r>
            <a:br>
              <a:rPr lang="en-US" dirty="0"/>
            </a:br>
            <a:r>
              <a:rPr lang="en-US" dirty="0" err="1"/>
              <a:t>Vrij</a:t>
            </a:r>
            <a:r>
              <a:rPr lang="en-US" dirty="0"/>
              <a:t> </a:t>
            </a:r>
            <a:r>
              <a:rPr lang="en-US" dirty="0" err="1"/>
              <a:t>ophangen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231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Middengolf</a:t>
            </a:r>
            <a:r>
              <a:rPr lang="en-US" dirty="0"/>
              <a:t> </a:t>
            </a:r>
            <a:r>
              <a:rPr lang="en-US" dirty="0" err="1"/>
              <a:t>Zeewolde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US" dirty="0"/>
              <a:t>Op 747 </a:t>
            </a:r>
            <a:r>
              <a:rPr lang="en-US" dirty="0" err="1"/>
              <a:t>en</a:t>
            </a:r>
            <a:r>
              <a:rPr lang="en-US" dirty="0"/>
              <a:t> 1008 </a:t>
            </a:r>
            <a:r>
              <a:rPr lang="en-US" dirty="0" err="1"/>
              <a:t>gestemd</a:t>
            </a:r>
            <a:endParaRPr lang="en-US" dirty="0"/>
          </a:p>
          <a:p>
            <a:r>
              <a:rPr lang="en-US" dirty="0" err="1"/>
              <a:t>Middengevoed</a:t>
            </a:r>
            <a:endParaRPr lang="en-US" dirty="0"/>
          </a:p>
          <a:p>
            <a:r>
              <a:rPr lang="en-US" dirty="0" err="1"/>
              <a:t>Voedingskabel</a:t>
            </a:r>
            <a:r>
              <a:rPr lang="en-US" dirty="0"/>
              <a:t> in </a:t>
            </a:r>
            <a:r>
              <a:rPr lang="en-US" dirty="0" err="1"/>
              <a:t>onderste</a:t>
            </a:r>
            <a:r>
              <a:rPr lang="en-US" dirty="0"/>
              <a:t> </a:t>
            </a:r>
            <a:r>
              <a:rPr lang="en-US" dirty="0" err="1"/>
              <a:t>poot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814"/>
            <a:ext cx="3240360" cy="56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van mast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" y="1340768"/>
            <a:ext cx="8960995" cy="504056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947"/>
            <a:ext cx="3075608" cy="23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B1FF6F2-98D8-424E-8989-16CBBDB78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44" y="188640"/>
            <a:ext cx="4980755" cy="655272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961FE2-ABB2-4053-9F60-E212E596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1" y="274638"/>
            <a:ext cx="5384419" cy="1570186"/>
          </a:xfrm>
        </p:spPr>
        <p:txBody>
          <a:bodyPr>
            <a:normAutofit/>
          </a:bodyPr>
          <a:lstStyle/>
          <a:p>
            <a:r>
              <a:rPr lang="nl-NL" dirty="0"/>
              <a:t>3. Henks </a:t>
            </a:r>
            <a:br>
              <a:rPr lang="nl-NL" dirty="0"/>
            </a:br>
            <a:r>
              <a:rPr lang="nl-NL" dirty="0"/>
              <a:t>DAB+ Avonturen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4EF1E80-0877-4920-A092-455B7B40E2BD}"/>
              </a:ext>
            </a:extLst>
          </p:cNvPr>
          <p:cNvCxnSpPr/>
          <p:nvPr/>
        </p:nvCxnSpPr>
        <p:spPr>
          <a:xfrm>
            <a:off x="2987824" y="2780928"/>
            <a:ext cx="4392488" cy="129614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1E6ACE-80D5-41D1-8A43-E3D6BEDA1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0" y="2204864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4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7988D7-72DF-4FE8-BF08-CE03EB746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95" y="4725144"/>
            <a:ext cx="2199580" cy="29327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F7069C-A112-4A10-908A-5033A598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DAB+ Radio, Huiszenders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648B14-BCDA-4583-BD1E-426959F1E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8" y="1772816"/>
            <a:ext cx="3723878" cy="49651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117A3C-C7A2-4C29-B0F7-F979FEC62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76" y="1196753"/>
            <a:ext cx="3248818" cy="4331758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18E43E-3542-4401-8E10-4FF2CE96A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1" y="1196753"/>
            <a:ext cx="3248818" cy="3248818"/>
          </a:xfrm>
        </p:spPr>
      </p:pic>
    </p:spTree>
    <p:extLst>
      <p:ext uri="{BB962C8B-B14F-4D97-AF65-F5344CB8AC3E}">
        <p14:creationId xmlns:p14="http://schemas.microsoft.com/office/powerpoint/2010/main" val="382963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74728-D793-440D-B07B-0C0D1FF0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970"/>
          </a:xfrm>
        </p:spPr>
        <p:txBody>
          <a:bodyPr/>
          <a:lstStyle/>
          <a:p>
            <a:r>
              <a:rPr lang="nl-NL" dirty="0"/>
              <a:t>Externe antenne op DAB+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8D2363B-1E25-4EC3-BCE1-28A501E84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23" y="1700808"/>
            <a:ext cx="6034617" cy="4525963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398123-2BB1-4BEB-9E9D-242ED8A9B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3608"/>
            <a:ext cx="408027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A912D-B359-480A-9268-A5601F21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zit er in de pijp?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A543334-1B2F-499E-A193-41366CCBF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1" y="1268760"/>
            <a:ext cx="3985951" cy="531460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F67C02A-8F1D-41AC-816C-ADC7BD035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05" y="1268760"/>
            <a:ext cx="3540854" cy="531460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3CD63B9-C409-4CB2-BAE1-2085E1A0479B}"/>
              </a:ext>
            </a:extLst>
          </p:cNvPr>
          <p:cNvSpPr txBox="1"/>
          <p:nvPr/>
        </p:nvSpPr>
        <p:spPr>
          <a:xfrm>
            <a:off x="4427984" y="3649876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Onderkant </a:t>
            </a:r>
            <a:br>
              <a:rPr lang="nl-NL" sz="2400" dirty="0"/>
            </a:br>
            <a:r>
              <a:rPr lang="nl-NL" sz="2400" dirty="0"/>
              <a:t>25cm</a:t>
            </a:r>
          </a:p>
          <a:p>
            <a:r>
              <a:rPr lang="nl-NL" sz="2400" dirty="0"/>
              <a:t>Spatie 1cm</a:t>
            </a:r>
          </a:p>
          <a:p>
            <a:r>
              <a:rPr lang="nl-NL" sz="2400" dirty="0"/>
              <a:t>Bovenkant</a:t>
            </a:r>
            <a:br>
              <a:rPr lang="nl-NL" sz="2400" dirty="0"/>
            </a:br>
            <a:r>
              <a:rPr lang="nl-NL" sz="2400" dirty="0"/>
              <a:t>48cm</a:t>
            </a:r>
          </a:p>
        </p:txBody>
      </p:sp>
    </p:spTree>
    <p:extLst>
      <p:ext uri="{BB962C8B-B14F-4D97-AF65-F5344CB8AC3E}">
        <p14:creationId xmlns:p14="http://schemas.microsoft.com/office/powerpoint/2010/main" val="318663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E623715-5426-4E51-AE34-50E4DAD96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01261"/>
            <a:ext cx="5730213" cy="42976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Experiment: </a:t>
            </a:r>
            <a:r>
              <a:rPr lang="en-US" dirty="0" err="1"/>
              <a:t>Vergelijken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vergelijk</a:t>
            </a:r>
            <a:r>
              <a:rPr lang="en-US" dirty="0"/>
              <a:t> je </a:t>
            </a:r>
            <a:r>
              <a:rPr lang="en-US" dirty="0" err="1"/>
              <a:t>antenne’s</a:t>
            </a:r>
            <a:r>
              <a:rPr lang="en-US" dirty="0"/>
              <a:t>?</a:t>
            </a:r>
          </a:p>
          <a:p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bouwen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Meetradio</a:t>
            </a:r>
            <a:endParaRPr lang="en-US" dirty="0"/>
          </a:p>
          <a:p>
            <a:pPr lvl="1"/>
            <a:r>
              <a:rPr lang="en-US" dirty="0" err="1"/>
              <a:t>sterkte</a:t>
            </a:r>
            <a:r>
              <a:rPr lang="en-US" dirty="0"/>
              <a:t> NPO5: S5</a:t>
            </a:r>
          </a:p>
          <a:p>
            <a:pPr lvl="1"/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zenders</a:t>
            </a:r>
            <a:r>
              <a:rPr lang="en-US" dirty="0"/>
              <a:t>: A</a:t>
            </a:r>
          </a:p>
          <a:p>
            <a:r>
              <a:rPr lang="en-US" dirty="0"/>
              <a:t>Op </a:t>
            </a:r>
            <a:r>
              <a:rPr lang="en-US" dirty="0" err="1"/>
              <a:t>dezelfde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42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Coax </a:t>
            </a:r>
            <a:r>
              <a:rPr lang="en-US" dirty="0" err="1"/>
              <a:t>aansluiting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S-Meter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0894"/>
            <a:ext cx="7272807" cy="5454605"/>
          </a:xfrm>
        </p:spPr>
      </p:pic>
    </p:spTree>
    <p:extLst>
      <p:ext uri="{BB962C8B-B14F-4D97-AF65-F5344CB8AC3E}">
        <p14:creationId xmlns:p14="http://schemas.microsoft.com/office/powerpoint/2010/main" val="288277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is DAB+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Antennetheorie</a:t>
            </a:r>
            <a:r>
              <a:rPr lang="en-US" dirty="0"/>
              <a:t>: </a:t>
            </a:r>
            <a:r>
              <a:rPr lang="en-US" dirty="0" err="1"/>
              <a:t>Dipool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Henks</a:t>
            </a:r>
            <a:r>
              <a:rPr lang="en-US" dirty="0"/>
              <a:t> DAB+ </a:t>
            </a:r>
            <a:r>
              <a:rPr lang="en-US" dirty="0" err="1"/>
              <a:t>Avonturen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Opzet</a:t>
            </a:r>
            <a:r>
              <a:rPr lang="en-US" dirty="0"/>
              <a:t> experiment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Woud</a:t>
            </a:r>
            <a:r>
              <a:rPr lang="en-US" dirty="0"/>
              <a:t> van </a:t>
            </a:r>
            <a:r>
              <a:rPr lang="en-US" dirty="0" err="1"/>
              <a:t>antenne’s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Resultaat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stroommeting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1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Aantal</a:t>
            </a:r>
            <a:r>
              <a:rPr lang="en-US" dirty="0"/>
              <a:t> stations 95?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bestaan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(</a:t>
            </a:r>
            <a:r>
              <a:rPr lang="en-US" dirty="0" err="1"/>
              <a:t>dubbel</a:t>
            </a:r>
            <a:r>
              <a:rPr lang="en-US" dirty="0"/>
              <a:t> in </a:t>
            </a:r>
            <a:r>
              <a:rPr lang="en-US" dirty="0" err="1"/>
              <a:t>mpx</a:t>
            </a:r>
            <a:r>
              <a:rPr lang="en-US" dirty="0"/>
              <a:t>?)</a:t>
            </a:r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uniek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Ongeveer</a:t>
            </a:r>
            <a:r>
              <a:rPr lang="en-US" dirty="0"/>
              <a:t> 60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Parameter A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zinvolle</a:t>
            </a:r>
            <a:r>
              <a:rPr lang="en-US" dirty="0"/>
              <a:t> </a:t>
            </a:r>
            <a:r>
              <a:rPr lang="en-US" dirty="0" err="1"/>
              <a:t>maat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04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4739133-E718-4601-9C1E-0B095F02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40005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Antenne-woud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3468" y="1600200"/>
            <a:ext cx="3717032" cy="4925143"/>
          </a:xfrm>
        </p:spPr>
        <p:txBody>
          <a:bodyPr>
            <a:normAutofit/>
          </a:bodyPr>
          <a:lstStyle/>
          <a:p>
            <a:r>
              <a:rPr lang="en-US" dirty="0" err="1"/>
              <a:t>Veel</a:t>
            </a:r>
            <a:r>
              <a:rPr lang="en-US" dirty="0"/>
              <a:t> midden- </a:t>
            </a:r>
            <a:br>
              <a:rPr lang="en-US" dirty="0"/>
            </a:br>
            <a:r>
              <a:rPr lang="en-US" dirty="0" err="1"/>
              <a:t>gevoede</a:t>
            </a:r>
            <a:r>
              <a:rPr lang="en-US" dirty="0"/>
              <a:t> </a:t>
            </a:r>
            <a:r>
              <a:rPr lang="en-US" dirty="0" err="1"/>
              <a:t>dipool</a:t>
            </a:r>
            <a:endParaRPr lang="en-US" dirty="0"/>
          </a:p>
          <a:p>
            <a:r>
              <a:rPr lang="en-US" dirty="0"/>
              <a:t>Arnold: </a:t>
            </a:r>
            <a:r>
              <a:rPr lang="en-US" dirty="0" err="1"/>
              <a:t>buiten</a:t>
            </a:r>
            <a:r>
              <a:rPr lang="en-US" dirty="0"/>
              <a:t>- </a:t>
            </a:r>
            <a:br>
              <a:rPr lang="en-US" dirty="0"/>
            </a:br>
            <a:r>
              <a:rPr lang="en-US" dirty="0"/>
              <a:t>mantel is </a:t>
            </a:r>
            <a:r>
              <a:rPr lang="en-US" dirty="0" err="1"/>
              <a:t>ook</a:t>
            </a:r>
            <a:r>
              <a:rPr lang="en-US" dirty="0"/>
              <a:t> pool</a:t>
            </a:r>
          </a:p>
          <a:p>
            <a:r>
              <a:rPr lang="en-US" dirty="0" err="1"/>
              <a:t>Bierblik</a:t>
            </a:r>
            <a:r>
              <a:rPr lang="en-US" dirty="0"/>
              <a:t>: “cage” 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bandbreedte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Biervat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combineren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64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Sprietachtig</a:t>
            </a:r>
            <a:r>
              <a:rPr lang="en-US" dirty="0"/>
              <a:t> </a:t>
            </a:r>
            <a:r>
              <a:rPr lang="en-US" dirty="0" err="1"/>
              <a:t>Draadje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Ingebouwde</a:t>
            </a:r>
            <a:r>
              <a:rPr lang="en-US" dirty="0"/>
              <a:t> </a:t>
            </a:r>
            <a:r>
              <a:rPr lang="en-US" dirty="0" err="1"/>
              <a:t>spriet</a:t>
            </a:r>
            <a:r>
              <a:rPr lang="en-US" dirty="0"/>
              <a:t> was </a:t>
            </a:r>
            <a:r>
              <a:rPr lang="en-US" dirty="0" err="1"/>
              <a:t>losgesoldeerd</a:t>
            </a:r>
            <a:endParaRPr lang="en-US" dirty="0"/>
          </a:p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vergelijk</a:t>
            </a:r>
            <a:r>
              <a:rPr lang="en-US" dirty="0"/>
              <a:t> op </a:t>
            </a:r>
            <a:r>
              <a:rPr lang="en-US" dirty="0" err="1"/>
              <a:t>zelfde</a:t>
            </a:r>
            <a:r>
              <a:rPr lang="en-US" dirty="0"/>
              <a:t> dag</a:t>
            </a:r>
          </a:p>
          <a:p>
            <a:r>
              <a:rPr lang="en-US" dirty="0" err="1"/>
              <a:t>Krokodil</a:t>
            </a:r>
            <a:r>
              <a:rPr lang="en-US" dirty="0"/>
              <a:t> op coax</a:t>
            </a:r>
          </a:p>
          <a:p>
            <a:endParaRPr lang="en-US" dirty="0"/>
          </a:p>
          <a:p>
            <a:r>
              <a:rPr lang="en-US" dirty="0"/>
              <a:t>S5 = 11 </a:t>
            </a:r>
            <a:r>
              <a:rPr lang="en-US" dirty="0" err="1"/>
              <a:t>en</a:t>
            </a:r>
            <a:r>
              <a:rPr lang="en-US" dirty="0"/>
              <a:t> A = 67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694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Langdraad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meter, prima </a:t>
            </a:r>
            <a:r>
              <a:rPr lang="en-US" dirty="0" err="1"/>
              <a:t>voor</a:t>
            </a:r>
            <a:r>
              <a:rPr lang="en-US" dirty="0"/>
              <a:t> LG / MG / VG / KG</a:t>
            </a:r>
          </a:p>
          <a:p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foto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Hangt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achtertuin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S5 = 9 </a:t>
            </a:r>
            <a:r>
              <a:rPr lang="en-US" dirty="0" err="1"/>
              <a:t>en</a:t>
            </a:r>
            <a:r>
              <a:rPr lang="en-US" dirty="0"/>
              <a:t> A = 42</a:t>
            </a:r>
            <a:br>
              <a:rPr lang="en-US" dirty="0"/>
            </a:br>
            <a:r>
              <a:rPr lang="en-US" dirty="0" err="1"/>
              <a:t>Niet</a:t>
            </a:r>
            <a:r>
              <a:rPr lang="en-US" dirty="0"/>
              <a:t> prima </a:t>
            </a:r>
            <a:r>
              <a:rPr lang="en-US" dirty="0" err="1"/>
              <a:t>voor</a:t>
            </a:r>
            <a:r>
              <a:rPr lang="en-US" dirty="0"/>
              <a:t> DAB+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81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Versterking</a:t>
            </a:r>
            <a:r>
              <a:rPr lang="en-US" dirty="0"/>
              <a:t>: Bench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983162"/>
          </a:xfrm>
        </p:spPr>
        <p:txBody>
          <a:bodyPr/>
          <a:lstStyle/>
          <a:p>
            <a:r>
              <a:rPr lang="en-US" dirty="0" err="1"/>
              <a:t>Kringloop</a:t>
            </a:r>
            <a:r>
              <a:rPr lang="en-US" dirty="0"/>
              <a:t> / Ali </a:t>
            </a:r>
          </a:p>
          <a:p>
            <a:r>
              <a:rPr lang="en-US" dirty="0"/>
              <a:t>“Rabbit Ear”</a:t>
            </a:r>
          </a:p>
          <a:p>
            <a:r>
              <a:rPr lang="en-US" dirty="0" err="1"/>
              <a:t>Horizontaal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 err="1"/>
              <a:t>Versterkt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ruis</a:t>
            </a:r>
            <a:endParaRPr lang="en-US" dirty="0"/>
          </a:p>
          <a:p>
            <a:endParaRPr lang="en-US" dirty="0"/>
          </a:p>
          <a:p>
            <a:r>
              <a:rPr lang="en-US" dirty="0"/>
              <a:t>S5 = 16 </a:t>
            </a:r>
            <a:r>
              <a:rPr lang="en-US" dirty="0" err="1"/>
              <a:t>en</a:t>
            </a:r>
            <a:r>
              <a:rPr lang="en-US" dirty="0"/>
              <a:t> A = 79</a:t>
            </a:r>
          </a:p>
          <a:p>
            <a:endParaRPr lang="en-US" dirty="0"/>
          </a:p>
          <a:p>
            <a:r>
              <a:rPr lang="en-US" dirty="0" err="1"/>
              <a:t>Verbruik</a:t>
            </a:r>
            <a:r>
              <a:rPr lang="en-US" dirty="0"/>
              <a:t> 3,5W (7€/y)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77853"/>
            <a:ext cx="4110732" cy="54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35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en-US" dirty="0" err="1"/>
              <a:t>Slappe</a:t>
            </a:r>
            <a:r>
              <a:rPr lang="en-US" dirty="0"/>
              <a:t> Arnold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r>
              <a:rPr lang="en-US" dirty="0" err="1"/>
              <a:t>Middengevoede</a:t>
            </a:r>
            <a:r>
              <a:rPr lang="en-US" dirty="0"/>
              <a:t> </a:t>
            </a:r>
            <a:r>
              <a:rPr lang="en-US" dirty="0" err="1"/>
              <a:t>dipool</a:t>
            </a:r>
            <a:endParaRPr lang="en-US" dirty="0"/>
          </a:p>
          <a:p>
            <a:r>
              <a:rPr lang="en-US" dirty="0" err="1"/>
              <a:t>Voedingslijn</a:t>
            </a:r>
            <a:r>
              <a:rPr lang="en-US" dirty="0"/>
              <a:t> door </a:t>
            </a:r>
            <a:r>
              <a:rPr lang="en-US" dirty="0" err="1"/>
              <a:t>onderpool</a:t>
            </a:r>
            <a:endParaRPr lang="en-US" dirty="0"/>
          </a:p>
          <a:p>
            <a:r>
              <a:rPr lang="en-US" dirty="0" err="1"/>
              <a:t>Zilverpapier</a:t>
            </a:r>
            <a:r>
              <a:rPr lang="en-US" dirty="0"/>
              <a:t> is </a:t>
            </a:r>
            <a:r>
              <a:rPr lang="en-US" dirty="0" err="1"/>
              <a:t>onderpool</a:t>
            </a:r>
            <a:r>
              <a:rPr lang="en-US" dirty="0"/>
              <a:t>: 3 </a:t>
            </a:r>
            <a:r>
              <a:rPr lang="en-US" dirty="0" err="1"/>
              <a:t>lagen</a:t>
            </a:r>
            <a:endParaRPr lang="en-US" dirty="0"/>
          </a:p>
          <a:p>
            <a:endParaRPr lang="en-US" dirty="0"/>
          </a:p>
          <a:p>
            <a:r>
              <a:rPr lang="en-US" dirty="0"/>
              <a:t>S5 = 11 </a:t>
            </a:r>
            <a:r>
              <a:rPr lang="en-US" dirty="0" err="1"/>
              <a:t>en</a:t>
            </a:r>
            <a:r>
              <a:rPr lang="en-US" dirty="0"/>
              <a:t> A = 58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FC7FB8-5617-4031-A082-B26A23769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117553"/>
            <a:ext cx="2360421" cy="66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8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precies</a:t>
            </a:r>
            <a:r>
              <a:rPr lang="en-US" dirty="0"/>
              <a:t> de Arnold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5026570"/>
          </a:xfrm>
        </p:spPr>
        <p:txBody>
          <a:bodyPr/>
          <a:lstStyle/>
          <a:p>
            <a:r>
              <a:rPr lang="en-US" dirty="0" err="1"/>
              <a:t>Populair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6m-amateurs, </a:t>
            </a:r>
            <a:r>
              <a:rPr lang="en-US" dirty="0" err="1"/>
              <a:t>oprolbaar</a:t>
            </a:r>
            <a:endParaRPr lang="en-US" dirty="0"/>
          </a:p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zilverfolie</a:t>
            </a:r>
            <a:r>
              <a:rPr lang="en-US" dirty="0"/>
              <a:t>?  </a:t>
            </a:r>
            <a:br>
              <a:rPr lang="en-US" dirty="0"/>
            </a:br>
            <a:r>
              <a:rPr lang="en-US" dirty="0"/>
              <a:t>Nee!  </a:t>
            </a:r>
            <a:r>
              <a:rPr lang="en-US" dirty="0" err="1"/>
              <a:t>Onderste</a:t>
            </a:r>
            <a:r>
              <a:rPr lang="en-US" dirty="0"/>
              <a:t> pool is:  </a:t>
            </a:r>
            <a:r>
              <a:rPr lang="en-US" dirty="0" err="1"/>
              <a:t>Buitenmantel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Stop HF-</a:t>
            </a:r>
            <a:r>
              <a:rPr lang="en-US" dirty="0" err="1"/>
              <a:t>stroom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met </a:t>
            </a:r>
            <a:r>
              <a:rPr lang="en-US" dirty="0" err="1"/>
              <a:t>spoel</a:t>
            </a:r>
            <a:endParaRPr lang="en-US" dirty="0"/>
          </a:p>
          <a:p>
            <a:endParaRPr lang="en-US" dirty="0"/>
          </a:p>
          <a:p>
            <a:r>
              <a:rPr lang="en-US" dirty="0"/>
              <a:t>Rx </a:t>
            </a:r>
            <a:r>
              <a:rPr lang="en-US" dirty="0" err="1"/>
              <a:t>en</a:t>
            </a:r>
            <a:r>
              <a:rPr lang="en-US" dirty="0"/>
              <a:t> Tx!!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D55E96-2644-4ECC-9CCE-51E7B2C9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66356"/>
            <a:ext cx="5144120" cy="25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0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Stijve</a:t>
            </a:r>
            <a:r>
              <a:rPr lang="en-US" dirty="0"/>
              <a:t> Arnold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r>
              <a:rPr lang="en-US" dirty="0"/>
              <a:t>In PVC-</a:t>
            </a:r>
            <a:r>
              <a:rPr lang="en-US" dirty="0" err="1"/>
              <a:t>buis</a:t>
            </a:r>
            <a:endParaRPr lang="en-US" dirty="0"/>
          </a:p>
          <a:p>
            <a:r>
              <a:rPr lang="en-US" dirty="0"/>
              <a:t>HF-choke </a:t>
            </a:r>
            <a:r>
              <a:rPr lang="en-US" dirty="0" err="1"/>
              <a:t>als</a:t>
            </a:r>
            <a:r>
              <a:rPr lang="en-US" dirty="0"/>
              <a:t> filter:</a:t>
            </a:r>
            <a:br>
              <a:rPr lang="en-US" dirty="0"/>
            </a:br>
            <a:r>
              <a:rPr lang="en-US" dirty="0" err="1"/>
              <a:t>lusjes</a:t>
            </a:r>
            <a:r>
              <a:rPr lang="en-US" dirty="0"/>
              <a:t> in </a:t>
            </a:r>
            <a:r>
              <a:rPr lang="en-US" dirty="0" err="1"/>
              <a:t>kabel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S5 = 11 </a:t>
            </a:r>
            <a:r>
              <a:rPr lang="en-US" dirty="0" err="1"/>
              <a:t>en</a:t>
            </a:r>
            <a:r>
              <a:rPr lang="en-US" dirty="0"/>
              <a:t> A = 79</a:t>
            </a:r>
          </a:p>
        </p:txBody>
      </p:sp>
    </p:spTree>
    <p:extLst>
      <p:ext uri="{BB962C8B-B14F-4D97-AF65-F5344CB8AC3E}">
        <p14:creationId xmlns:p14="http://schemas.microsoft.com/office/powerpoint/2010/main" val="2698348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2484B-4BB1-47C8-BDB4-C8663FE1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Wikipedia over bandbreedte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01A00-4AA1-4176-B101-069D9F89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7427168" cy="5026570"/>
          </a:xfrm>
        </p:spPr>
        <p:txBody>
          <a:bodyPr/>
          <a:lstStyle/>
          <a:p>
            <a:r>
              <a:rPr lang="nl-NL" dirty="0"/>
              <a:t>Ontvanger zorgt </a:t>
            </a:r>
            <a:br>
              <a:rPr lang="nl-NL" dirty="0"/>
            </a:br>
            <a:r>
              <a:rPr lang="nl-NL" dirty="0"/>
              <a:t>voor demping</a:t>
            </a:r>
          </a:p>
          <a:p>
            <a:r>
              <a:rPr lang="nl-NL" dirty="0"/>
              <a:t>Daarom piek niet </a:t>
            </a:r>
            <a:br>
              <a:rPr lang="nl-NL" dirty="0"/>
            </a:br>
            <a:r>
              <a:rPr lang="nl-NL" dirty="0"/>
              <a:t>heel scherp</a:t>
            </a:r>
          </a:p>
          <a:p>
            <a:r>
              <a:rPr lang="nl-NL" dirty="0"/>
              <a:t>Bandbreedte is dus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meestal al redelijk</a:t>
            </a:r>
          </a:p>
          <a:p>
            <a:r>
              <a:rPr lang="nl-NL" i="1" dirty="0"/>
              <a:t>Cage</a:t>
            </a:r>
            <a:r>
              <a:rPr lang="nl-NL" dirty="0"/>
              <a:t> geeft nog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bredere band</a:t>
            </a:r>
          </a:p>
          <a:p>
            <a:r>
              <a:rPr lang="nl-NL" dirty="0"/>
              <a:t>Radiotelescoop Oekraïne: 8 – 33 MHz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1B36CB-6CAB-49D9-B8D3-9F0A96D7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03" y="2204864"/>
            <a:ext cx="4578322" cy="34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8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3" cy="1143000"/>
          </a:xfrm>
        </p:spPr>
        <p:txBody>
          <a:bodyPr/>
          <a:lstStyle/>
          <a:p>
            <a:r>
              <a:rPr lang="en-US" dirty="0" err="1"/>
              <a:t>Bierblik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9048" y="1340768"/>
            <a:ext cx="7005240" cy="5256584"/>
          </a:xfrm>
        </p:spPr>
        <p:txBody>
          <a:bodyPr/>
          <a:lstStyle/>
          <a:p>
            <a:r>
              <a:rPr lang="en-US" dirty="0" err="1"/>
              <a:t>Populair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kampeerders</a:t>
            </a:r>
            <a:r>
              <a:rPr lang="en-US" dirty="0"/>
              <a:t> met DVB-T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Hebben</a:t>
            </a:r>
            <a:r>
              <a:rPr lang="en-US" dirty="0"/>
              <a:t> 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bierblikken</a:t>
            </a:r>
            <a:r>
              <a:rPr lang="en-US" dirty="0"/>
              <a:t>?)</a:t>
            </a:r>
          </a:p>
          <a:p>
            <a:r>
              <a:rPr lang="en-US" dirty="0" err="1"/>
              <a:t>Solderen</a:t>
            </a:r>
            <a:r>
              <a:rPr lang="en-US" dirty="0"/>
              <a:t>, </a:t>
            </a:r>
            <a:r>
              <a:rPr lang="en-US" dirty="0" err="1"/>
              <a:t>stalen</a:t>
            </a:r>
            <a:r>
              <a:rPr lang="en-US" dirty="0"/>
              <a:t> </a:t>
            </a:r>
            <a:r>
              <a:rPr lang="en-US" dirty="0" err="1"/>
              <a:t>blikje</a:t>
            </a:r>
            <a:r>
              <a:rPr lang="en-US" dirty="0"/>
              <a:t> </a:t>
            </a:r>
            <a:r>
              <a:rPr lang="en-US" dirty="0" err="1"/>
              <a:t>nemen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magneet</a:t>
            </a:r>
            <a:r>
              <a:rPr lang="en-US" dirty="0"/>
              <a:t> mee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winkel</a:t>
            </a:r>
            <a:r>
              <a:rPr lang="en-US" dirty="0"/>
              <a:t>)</a:t>
            </a:r>
          </a:p>
          <a:p>
            <a:r>
              <a:rPr lang="en-US" dirty="0"/>
              <a:t>Past </a:t>
            </a:r>
            <a:r>
              <a:rPr lang="en-US" dirty="0" err="1"/>
              <a:t>precies</a:t>
            </a:r>
            <a:r>
              <a:rPr lang="en-US" dirty="0"/>
              <a:t> in </a:t>
            </a:r>
            <a:r>
              <a:rPr lang="en-US" dirty="0" err="1"/>
              <a:t>regenpijp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Klassieke</a:t>
            </a:r>
            <a:r>
              <a:rPr lang="en-US" dirty="0"/>
              <a:t> BB-ant: 33cl </a:t>
            </a:r>
            <a:r>
              <a:rPr lang="en-US" dirty="0" err="1"/>
              <a:t>blikjes</a:t>
            </a:r>
            <a:endParaRPr lang="en-US" dirty="0"/>
          </a:p>
          <a:p>
            <a:r>
              <a:rPr lang="en-US" dirty="0"/>
              <a:t>S5 = 11 </a:t>
            </a:r>
            <a:r>
              <a:rPr lang="en-US" dirty="0" err="1"/>
              <a:t>en</a:t>
            </a:r>
            <a:r>
              <a:rPr lang="en-US" dirty="0"/>
              <a:t> A = 47</a:t>
            </a:r>
            <a:br>
              <a:rPr lang="en-US" dirty="0"/>
            </a:br>
            <a:r>
              <a:rPr lang="en-US" dirty="0"/>
              <a:t>Maar…. </a:t>
            </a:r>
            <a:r>
              <a:rPr lang="en-US" dirty="0" err="1"/>
              <a:t>Deze</a:t>
            </a:r>
            <a:r>
              <a:rPr lang="en-US" dirty="0"/>
              <a:t> is </a:t>
            </a:r>
            <a:r>
              <a:rPr lang="en-US" dirty="0" err="1"/>
              <a:t>feitelijk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DVB!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125607"/>
            <a:ext cx="1964680" cy="66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Wat is DAB(+)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Vervanger</a:t>
            </a:r>
            <a:r>
              <a:rPr lang="en-US" dirty="0"/>
              <a:t> van FM, </a:t>
            </a:r>
            <a:r>
              <a:rPr lang="en-US" dirty="0" err="1"/>
              <a:t>sinds</a:t>
            </a:r>
            <a:r>
              <a:rPr lang="en-US" dirty="0"/>
              <a:t> 1993(2005)</a:t>
            </a:r>
          </a:p>
          <a:p>
            <a:pPr lvl="1"/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 in </a:t>
            </a:r>
            <a:r>
              <a:rPr lang="en-US" dirty="0" err="1"/>
              <a:t>gering</a:t>
            </a:r>
            <a:r>
              <a:rPr lang="en-US" dirty="0"/>
              <a:t> spectrum</a:t>
            </a:r>
          </a:p>
          <a:p>
            <a:pPr lvl="1"/>
            <a:r>
              <a:rPr lang="en-US" dirty="0" err="1"/>
              <a:t>Digitaal</a:t>
            </a:r>
            <a:r>
              <a:rPr lang="en-US" dirty="0"/>
              <a:t>: </a:t>
            </a:r>
            <a:r>
              <a:rPr lang="en-US" dirty="0" err="1"/>
              <a:t>Geen</a:t>
            </a:r>
            <a:r>
              <a:rPr lang="en-US" dirty="0"/>
              <a:t> storing,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info</a:t>
            </a:r>
          </a:p>
          <a:p>
            <a:r>
              <a:rPr lang="en-US" dirty="0" err="1"/>
              <a:t>Tientallen</a:t>
            </a:r>
            <a:r>
              <a:rPr lang="en-US" dirty="0"/>
              <a:t> </a:t>
            </a:r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ontvangen</a:t>
            </a:r>
            <a:endParaRPr lang="en-US" dirty="0"/>
          </a:p>
          <a:p>
            <a:pPr lvl="1"/>
            <a:r>
              <a:rPr lang="en-US" dirty="0"/>
              <a:t>Per 8 à 12 op 1 </a:t>
            </a:r>
            <a:r>
              <a:rPr lang="en-US" dirty="0" err="1"/>
              <a:t>kanaal</a:t>
            </a:r>
            <a:r>
              <a:rPr lang="en-US" dirty="0"/>
              <a:t>: multiplex</a:t>
            </a:r>
          </a:p>
          <a:p>
            <a:pPr lvl="1"/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300+ </a:t>
            </a:r>
            <a:r>
              <a:rPr lang="en-US" dirty="0" err="1"/>
              <a:t>programma’s</a:t>
            </a:r>
            <a:r>
              <a:rPr lang="en-US" dirty="0"/>
              <a:t>: </a:t>
            </a:r>
            <a:r>
              <a:rPr lang="en-US" dirty="0" err="1"/>
              <a:t>doelgroep</a:t>
            </a:r>
            <a:endParaRPr lang="en-US" dirty="0"/>
          </a:p>
          <a:p>
            <a:pPr lvl="1"/>
            <a:r>
              <a:rPr lang="en-US" dirty="0"/>
              <a:t>Single Frequency Network (</a:t>
            </a:r>
            <a:r>
              <a:rPr lang="en-US" dirty="0" err="1"/>
              <a:t>verhaal</a:t>
            </a:r>
            <a:r>
              <a:rPr lang="en-US" dirty="0"/>
              <a:t> Haarlem)</a:t>
            </a:r>
          </a:p>
          <a:p>
            <a:pPr lvl="1"/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 </a:t>
            </a:r>
            <a:r>
              <a:rPr lang="en-US" dirty="0" err="1"/>
              <a:t>onthouden</a:t>
            </a:r>
            <a:r>
              <a:rPr lang="en-US" dirty="0"/>
              <a:t>: menu/</a:t>
            </a:r>
            <a:r>
              <a:rPr lang="en-US" dirty="0" err="1"/>
              <a:t>lijst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52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Gerards</a:t>
            </a:r>
            <a:r>
              <a:rPr lang="en-US" dirty="0"/>
              <a:t> DAB+ </a:t>
            </a:r>
            <a:r>
              <a:rPr lang="en-US" dirty="0" err="1"/>
              <a:t>Bierblik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/>
              <a:t>Golven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langer</a:t>
            </a:r>
            <a:r>
              <a:rPr lang="en-US" dirty="0"/>
              <a:t>: </a:t>
            </a:r>
            <a:r>
              <a:rPr lang="en-US" dirty="0" err="1"/>
              <a:t>dus</a:t>
            </a:r>
            <a:r>
              <a:rPr lang="en-US" dirty="0"/>
              <a:t> ½ liter</a:t>
            </a:r>
          </a:p>
          <a:p>
            <a:r>
              <a:rPr lang="en-US" dirty="0"/>
              <a:t>Band is smaller,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dikker</a:t>
            </a:r>
            <a:endParaRPr lang="en-US" dirty="0"/>
          </a:p>
          <a:p>
            <a:r>
              <a:rPr lang="en-US" dirty="0" err="1"/>
              <a:t>Symm</a:t>
            </a:r>
            <a:r>
              <a:rPr lang="en-US" dirty="0"/>
              <a:t> / </a:t>
            </a:r>
            <a:r>
              <a:rPr lang="en-US" dirty="0" err="1"/>
              <a:t>Asym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Air choke</a:t>
            </a:r>
          </a:p>
          <a:p>
            <a:endParaRPr lang="en-US" dirty="0"/>
          </a:p>
          <a:p>
            <a:r>
              <a:rPr lang="en-US" dirty="0"/>
              <a:t>S5 = 16 </a:t>
            </a:r>
            <a:r>
              <a:rPr lang="en-US" dirty="0" err="1"/>
              <a:t>en</a:t>
            </a:r>
            <a:r>
              <a:rPr lang="en-US" dirty="0"/>
              <a:t> A = 95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Verhaal</a:t>
            </a:r>
            <a:r>
              <a:rPr lang="en-US" dirty="0"/>
              <a:t> </a:t>
            </a:r>
            <a:r>
              <a:rPr lang="en-US" dirty="0" err="1"/>
              <a:t>Tsjechie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42946"/>
            <a:ext cx="4965576" cy="37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70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dipool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Voordeel</a:t>
            </a:r>
            <a:r>
              <a:rPr lang="en-US" dirty="0"/>
              <a:t> (</a:t>
            </a:r>
            <a:r>
              <a:rPr lang="en-US" dirty="0" err="1"/>
              <a:t>Wp</a:t>
            </a:r>
            <a:r>
              <a:rPr lang="en-US" dirty="0"/>
              <a:t>):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impedantie</a:t>
            </a:r>
            <a:endParaRPr lang="en-US" dirty="0"/>
          </a:p>
          <a:p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impedantietrafo</a:t>
            </a:r>
            <a:r>
              <a:rPr lang="en-US" dirty="0"/>
              <a:t> </a:t>
            </a:r>
            <a:r>
              <a:rPr lang="en-US" dirty="0" err="1"/>
              <a:t>toepassen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Overvloed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hoog+sym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laag+asy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TV-Balun 300 </a:t>
            </a:r>
            <a:r>
              <a:rPr lang="en-US" dirty="0" err="1"/>
              <a:t>naar</a:t>
            </a:r>
            <a:r>
              <a:rPr lang="en-US" dirty="0"/>
              <a:t> 75</a:t>
            </a:r>
            <a:r>
              <a:rPr lang="el-GR" dirty="0"/>
              <a:t>Ω</a:t>
            </a:r>
            <a:endParaRPr lang="en-US" dirty="0"/>
          </a:p>
          <a:p>
            <a:endParaRPr lang="en-US" dirty="0"/>
          </a:p>
          <a:p>
            <a:r>
              <a:rPr lang="en-US" dirty="0"/>
              <a:t>S5 = 15 </a:t>
            </a:r>
            <a:r>
              <a:rPr lang="en-US" dirty="0" err="1"/>
              <a:t>en</a:t>
            </a:r>
            <a:r>
              <a:rPr lang="en-US" dirty="0"/>
              <a:t> A = 94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203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antenne’s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rijtje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413278"/>
              </p:ext>
            </p:extLst>
          </p:nvPr>
        </p:nvGraphicFramePr>
        <p:xfrm>
          <a:off x="5004048" y="1630680"/>
          <a:ext cx="332346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Antenne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95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79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79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67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58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47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Wetenschap</a:t>
            </a:r>
            <a:r>
              <a:rPr lang="en-US" dirty="0"/>
              <a:t> </a:t>
            </a:r>
            <a:r>
              <a:rPr lang="en-US" dirty="0" err="1"/>
              <a:t>bevestigt</a:t>
            </a:r>
            <a:r>
              <a:rPr lang="en-US" dirty="0"/>
              <a:t> </a:t>
            </a:r>
            <a:r>
              <a:rPr lang="en-US" dirty="0" err="1"/>
              <a:t>zichzelf</a:t>
            </a:r>
            <a:endParaRPr lang="en-US" dirty="0"/>
          </a:p>
          <a:p>
            <a:r>
              <a:rPr lang="en-US" dirty="0" err="1"/>
              <a:t>Ordening</a:t>
            </a:r>
            <a:r>
              <a:rPr lang="en-US" dirty="0"/>
              <a:t> op A, is </a:t>
            </a:r>
            <a:r>
              <a:rPr lang="en-US" dirty="0" err="1"/>
              <a:t>vrijwel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S5 </a:t>
            </a:r>
            <a:r>
              <a:rPr lang="en-US" dirty="0" err="1"/>
              <a:t>geordend</a:t>
            </a:r>
            <a:endParaRPr lang="en-US" dirty="0"/>
          </a:p>
          <a:p>
            <a:r>
              <a:rPr lang="en-US" dirty="0" err="1"/>
              <a:t>Uitzondering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5761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antenne’s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rijtje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5004048" y="1630680"/>
          <a:ext cx="332346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Antenne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r>
                        <a:rPr lang="en-US" sz="2400" dirty="0" err="1"/>
                        <a:t>Biervat</a:t>
                      </a:r>
                      <a:r>
                        <a:rPr lang="en-US" sz="2400" dirty="0"/>
                        <a:t> (Gerard)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95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r>
                        <a:rPr lang="en-US" sz="2400" dirty="0" err="1"/>
                        <a:t>Gesloten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dipool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r>
                        <a:rPr lang="en-US" sz="2400" dirty="0" err="1"/>
                        <a:t>Stijve</a:t>
                      </a:r>
                      <a:r>
                        <a:rPr lang="en-US" sz="2400" dirty="0"/>
                        <a:t> Arnold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79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r>
                        <a:rPr lang="en-US" sz="2400" dirty="0"/>
                        <a:t>Rabbit</a:t>
                      </a:r>
                      <a:r>
                        <a:rPr lang="en-US" sz="2400" baseline="0" dirty="0"/>
                        <a:t> Ear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79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r>
                        <a:rPr lang="en-US" sz="2400" dirty="0" err="1"/>
                        <a:t>Meetsnoertje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67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Slappe</a:t>
                      </a:r>
                      <a:r>
                        <a:rPr lang="en-US" sz="2400" dirty="0"/>
                        <a:t> Arnold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58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r>
                        <a:rPr lang="en-US" sz="2400" dirty="0" err="1"/>
                        <a:t>Bierblik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47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r>
                        <a:rPr lang="en-US" sz="2400" dirty="0" err="1"/>
                        <a:t>Langdraad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Gerards</a:t>
            </a:r>
            <a:r>
              <a:rPr lang="en-US" dirty="0"/>
              <a:t> DAB+ </a:t>
            </a:r>
            <a:r>
              <a:rPr lang="en-US" dirty="0" err="1"/>
              <a:t>biervat</a:t>
            </a:r>
            <a:r>
              <a:rPr lang="en-US" dirty="0"/>
              <a:t> is ‘t </a:t>
            </a:r>
            <a:r>
              <a:rPr lang="en-US" dirty="0" err="1"/>
              <a:t>beste</a:t>
            </a:r>
            <a:endParaRPr lang="en-US" dirty="0"/>
          </a:p>
          <a:p>
            <a:r>
              <a:rPr lang="en-US" dirty="0"/>
              <a:t>S5 </a:t>
            </a:r>
            <a:r>
              <a:rPr lang="en-US" dirty="0" err="1"/>
              <a:t>en</a:t>
            </a:r>
            <a:r>
              <a:rPr lang="en-US" dirty="0"/>
              <a:t> A </a:t>
            </a:r>
            <a:r>
              <a:rPr lang="en-US" dirty="0" err="1"/>
              <a:t>lopen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op </a:t>
            </a:r>
            <a:r>
              <a:rPr lang="en-US" dirty="0" err="1"/>
              <a:t>behalve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RE</a:t>
            </a:r>
          </a:p>
          <a:p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verbeteren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Doorrekenen</a:t>
            </a:r>
            <a:endParaRPr lang="en-US" dirty="0"/>
          </a:p>
          <a:p>
            <a:pPr lvl="1"/>
            <a:r>
              <a:rPr lang="en-US" dirty="0"/>
              <a:t>Reflectors, </a:t>
            </a:r>
            <a:r>
              <a:rPr lang="en-US" dirty="0" err="1"/>
              <a:t>gericht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06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23934E1-0441-436C-B91D-B2C55B81F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603128" cy="19523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en-US" dirty="0" err="1"/>
              <a:t>Stroomverbruik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/>
          <a:lstStyle/>
          <a:p>
            <a:r>
              <a:rPr lang="en-US" dirty="0"/>
              <a:t>Philips D2010, batt 6V 25mA: 150mW</a:t>
            </a:r>
          </a:p>
          <a:p>
            <a:r>
              <a:rPr lang="en-US" dirty="0"/>
              <a:t>Akai 10, batt/</a:t>
            </a:r>
            <a:r>
              <a:rPr lang="en-US" dirty="0" err="1"/>
              <a:t>adap</a:t>
            </a:r>
            <a:r>
              <a:rPr lang="en-US" dirty="0"/>
              <a:t> 5V 150mA: 750mW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Batterij</a:t>
            </a:r>
            <a:r>
              <a:rPr lang="en-US" dirty="0"/>
              <a:t> is </a:t>
            </a:r>
            <a:r>
              <a:rPr lang="en-US" dirty="0" err="1"/>
              <a:t>reuzesnel</a:t>
            </a:r>
            <a:r>
              <a:rPr lang="en-US" dirty="0"/>
              <a:t> </a:t>
            </a:r>
            <a:r>
              <a:rPr lang="en-US" dirty="0" err="1"/>
              <a:t>leeg</a:t>
            </a:r>
            <a:r>
              <a:rPr lang="en-US" dirty="0"/>
              <a:t>!”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 die </a:t>
            </a:r>
            <a:r>
              <a:rPr lang="en-US" dirty="0" err="1"/>
              <a:t>vergelijking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eerlijk</a:t>
            </a:r>
            <a:r>
              <a:rPr lang="en-US" dirty="0"/>
              <a:t>?  </a:t>
            </a:r>
            <a:r>
              <a:rPr lang="en-US" dirty="0" err="1"/>
              <a:t>Luister</a:t>
            </a:r>
            <a:r>
              <a:rPr lang="en-US" dirty="0"/>
              <a:t>!</a:t>
            </a:r>
          </a:p>
          <a:p>
            <a:r>
              <a:rPr lang="en-US" dirty="0"/>
              <a:t>Philips D2010 op </a:t>
            </a:r>
            <a:r>
              <a:rPr lang="en-US" dirty="0" err="1"/>
              <a:t>voeding</a:t>
            </a:r>
            <a:r>
              <a:rPr lang="en-US" dirty="0"/>
              <a:t> 9V 50mA: 450mW</a:t>
            </a:r>
          </a:p>
          <a:p>
            <a:r>
              <a:rPr lang="en-US" dirty="0"/>
              <a:t>Philips AE2300, batt 9V 60mA: 540mW</a:t>
            </a:r>
          </a:p>
          <a:p>
            <a:pPr marL="0" indent="0">
              <a:buNone/>
            </a:pPr>
            <a:r>
              <a:rPr lang="en-US" dirty="0"/>
              <a:t>Akai 10 </a:t>
            </a:r>
            <a:r>
              <a:rPr lang="en-US" dirty="0" err="1"/>
              <a:t>klinkt</a:t>
            </a:r>
            <a:r>
              <a:rPr lang="en-US" dirty="0"/>
              <a:t> zo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AE2300, </a:t>
            </a:r>
            <a:br>
              <a:rPr lang="en-US" dirty="0"/>
            </a:b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lang </a:t>
            </a:r>
            <a:r>
              <a:rPr lang="en-US" dirty="0" err="1"/>
              <a:t>batterijgebruik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7732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66" y="1052736"/>
            <a:ext cx="3885034" cy="32541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Vampiergebruik</a:t>
            </a:r>
            <a:r>
              <a:rPr lang="en-US" dirty="0"/>
              <a:t> (23h per </a:t>
            </a:r>
            <a:r>
              <a:rPr lang="en-US" dirty="0" err="1"/>
              <a:t>dag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Akai UIT: 0,1W</a:t>
            </a:r>
          </a:p>
          <a:p>
            <a:r>
              <a:rPr lang="en-US" dirty="0"/>
              <a:t>D2010 UIT: 0,8W (!!)</a:t>
            </a:r>
          </a:p>
          <a:p>
            <a:r>
              <a:rPr lang="en-US" dirty="0" err="1"/>
              <a:t>StroomCalc</a:t>
            </a:r>
            <a:r>
              <a:rPr lang="en-US" dirty="0"/>
              <a:t>: </a:t>
            </a:r>
            <a:r>
              <a:rPr lang="en-US" dirty="0" err="1"/>
              <a:t>verbruik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1W is 2€/y</a:t>
            </a:r>
          </a:p>
          <a:p>
            <a:endParaRPr lang="en-US" dirty="0"/>
          </a:p>
          <a:p>
            <a:r>
              <a:rPr lang="en-US" dirty="0" err="1"/>
              <a:t>Klagen</a:t>
            </a:r>
            <a:r>
              <a:rPr lang="en-US" dirty="0"/>
              <a:t> over </a:t>
            </a:r>
            <a:r>
              <a:rPr lang="en-US" dirty="0" err="1"/>
              <a:t>stroomverbruik</a:t>
            </a:r>
            <a:r>
              <a:rPr lang="en-US" dirty="0"/>
              <a:t> van DAB+?</a:t>
            </a:r>
            <a:br>
              <a:rPr lang="en-US" dirty="0"/>
            </a:br>
            <a:r>
              <a:rPr lang="en-US" dirty="0"/>
              <a:t>Pak </a:t>
            </a:r>
            <a:r>
              <a:rPr lang="en-US" dirty="0" err="1"/>
              <a:t>eerst</a:t>
            </a:r>
            <a:r>
              <a:rPr lang="en-US" dirty="0"/>
              <a:t> je </a:t>
            </a:r>
            <a:r>
              <a:rPr lang="en-US" dirty="0" err="1"/>
              <a:t>vampiergebruik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149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Economisch</a:t>
            </a:r>
            <a:r>
              <a:rPr lang="en-US" dirty="0"/>
              <a:t> CO2 </a:t>
            </a:r>
            <a:r>
              <a:rPr lang="en-US" dirty="0" err="1"/>
              <a:t>besparen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Per </a:t>
            </a:r>
            <a:r>
              <a:rPr lang="en-US" dirty="0" err="1"/>
              <a:t>persoon</a:t>
            </a:r>
            <a:r>
              <a:rPr lang="en-US" dirty="0"/>
              <a:t> </a:t>
            </a:r>
            <a:r>
              <a:rPr lang="en-US" dirty="0" err="1"/>
              <a:t>schakelvoedinkje</a:t>
            </a:r>
            <a:r>
              <a:rPr lang="en-US" dirty="0"/>
              <a:t> </a:t>
            </a:r>
            <a:r>
              <a:rPr lang="en-US" dirty="0" err="1"/>
              <a:t>uitdelen</a:t>
            </a:r>
            <a:br>
              <a:rPr lang="en-US" dirty="0"/>
            </a:br>
            <a:r>
              <a:rPr lang="en-US" dirty="0"/>
              <a:t>die </a:t>
            </a:r>
            <a:r>
              <a:rPr lang="en-US" dirty="0" err="1"/>
              <a:t>trafo</a:t>
            </a:r>
            <a:r>
              <a:rPr lang="en-US" dirty="0"/>
              <a:t>-adapter </a:t>
            </a:r>
            <a:r>
              <a:rPr lang="en-US" dirty="0" err="1"/>
              <a:t>vervangt</a:t>
            </a:r>
            <a:endParaRPr lang="en-US" dirty="0"/>
          </a:p>
          <a:p>
            <a:r>
              <a:rPr lang="en-US" dirty="0"/>
              <a:t>17 </a:t>
            </a:r>
            <a:r>
              <a:rPr lang="en-US" dirty="0" err="1"/>
              <a:t>miljoen</a:t>
            </a:r>
            <a:r>
              <a:rPr lang="en-US" dirty="0"/>
              <a:t>!   </a:t>
            </a:r>
            <a:r>
              <a:rPr lang="en-US" dirty="0" err="1"/>
              <a:t>Kost</a:t>
            </a:r>
            <a:r>
              <a:rPr lang="en-US" dirty="0"/>
              <a:t> ca. 34M€</a:t>
            </a:r>
          </a:p>
          <a:p>
            <a:r>
              <a:rPr lang="en-US" dirty="0" err="1"/>
              <a:t>Jaarlijks</a:t>
            </a:r>
            <a:r>
              <a:rPr lang="en-US" dirty="0"/>
              <a:t> 134mln kWh: 134  kiloton CO2</a:t>
            </a:r>
          </a:p>
          <a:p>
            <a:r>
              <a:rPr lang="en-US" dirty="0" err="1"/>
              <a:t>Reducties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iha</a:t>
            </a:r>
            <a:r>
              <a:rPr lang="en-US" dirty="0"/>
              <a:t>. </a:t>
            </a:r>
            <a:r>
              <a:rPr lang="en-US" dirty="0" err="1"/>
              <a:t>miljarden</a:t>
            </a:r>
            <a:r>
              <a:rPr lang="en-US" dirty="0"/>
              <a:t> per megaton</a:t>
            </a:r>
          </a:p>
          <a:p>
            <a:r>
              <a:rPr lang="en-US" dirty="0" err="1"/>
              <a:t>Uitdelen</a:t>
            </a:r>
            <a:r>
              <a:rPr lang="en-US" dirty="0"/>
              <a:t> van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voedinkjes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heel </a:t>
            </a:r>
            <a:r>
              <a:rPr lang="en-US" dirty="0" err="1"/>
              <a:t>goedkope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om </a:t>
            </a:r>
            <a:r>
              <a:rPr lang="en-US" dirty="0" err="1"/>
              <a:t>klimaatdoelen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halen</a:t>
            </a:r>
            <a:r>
              <a:rPr lang="en-US" dirty="0"/>
              <a:t>!</a:t>
            </a:r>
          </a:p>
          <a:p>
            <a:r>
              <a:rPr lang="en-US" dirty="0" err="1"/>
              <a:t>Kunnen</a:t>
            </a:r>
            <a:r>
              <a:rPr lang="en-US" dirty="0"/>
              <a:t> 104 </a:t>
            </a:r>
            <a:r>
              <a:rPr lang="en-US" dirty="0" err="1"/>
              <a:t>rijden</a:t>
            </a:r>
            <a:r>
              <a:rPr lang="en-US" dirty="0"/>
              <a:t> </a:t>
            </a:r>
            <a:r>
              <a:rPr lang="en-US" dirty="0" err="1"/>
              <a:t>ipv</a:t>
            </a:r>
            <a:r>
              <a:rPr lang="en-US" dirty="0"/>
              <a:t> 100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653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nemen</a:t>
            </a:r>
            <a:r>
              <a:rPr lang="en-US" dirty="0"/>
              <a:t> we </a:t>
            </a:r>
            <a:r>
              <a:rPr lang="en-US" dirty="0" err="1"/>
              <a:t>mee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3412976"/>
          </a:xfrm>
        </p:spPr>
        <p:txBody>
          <a:bodyPr/>
          <a:lstStyle/>
          <a:p>
            <a:r>
              <a:rPr lang="en-US" dirty="0"/>
              <a:t>DAB+:  Akai 10</a:t>
            </a:r>
          </a:p>
          <a:p>
            <a:r>
              <a:rPr lang="en-US" dirty="0" err="1"/>
              <a:t>L’AMiGo</a:t>
            </a:r>
            <a:endParaRPr lang="en-US" dirty="0"/>
          </a:p>
          <a:p>
            <a:r>
              <a:rPr lang="en-US" dirty="0" err="1"/>
              <a:t>Ph</a:t>
            </a:r>
            <a:r>
              <a:rPr lang="en-US" dirty="0"/>
              <a:t> AE2300</a:t>
            </a:r>
          </a:p>
          <a:p>
            <a:r>
              <a:rPr lang="en-US" dirty="0"/>
              <a:t>Ph D2010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572000" y="1556792"/>
            <a:ext cx="3888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Biervat</a:t>
            </a:r>
            <a:endParaRPr lang="en-US" dirty="0"/>
          </a:p>
          <a:p>
            <a:r>
              <a:rPr lang="en-US" dirty="0" err="1"/>
              <a:t>Stijve</a:t>
            </a:r>
            <a:r>
              <a:rPr lang="en-US" dirty="0"/>
              <a:t> Arnold</a:t>
            </a:r>
          </a:p>
          <a:p>
            <a:r>
              <a:rPr lang="en-US" dirty="0" err="1"/>
              <a:t>Draadje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295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/>
              <a:t>Adaptatie</a:t>
            </a:r>
            <a:r>
              <a:rPr lang="en-US" dirty="0"/>
              <a:t> </a:t>
            </a:r>
            <a:r>
              <a:rPr lang="en-US" dirty="0" err="1"/>
              <a:t>slecht</a:t>
            </a:r>
            <a:r>
              <a:rPr lang="en-US" dirty="0"/>
              <a:t>!  </a:t>
            </a:r>
            <a:r>
              <a:rPr lang="en-US" dirty="0" err="1"/>
              <a:t>Klachten</a:t>
            </a:r>
            <a:r>
              <a:rPr lang="en-US" dirty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5482952" cy="5040560"/>
          </a:xfrm>
        </p:spPr>
        <p:txBody>
          <a:bodyPr/>
          <a:lstStyle/>
          <a:p>
            <a:r>
              <a:rPr lang="en-US" dirty="0" err="1"/>
              <a:t>Energieverbruik</a:t>
            </a:r>
            <a:r>
              <a:rPr lang="en-US" dirty="0"/>
              <a:t> “</a:t>
            </a:r>
            <a:r>
              <a:rPr lang="en-US" dirty="0" err="1"/>
              <a:t>hoog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Portable 0,6W   (BX439B: 1W)</a:t>
            </a:r>
          </a:p>
          <a:p>
            <a:pPr lvl="1"/>
            <a:r>
              <a:rPr lang="en-US" dirty="0" err="1"/>
              <a:t>Batterijtje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leeg</a:t>
            </a:r>
            <a:endParaRPr lang="en-US" dirty="0"/>
          </a:p>
          <a:p>
            <a:r>
              <a:rPr lang="en-US" dirty="0" err="1"/>
              <a:t>Afbouw</a:t>
            </a:r>
            <a:r>
              <a:rPr lang="en-US" dirty="0"/>
              <a:t> AM / FM / DAB</a:t>
            </a:r>
          </a:p>
          <a:p>
            <a:pPr lvl="1"/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onbruikbaar</a:t>
            </a:r>
            <a:endParaRPr lang="en-US" dirty="0"/>
          </a:p>
          <a:p>
            <a:pPr lvl="1"/>
            <a:r>
              <a:rPr lang="en-US" dirty="0"/>
              <a:t>Software-upgrade</a:t>
            </a:r>
          </a:p>
          <a:p>
            <a:r>
              <a:rPr lang="en-US" dirty="0" err="1"/>
              <a:t>Compressie</a:t>
            </a:r>
            <a:r>
              <a:rPr lang="en-US" dirty="0"/>
              <a:t>, </a:t>
            </a:r>
            <a:r>
              <a:rPr lang="en-US" dirty="0" err="1"/>
              <a:t>Programmering</a:t>
            </a:r>
            <a:endParaRPr lang="nl-NL" dirty="0"/>
          </a:p>
          <a:p>
            <a:r>
              <a:rPr lang="en-US" dirty="0" err="1"/>
              <a:t>Dekking</a:t>
            </a:r>
            <a:r>
              <a:rPr lang="en-US" dirty="0"/>
              <a:t> nog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overal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antenne</a:t>
            </a:r>
            <a:r>
              <a:rPr lang="en-US" dirty="0"/>
              <a:t>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3192355" cy="239426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A01C07-6BFB-40AF-8901-91FBA3AD0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39"/>
            <a:ext cx="3196900" cy="23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ervaring</a:t>
            </a:r>
            <a:r>
              <a:rPr lang="en-US" dirty="0"/>
              <a:t>: </a:t>
            </a:r>
            <a:r>
              <a:rPr lang="en-US" dirty="0" err="1"/>
              <a:t>Fantastisch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199"/>
          </a:xfrm>
        </p:spPr>
        <p:txBody>
          <a:bodyPr/>
          <a:lstStyle/>
          <a:p>
            <a:r>
              <a:rPr lang="en-US" dirty="0" err="1"/>
              <a:t>Aanbod</a:t>
            </a:r>
            <a:r>
              <a:rPr lang="en-US" dirty="0"/>
              <a:t> 60 </a:t>
            </a:r>
            <a:r>
              <a:rPr lang="en-US" dirty="0" err="1"/>
              <a:t>zenders</a:t>
            </a:r>
            <a:r>
              <a:rPr lang="en-US" dirty="0"/>
              <a:t>!</a:t>
            </a:r>
            <a:endParaRPr lang="nl-NL" dirty="0"/>
          </a:p>
          <a:p>
            <a:r>
              <a:rPr lang="en-US" dirty="0" err="1"/>
              <a:t>Radiootje</a:t>
            </a:r>
            <a:r>
              <a:rPr lang="en-US" dirty="0"/>
              <a:t> Akai 2015</a:t>
            </a:r>
          </a:p>
          <a:p>
            <a:pPr lvl="1"/>
            <a:r>
              <a:rPr lang="en-US" dirty="0"/>
              <a:t>Power, Vol, </a:t>
            </a:r>
            <a:r>
              <a:rPr lang="en-US" dirty="0" err="1"/>
              <a:t>Zenders</a:t>
            </a:r>
            <a:endParaRPr lang="en-US" dirty="0"/>
          </a:p>
          <a:p>
            <a:pPr lvl="1"/>
            <a:r>
              <a:rPr lang="en-US" dirty="0"/>
              <a:t>Klein maar </a:t>
            </a:r>
            <a:r>
              <a:rPr lang="en-US" dirty="0" err="1"/>
              <a:t>klinkt</a:t>
            </a:r>
            <a:r>
              <a:rPr lang="en-US" dirty="0"/>
              <a:t> super</a:t>
            </a:r>
          </a:p>
          <a:p>
            <a:pPr lvl="1"/>
            <a:r>
              <a:rPr lang="en-US" dirty="0" err="1"/>
              <a:t>Nooit</a:t>
            </a:r>
            <a:r>
              <a:rPr lang="en-US" dirty="0"/>
              <a:t> storing</a:t>
            </a:r>
          </a:p>
          <a:p>
            <a:pPr lvl="1"/>
            <a:r>
              <a:rPr lang="en-US" dirty="0"/>
              <a:t>Adapter 0,1W (OFF)</a:t>
            </a:r>
          </a:p>
          <a:p>
            <a:r>
              <a:rPr lang="en-US" dirty="0"/>
              <a:t>Sony 2017</a:t>
            </a:r>
          </a:p>
          <a:p>
            <a:pPr lvl="1"/>
            <a:r>
              <a:rPr lang="en-US" dirty="0"/>
              <a:t>5x </a:t>
            </a:r>
            <a:r>
              <a:rPr lang="en-US" dirty="0" err="1"/>
              <a:t>voorkeuze</a:t>
            </a:r>
            <a:endParaRPr lang="en-US" dirty="0"/>
          </a:p>
          <a:p>
            <a:pPr lvl="1"/>
            <a:r>
              <a:rPr lang="en-US" dirty="0" err="1"/>
              <a:t>Klokje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449960" cy="25874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85" y="4005064"/>
            <a:ext cx="3448447" cy="25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7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39BA8-178B-47E7-B7C0-AB7F44BA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Super-DAB+-setje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D61CA8-211B-4B57-A811-F9D304C9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4032448" cy="4929411"/>
          </a:xfrm>
        </p:spPr>
        <p:txBody>
          <a:bodyPr/>
          <a:lstStyle/>
          <a:p>
            <a:r>
              <a:rPr lang="nl-NL" dirty="0" err="1"/>
              <a:t>L’AMiGo</a:t>
            </a:r>
            <a:r>
              <a:rPr lang="nl-NL" dirty="0"/>
              <a:t> met USB-voeding erin</a:t>
            </a:r>
          </a:p>
          <a:p>
            <a:r>
              <a:rPr lang="nl-NL" dirty="0"/>
              <a:t>Biervat-antenne</a:t>
            </a:r>
          </a:p>
          <a:p>
            <a:r>
              <a:rPr lang="nl-NL" dirty="0" err="1"/>
              <a:t>Akai</a:t>
            </a:r>
            <a:r>
              <a:rPr lang="nl-NL" dirty="0"/>
              <a:t> radio</a:t>
            </a:r>
          </a:p>
          <a:p>
            <a:endParaRPr lang="nl-NL" dirty="0"/>
          </a:p>
          <a:p>
            <a:r>
              <a:rPr lang="nl-NL" dirty="0"/>
              <a:t>3.5mm naar banaan: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B33833-5D78-464E-973F-D320CE32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10833"/>
            <a:ext cx="3503860" cy="46718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1A688F6-0F32-474D-80E1-5397E6C09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4" y="4639192"/>
            <a:ext cx="5932806" cy="210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9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Antennetheorie</a:t>
            </a:r>
            <a:r>
              <a:rPr lang="en-US" dirty="0"/>
              <a:t>: </a:t>
            </a:r>
            <a:r>
              <a:rPr lang="en-US" dirty="0" err="1"/>
              <a:t>Dipool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7" y="1986756"/>
            <a:ext cx="8776780" cy="4322564"/>
          </a:xfrm>
        </p:spPr>
      </p:pic>
    </p:spTree>
    <p:extLst>
      <p:ext uri="{BB962C8B-B14F-4D97-AF65-F5344CB8AC3E}">
        <p14:creationId xmlns:p14="http://schemas.microsoft.com/office/powerpoint/2010/main" val="276640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weten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Waarvan</a:t>
            </a:r>
            <a:r>
              <a:rPr lang="en-US" dirty="0"/>
              <a:t> </a:t>
            </a:r>
            <a:r>
              <a:rPr lang="en-US" dirty="0" err="1"/>
              <a:t>hangt</a:t>
            </a:r>
            <a:r>
              <a:rPr lang="en-US" dirty="0"/>
              <a:t> het </a:t>
            </a:r>
            <a:r>
              <a:rPr lang="en-US" dirty="0" err="1"/>
              <a:t>antenneontwerp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?</a:t>
            </a:r>
          </a:p>
          <a:p>
            <a:r>
              <a:rPr lang="en-US" dirty="0" err="1"/>
              <a:t>Vier</a:t>
            </a:r>
            <a:r>
              <a:rPr lang="en-US" dirty="0"/>
              <a:t> parameters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97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weten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Waarvan</a:t>
            </a:r>
            <a:r>
              <a:rPr lang="en-US" dirty="0"/>
              <a:t> </a:t>
            </a:r>
            <a:r>
              <a:rPr lang="en-US" dirty="0" err="1"/>
              <a:t>hangt</a:t>
            </a:r>
            <a:r>
              <a:rPr lang="en-US" dirty="0"/>
              <a:t> het </a:t>
            </a:r>
            <a:r>
              <a:rPr lang="en-US" dirty="0" err="1"/>
              <a:t>antenneontwerp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?</a:t>
            </a:r>
          </a:p>
          <a:p>
            <a:r>
              <a:rPr lang="en-US" dirty="0" err="1"/>
              <a:t>Vier</a:t>
            </a:r>
            <a:r>
              <a:rPr lang="en-US" dirty="0"/>
              <a:t> parameters</a:t>
            </a:r>
          </a:p>
          <a:p>
            <a:pPr lvl="1"/>
            <a:r>
              <a:rPr lang="en-US" dirty="0" err="1"/>
              <a:t>Frequentie</a:t>
            </a:r>
            <a:r>
              <a:rPr lang="en-US" dirty="0"/>
              <a:t> / </a:t>
            </a:r>
            <a:r>
              <a:rPr lang="en-US" dirty="0" err="1"/>
              <a:t>Golflengte</a:t>
            </a:r>
            <a:endParaRPr lang="en-US" dirty="0"/>
          </a:p>
          <a:p>
            <a:pPr lvl="1"/>
            <a:r>
              <a:rPr lang="en-US" dirty="0" err="1"/>
              <a:t>Polarisatie</a:t>
            </a:r>
            <a:r>
              <a:rPr lang="en-US" dirty="0"/>
              <a:t> (H of V)</a:t>
            </a:r>
          </a:p>
          <a:p>
            <a:pPr lvl="1"/>
            <a:r>
              <a:rPr lang="en-US" dirty="0" err="1"/>
              <a:t>Richtingskarakteristiek</a:t>
            </a:r>
            <a:endParaRPr lang="en-US" dirty="0"/>
          </a:p>
          <a:p>
            <a:pPr lvl="1"/>
            <a:r>
              <a:rPr lang="en-US" dirty="0" err="1"/>
              <a:t>Bandbreedte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3443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1054</Words>
  <Application>Microsoft Office PowerPoint</Application>
  <PresentationFormat>Diavoorstelling (4:3)</PresentationFormat>
  <Paragraphs>258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0" baseType="lpstr">
      <vt:lpstr>Arial</vt:lpstr>
      <vt:lpstr>Calibri</vt:lpstr>
      <vt:lpstr>Kantoorthema</vt:lpstr>
      <vt:lpstr>DAB+ Antenne’s</vt:lpstr>
      <vt:lpstr>Wat gaan we doen?</vt:lpstr>
      <vt:lpstr>1. Wat is DAB(+)</vt:lpstr>
      <vt:lpstr>Adaptatie slecht!  Klachten:</vt:lpstr>
      <vt:lpstr>Mijn ervaring: Fantastisch</vt:lpstr>
      <vt:lpstr>Super-DAB+-setje</vt:lpstr>
      <vt:lpstr>2. Antennetheorie: Dipool</vt:lpstr>
      <vt:lpstr>Wat moet je weten?</vt:lpstr>
      <vt:lpstr>Wat moet je weten?</vt:lpstr>
      <vt:lpstr>Eigenschappen van radiogolf</vt:lpstr>
      <vt:lpstr>DAB Antenne’s (Ontvangst)</vt:lpstr>
      <vt:lpstr>Middengolf Zeewolde</vt:lpstr>
      <vt:lpstr>Details van mast</vt:lpstr>
      <vt:lpstr>3. Henks  DAB+ Avonturen</vt:lpstr>
      <vt:lpstr>DAB+ Radio, Huiszenders</vt:lpstr>
      <vt:lpstr>Externe antenne op DAB+</vt:lpstr>
      <vt:lpstr>Wat zit er in de pijp?</vt:lpstr>
      <vt:lpstr>4. Experiment: Vergelijken</vt:lpstr>
      <vt:lpstr>Coax aansluiting en S-Meter</vt:lpstr>
      <vt:lpstr>Aantal stations 95?</vt:lpstr>
      <vt:lpstr>5. Antenne-woud</vt:lpstr>
      <vt:lpstr>Sprietachtig Draadje</vt:lpstr>
      <vt:lpstr>Langdraad</vt:lpstr>
      <vt:lpstr>Versterking: Bench</vt:lpstr>
      <vt:lpstr>Slappe Arnold</vt:lpstr>
      <vt:lpstr>Wat is precies de Arnold</vt:lpstr>
      <vt:lpstr>Stijve Arnold</vt:lpstr>
      <vt:lpstr>Wikipedia over bandbreedte</vt:lpstr>
      <vt:lpstr>Bierblik</vt:lpstr>
      <vt:lpstr>Gerards DAB+ Bierblik</vt:lpstr>
      <vt:lpstr>Gesloten dipool</vt:lpstr>
      <vt:lpstr>6. Alle antenne’s op een rijtje</vt:lpstr>
      <vt:lpstr>6. Alle antenne’s op een rijtje</vt:lpstr>
      <vt:lpstr>Stroomverbruik</vt:lpstr>
      <vt:lpstr>Vampiergebruik (23h per dag)</vt:lpstr>
      <vt:lpstr>Economisch CO2 besparen?</vt:lpstr>
      <vt:lpstr>Wat nemen we mee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DAB+ Antenne’s</dc:title>
  <dc:creator>Gerard</dc:creator>
  <cp:lastModifiedBy>Tel, G. (Gerard)</cp:lastModifiedBy>
  <cp:revision>49</cp:revision>
  <dcterms:created xsi:type="dcterms:W3CDTF">2018-12-31T13:04:34Z</dcterms:created>
  <dcterms:modified xsi:type="dcterms:W3CDTF">2020-12-10T09:44:41Z</dcterms:modified>
</cp:coreProperties>
</file>