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8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5" r:id="rId17"/>
    <p:sldId id="341" r:id="rId18"/>
    <p:sldId id="342" r:id="rId19"/>
    <p:sldId id="343" r:id="rId20"/>
    <p:sldId id="344" r:id="rId21"/>
    <p:sldId id="346" r:id="rId22"/>
    <p:sldId id="347" r:id="rId23"/>
    <p:sldId id="348" r:id="rId24"/>
    <p:sldId id="349" r:id="rId25"/>
    <p:sldId id="350" r:id="rId26"/>
    <p:sldId id="351" r:id="rId27"/>
    <p:sldId id="353" r:id="rId28"/>
    <p:sldId id="352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26" r:id="rId37"/>
    <p:sldId id="327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6895" autoAdjust="0"/>
  </p:normalViewPr>
  <p:slideViewPr>
    <p:cSldViewPr>
      <p:cViewPr varScale="1">
        <p:scale>
          <a:sx n="55" d="100"/>
          <a:sy n="55" d="100"/>
        </p:scale>
        <p:origin x="160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5-7-2023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5-7-2023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5-7-2023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5-7-2023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5-7-2023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5-7-2023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5-7-2023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5-7-2023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nderheem.inf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nderheem.info/ky750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vanderheem.info/nw-golflengten-195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ebspace.science.uu.nl/~tel00101/FotoAlbum/RadioCorner/Pres/Piraten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nfor.nl/index.php?id=330837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ebspace.science.uu.nl/~tel00101/FotoAlbum/RadioCorner/Articles/HeemLab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vanderheem.info/waasdijk_wa-va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nl.wikipedia.org/wiki/Prijsdifferentiat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92080" y="2130425"/>
            <a:ext cx="3166120" cy="1470025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Erres</a:t>
            </a:r>
            <a:br>
              <a:rPr lang="en-US" dirty="0"/>
            </a:br>
            <a:r>
              <a:rPr lang="en-US" dirty="0"/>
              <a:t>1950 </a:t>
            </a:r>
            <a:r>
              <a:rPr lang="en-US" dirty="0" err="1"/>
              <a:t>serie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419872" y="4415557"/>
            <a:ext cx="4752528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5 </a:t>
            </a:r>
            <a:r>
              <a:rPr lang="en-US" dirty="0" err="1"/>
              <a:t>juli</a:t>
            </a:r>
            <a:r>
              <a:rPr lang="en-US" dirty="0"/>
              <a:t> om 19.30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DB9C60-34C8-B069-75BB-3509DE706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7396" b="9839"/>
          <a:stretch/>
        </p:blipFill>
        <p:spPr>
          <a:xfrm>
            <a:off x="685800" y="439018"/>
            <a:ext cx="4752527" cy="3382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5229C-7161-CC3B-2161-0C87B503AB60}"/>
              </a:ext>
            </a:extLst>
          </p:cNvPr>
          <p:cNvSpPr txBox="1"/>
          <p:nvPr/>
        </p:nvSpPr>
        <p:spPr>
          <a:xfrm>
            <a:off x="3635896" y="439018"/>
            <a:ext cx="180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Welk model?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D531B-431A-F0A4-8106-5013A0E0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Treinen uitmelken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F7571-0CEB-166A-3422-87BCF80A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Uitgevonden door Britse spoorwegen:</a:t>
            </a:r>
          </a:p>
          <a:p>
            <a:pPr lvl="1"/>
            <a:r>
              <a:rPr lang="nl-NL" dirty="0"/>
              <a:t>Eerste, tweede, derde klasse</a:t>
            </a:r>
          </a:p>
          <a:p>
            <a:r>
              <a:rPr lang="nl-NL" dirty="0"/>
              <a:t>Wat maakt een treinreis meer waard?</a:t>
            </a:r>
          </a:p>
          <a:p>
            <a:pPr lvl="1"/>
            <a:r>
              <a:rPr lang="nl-NL" dirty="0">
                <a:solidFill>
                  <a:srgbClr val="00B050"/>
                </a:solidFill>
              </a:rPr>
              <a:t>Trein rijdt sneller</a:t>
            </a:r>
          </a:p>
          <a:p>
            <a:pPr lvl="1"/>
            <a:r>
              <a:rPr lang="nl-NL" dirty="0">
                <a:solidFill>
                  <a:srgbClr val="00B050"/>
                </a:solidFill>
              </a:rPr>
              <a:t>Trein rijdt vaker</a:t>
            </a:r>
          </a:p>
          <a:p>
            <a:pPr lvl="1"/>
            <a:r>
              <a:rPr lang="nl-NL" dirty="0">
                <a:solidFill>
                  <a:srgbClr val="00B050"/>
                </a:solidFill>
              </a:rPr>
              <a:t>Minder vertraging</a:t>
            </a:r>
          </a:p>
          <a:p>
            <a:pPr lvl="1"/>
            <a:r>
              <a:rPr lang="nl-NL" dirty="0">
                <a:solidFill>
                  <a:srgbClr val="00B050"/>
                </a:solidFill>
              </a:rPr>
              <a:t>Fijnmaziger netwerk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Een zachter kussentje en meer beenruimte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B85C0B-8689-5D0E-19BA-95C1DE34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71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A552D-6023-27ED-5D94-4C886502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Het </a:t>
            </a:r>
            <a:r>
              <a:rPr lang="nl-NL" dirty="0" err="1"/>
              <a:t>Erres</a:t>
            </a:r>
            <a:r>
              <a:rPr lang="nl-NL" dirty="0"/>
              <a:t> aanbod in 1950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B0992-A911-8E0C-4B51-B4698AA1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906888" cy="1972816"/>
          </a:xfrm>
        </p:spPr>
        <p:txBody>
          <a:bodyPr/>
          <a:lstStyle/>
          <a:p>
            <a:r>
              <a:rPr lang="nl-NL" dirty="0"/>
              <a:t>KY504, 5, 6, 7 en 8</a:t>
            </a:r>
          </a:p>
          <a:p>
            <a:r>
              <a:rPr lang="nl-NL" dirty="0"/>
              <a:t>Plus vier N-varianten</a:t>
            </a:r>
          </a:p>
          <a:p>
            <a:r>
              <a:rPr lang="nl-NL" dirty="0"/>
              <a:t>En twee Tropen-varianten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DEC7C1-4A6A-844A-E95D-C3F46D8B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A368ED-9639-E979-D145-43354D493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16926" r="11019" b="12201"/>
          <a:stretch/>
        </p:blipFill>
        <p:spPr>
          <a:xfrm>
            <a:off x="5364088" y="1417638"/>
            <a:ext cx="3358016" cy="23428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B0F084F-91BD-D4F5-021A-48AE985C6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0" y="3784073"/>
            <a:ext cx="5106917" cy="2924249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BE85D8F-7D26-5786-0E23-0C3B5019E985}"/>
              </a:ext>
            </a:extLst>
          </p:cNvPr>
          <p:cNvSpPr txBox="1">
            <a:spLocks/>
          </p:cNvSpPr>
          <p:nvPr/>
        </p:nvSpPr>
        <p:spPr>
          <a:xfrm>
            <a:off x="5724128" y="4609261"/>
            <a:ext cx="3289544" cy="174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KY509 is wel flink anders</a:t>
            </a:r>
            <a:br>
              <a:rPr lang="nl-NL" dirty="0"/>
            </a:br>
            <a:r>
              <a:rPr lang="nl-NL" dirty="0"/>
              <a:t>Foto J. Hupse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59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4D089-9CEA-A4C7-585D-1A5B33A4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Types en reclamekreten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54710-5B49-395D-A04F-DE6A991A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nl-NL" dirty="0"/>
              <a:t>Typenummers KY50x</a:t>
            </a:r>
          </a:p>
          <a:p>
            <a:pPr lvl="1"/>
            <a:r>
              <a:rPr lang="nl-NL" dirty="0"/>
              <a:t>KY Kast </a:t>
            </a:r>
            <a:r>
              <a:rPr lang="nl-NL" dirty="0" err="1"/>
              <a:t>Yzer</a:t>
            </a:r>
            <a:r>
              <a:rPr lang="nl-NL" dirty="0"/>
              <a:t> (??) en 50 is het jaar</a:t>
            </a:r>
          </a:p>
          <a:p>
            <a:pPr lvl="1"/>
            <a:endParaRPr lang="nl-NL" dirty="0"/>
          </a:p>
          <a:p>
            <a:r>
              <a:rPr lang="nl-NL" dirty="0"/>
              <a:t>   </a:t>
            </a:r>
          </a:p>
          <a:p>
            <a:pPr lvl="1"/>
            <a:r>
              <a:rPr lang="nl-NL" dirty="0"/>
              <a:t>Niet alles heeft betekenis…</a:t>
            </a:r>
          </a:p>
          <a:p>
            <a:r>
              <a:rPr lang="nl-NL" dirty="0"/>
              <a:t>“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streven naar de beste weergavekwaliteit en daarom bijvoorbeeld ook in de laagste prijsklassen geen bakelieten kast hebben</a:t>
            </a:r>
            <a:r>
              <a:rPr lang="nl-NL" dirty="0"/>
              <a:t>”</a:t>
            </a:r>
          </a:p>
          <a:p>
            <a:pPr lvl="1"/>
            <a:r>
              <a:rPr lang="nl-NL" dirty="0"/>
              <a:t>Maar in 1948 en 1951 wel…  Model 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FF854D-26AF-5DC3-E91A-F6B7A3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38E6574-29E5-69F7-2BBE-5557D514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52" y="3136261"/>
            <a:ext cx="7413296" cy="5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F9C2C-1EFE-23C7-CB94-66C27782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5: de </a:t>
            </a:r>
            <a:r>
              <a:rPr lang="nl-NL" dirty="0" err="1"/>
              <a:t>Erres</a:t>
            </a:r>
            <a:r>
              <a:rPr lang="nl-NL" dirty="0"/>
              <a:t> KY505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5DCBF1-00E1-714C-1299-07B40BA7D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82554"/>
          </a:xfrm>
        </p:spPr>
        <p:txBody>
          <a:bodyPr>
            <a:normAutofit/>
          </a:bodyPr>
          <a:lstStyle/>
          <a:p>
            <a:r>
              <a:rPr lang="nl-NL" dirty="0"/>
              <a:t>Goede middenklasse radio</a:t>
            </a:r>
          </a:p>
          <a:p>
            <a:r>
              <a:rPr lang="nl-NL" dirty="0"/>
              <a:t>Vijf buizen ECH21, EAF42, EAF42, EL41, AZ41</a:t>
            </a:r>
          </a:p>
          <a:p>
            <a:r>
              <a:rPr lang="nl-NL" dirty="0"/>
              <a:t>LG, MG (522–1720kHz), KG (5,5–20 MHz), GR</a:t>
            </a:r>
          </a:p>
          <a:p>
            <a:r>
              <a:rPr lang="nl-NL" dirty="0"/>
              <a:t>Mooi houtwerk!</a:t>
            </a:r>
          </a:p>
          <a:p>
            <a:r>
              <a:rPr lang="nl-NL" dirty="0"/>
              <a:t>Zwevende schaal</a:t>
            </a:r>
          </a:p>
          <a:p>
            <a:r>
              <a:rPr lang="nl-NL" dirty="0"/>
              <a:t>43cm, </a:t>
            </a:r>
            <a:r>
              <a:rPr lang="nl-NL" dirty="0" err="1"/>
              <a:t>fl</a:t>
            </a:r>
            <a:r>
              <a:rPr lang="nl-NL" dirty="0"/>
              <a:t> 240</a:t>
            </a:r>
          </a:p>
          <a:p>
            <a:endParaRPr lang="nl-NL" dirty="0"/>
          </a:p>
          <a:p>
            <a:r>
              <a:rPr lang="nl-NL" dirty="0"/>
              <a:t>Mijn eerste in 1972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20043E-1A95-5C6D-B2EA-7430A12D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B0629B-CE83-3EC5-33D1-415A1420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30" y="3506325"/>
            <a:ext cx="4339540" cy="31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8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F6ED2-958C-863F-71CE-BC0A17D8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4: “kussentjes eraf”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B6EEDC-A3B5-C1C6-0C45-E687A3D45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83162"/>
          </a:xfrm>
        </p:spPr>
        <p:txBody>
          <a:bodyPr/>
          <a:lstStyle/>
          <a:p>
            <a:r>
              <a:rPr lang="nl-NL" dirty="0"/>
              <a:t>Kast kleiner: 38cm</a:t>
            </a:r>
          </a:p>
          <a:p>
            <a:r>
              <a:rPr lang="nl-NL" dirty="0"/>
              <a:t>Simpeler “krat”</a:t>
            </a:r>
          </a:p>
          <a:p>
            <a:r>
              <a:rPr lang="nl-NL" dirty="0"/>
              <a:t>Knoppen zijkant</a:t>
            </a:r>
          </a:p>
          <a:p>
            <a:r>
              <a:rPr lang="nl-NL" dirty="0"/>
              <a:t>GRAM met stekker</a:t>
            </a:r>
          </a:p>
          <a:p>
            <a:r>
              <a:rPr lang="nl-NL" dirty="0"/>
              <a:t>Geen LS aansluiting</a:t>
            </a:r>
          </a:p>
          <a:p>
            <a:r>
              <a:rPr lang="nl-NL" dirty="0"/>
              <a:t>Vanaf augustus</a:t>
            </a:r>
          </a:p>
          <a:p>
            <a:endParaRPr lang="nl-NL" dirty="0"/>
          </a:p>
          <a:p>
            <a:r>
              <a:rPr lang="nl-NL" dirty="0"/>
              <a:t>Werkt en ontvangt verder even goed als 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799671-E8A4-6402-79C0-BA769A74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335690-A921-6AC0-7459-353C42E5F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900748"/>
            <a:ext cx="4443089" cy="29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4E5F0-0EDC-E861-4EB1-8C733E4A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6: het “pimpen” begint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0EC92D-B454-5728-62B7-3E0F0061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2241"/>
            <a:ext cx="8229600" cy="5081121"/>
          </a:xfrm>
        </p:spPr>
        <p:txBody>
          <a:bodyPr>
            <a:normAutofit/>
          </a:bodyPr>
          <a:lstStyle/>
          <a:p>
            <a:r>
              <a:rPr lang="nl-NL" dirty="0"/>
              <a:t>Kast groter: 47cm</a:t>
            </a:r>
          </a:p>
          <a:p>
            <a:r>
              <a:rPr lang="nl-NL" dirty="0"/>
              <a:t>Simpel (als 4)</a:t>
            </a:r>
          </a:p>
          <a:p>
            <a:r>
              <a:rPr lang="nl-NL" dirty="0"/>
              <a:t>Niet genoeg </a:t>
            </a:r>
            <a:br>
              <a:rPr lang="nl-NL" dirty="0"/>
            </a:br>
            <a:r>
              <a:rPr lang="nl-NL" dirty="0"/>
              <a:t>onderscheidend:</a:t>
            </a:r>
            <a:br>
              <a:rPr lang="nl-NL" dirty="0"/>
            </a:br>
            <a:r>
              <a:rPr lang="nl-NL" dirty="0"/>
              <a:t>extra lamp!</a:t>
            </a:r>
          </a:p>
          <a:p>
            <a:r>
              <a:rPr lang="nl-NL" dirty="0"/>
              <a:t>Oogje EM4</a:t>
            </a:r>
          </a:p>
          <a:p>
            <a:r>
              <a:rPr lang="nl-NL" dirty="0"/>
              <a:t>Advertentie: 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Die ene lamp meer schept uiteraard een betere ontvangstmogelijkheid.</a:t>
            </a:r>
          </a:p>
          <a:p>
            <a:r>
              <a:rPr lang="nl-NL" dirty="0" err="1"/>
              <a:t>Docu</a:t>
            </a:r>
            <a:r>
              <a:rPr lang="nl-NL" dirty="0"/>
              <a:t>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3DC160-ED9C-1A08-1E30-4986DC71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FADA2AF-B94E-D754-4F75-774BCCF75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83"/>
          <a:stretch/>
        </p:blipFill>
        <p:spPr>
          <a:xfrm>
            <a:off x="4283968" y="1381897"/>
            <a:ext cx="4665448" cy="3380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6AF04-B7AA-6CD1-1943-B85FB3AB8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975399"/>
            <a:ext cx="6414482" cy="6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4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63B1C7-8E54-B0FE-3619-6359C83EC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5" y="2348880"/>
            <a:ext cx="1656184" cy="377728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Rechts </a:t>
            </a:r>
            <a:br>
              <a:rPr lang="nl-NL" dirty="0"/>
            </a:br>
            <a:r>
              <a:rPr lang="nl-NL" dirty="0"/>
              <a:t>eerste versie</a:t>
            </a:r>
          </a:p>
          <a:p>
            <a:pPr marL="0" indent="0">
              <a:buNone/>
            </a:pPr>
            <a:r>
              <a:rPr lang="nl-NL" dirty="0"/>
              <a:t>(uit pak </a:t>
            </a:r>
            <a:br>
              <a:rPr lang="nl-NL" dirty="0"/>
            </a:br>
            <a:r>
              <a:rPr lang="nl-NL" dirty="0"/>
              <a:t>v Gurp)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317DDB-8238-2D45-1247-E66AFEAC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87CBF4-B9EA-AFBE-7AB9-1F2BC2A60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2" y="274638"/>
            <a:ext cx="3039997" cy="64291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32C4ED-87C8-7922-E900-1C95409E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74638"/>
            <a:ext cx="4200229" cy="65052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62B437-1B42-2BF3-A094-991A1311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492" y="365919"/>
            <a:ext cx="2474911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</a:rPr>
              <a:t>De 6 had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geen oog</a:t>
            </a:r>
          </a:p>
        </p:txBody>
      </p:sp>
    </p:spTree>
    <p:extLst>
      <p:ext uri="{BB962C8B-B14F-4D97-AF65-F5344CB8AC3E}">
        <p14:creationId xmlns:p14="http://schemas.microsoft.com/office/powerpoint/2010/main" val="76401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DC82A-EF3F-BC25-640F-B48CD993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7: nog een “kussentje” erbij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558B5F-49F5-8D36-87A6-96BF41A49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Kast nu 51cm</a:t>
            </a:r>
          </a:p>
          <a:p>
            <a:r>
              <a:rPr lang="nl-NL" dirty="0"/>
              <a:t>Nu ook grotere </a:t>
            </a:r>
            <a:br>
              <a:rPr lang="nl-NL" dirty="0"/>
            </a:br>
            <a:r>
              <a:rPr lang="nl-NL" dirty="0"/>
              <a:t>LS: 21 </a:t>
            </a:r>
            <a:r>
              <a:rPr lang="nl-NL" dirty="0" err="1"/>
              <a:t>ipv</a:t>
            </a:r>
            <a:r>
              <a:rPr lang="nl-NL" dirty="0"/>
              <a:t> 17cm</a:t>
            </a:r>
          </a:p>
          <a:p>
            <a:r>
              <a:rPr lang="nl-NL" dirty="0"/>
              <a:t>Fraai houtwerk</a:t>
            </a:r>
            <a:br>
              <a:rPr lang="nl-NL" dirty="0"/>
            </a:br>
            <a:r>
              <a:rPr lang="nl-NL" dirty="0"/>
              <a:t>is terug</a:t>
            </a:r>
          </a:p>
          <a:p>
            <a:r>
              <a:rPr lang="nl-NL" dirty="0"/>
              <a:t>Intern: meer </a:t>
            </a:r>
            <a:br>
              <a:rPr lang="nl-NL" dirty="0"/>
            </a:br>
            <a:r>
              <a:rPr lang="nl-NL" dirty="0"/>
              <a:t>tegenkoppeling, </a:t>
            </a:r>
            <a:br>
              <a:rPr lang="nl-NL" dirty="0"/>
            </a:br>
            <a:r>
              <a:rPr lang="nl-NL" dirty="0"/>
              <a:t>3-voudige afstem-C (bandfilter)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0083E0-02F5-0707-6185-244E951F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C21E5E-0909-53D8-5D95-8FA748CC8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572260"/>
            <a:ext cx="4968552" cy="330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6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ECF13-0D5B-8861-A945-ECF88B12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8: Hebben we nog spoeltjes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8F793F-DDB5-1E8C-A474-BB2824B6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95" y="1991312"/>
            <a:ext cx="8229600" cy="4525963"/>
          </a:xfrm>
        </p:spPr>
        <p:txBody>
          <a:bodyPr/>
          <a:lstStyle/>
          <a:p>
            <a:r>
              <a:rPr lang="nl-NL" dirty="0"/>
              <a:t>Kast 56cm</a:t>
            </a:r>
          </a:p>
          <a:p>
            <a:r>
              <a:rPr lang="nl-NL" dirty="0"/>
              <a:t>LS 21cm</a:t>
            </a:r>
          </a:p>
          <a:p>
            <a:r>
              <a:rPr lang="nl-NL" dirty="0"/>
              <a:t>Visserijband</a:t>
            </a:r>
          </a:p>
          <a:p>
            <a:r>
              <a:rPr lang="nl-NL" dirty="0"/>
              <a:t>Golfbereik- </a:t>
            </a:r>
            <a:br>
              <a:rPr lang="nl-NL" dirty="0"/>
            </a:br>
            <a:r>
              <a:rPr lang="nl-NL" dirty="0"/>
              <a:t>indicatie</a:t>
            </a:r>
          </a:p>
          <a:p>
            <a:endParaRPr lang="nl-NL" dirty="0"/>
          </a:p>
          <a:p>
            <a:r>
              <a:rPr lang="nl-NL" dirty="0"/>
              <a:t>Zwevende </a:t>
            </a:r>
            <a:br>
              <a:rPr lang="nl-NL" dirty="0"/>
            </a:br>
            <a:r>
              <a:rPr lang="nl-NL" dirty="0"/>
              <a:t>schaal niet meer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5EE0D1-B733-D584-DEA3-0D120C16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ED07FF-ACDA-106C-C8F7-22B5D0731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628800"/>
            <a:ext cx="5457640" cy="39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8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D2DC6-DBA6-B14C-870F-0307B580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9 is wel echt anders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0D9D2-5862-354F-6B3C-F1505C33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Balans-uitgang </a:t>
            </a:r>
            <a:br>
              <a:rPr lang="nl-NL" dirty="0"/>
            </a:br>
            <a:r>
              <a:rPr lang="nl-NL" dirty="0"/>
              <a:t>2xEL41, 8W</a:t>
            </a:r>
          </a:p>
          <a:p>
            <a:r>
              <a:rPr lang="nl-NL" dirty="0"/>
              <a:t>Breed 66cm</a:t>
            </a:r>
          </a:p>
          <a:p>
            <a:r>
              <a:rPr lang="nl-NL" dirty="0"/>
              <a:t>LS 26cm</a:t>
            </a:r>
          </a:p>
          <a:p>
            <a:r>
              <a:rPr lang="nl-NL" dirty="0"/>
              <a:t>Extra: K1 </a:t>
            </a:r>
            <a:br>
              <a:rPr lang="nl-NL" dirty="0"/>
            </a:br>
            <a:r>
              <a:rPr lang="nl-NL" dirty="0"/>
              <a:t>15 – 30 MHz, </a:t>
            </a:r>
            <a:br>
              <a:rPr lang="nl-NL" dirty="0"/>
            </a:br>
            <a:r>
              <a:rPr lang="nl-NL" dirty="0"/>
              <a:t>fijnregeling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32C787-7AC8-F5DB-B57C-A15ED344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717ACE-8E2B-9E74-06E0-4397210B8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34" y="1697016"/>
            <a:ext cx="5238854" cy="35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0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Radio-</a:t>
            </a:r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Van der </a:t>
            </a:r>
            <a:r>
              <a:rPr lang="en-US" dirty="0" err="1"/>
              <a:t>Heem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Het </a:t>
            </a:r>
            <a:r>
              <a:rPr lang="en-US" dirty="0" err="1"/>
              <a:t>aanbod</a:t>
            </a:r>
            <a:r>
              <a:rPr lang="en-US" dirty="0"/>
              <a:t> in 1950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Technische</a:t>
            </a:r>
            <a:r>
              <a:rPr lang="en-US" dirty="0"/>
              <a:t>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KY504 </a:t>
            </a:r>
            <a:r>
              <a:rPr lang="en-US" dirty="0" err="1"/>
              <a:t>en</a:t>
            </a:r>
            <a:r>
              <a:rPr lang="en-US" dirty="0"/>
              <a:t> KY507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Bronnen</a:t>
            </a:r>
            <a:r>
              <a:rPr lang="en-US" dirty="0"/>
              <a:t>: </a:t>
            </a:r>
          </a:p>
          <a:p>
            <a:r>
              <a:rPr lang="en-US" dirty="0"/>
              <a:t>Site over </a:t>
            </a:r>
            <a:r>
              <a:rPr lang="en-US" dirty="0">
                <a:hlinkClick r:id="rId2"/>
              </a:rPr>
              <a:t>Van der </a:t>
            </a:r>
            <a:r>
              <a:rPr lang="en-US" dirty="0" err="1">
                <a:hlinkClick r:id="rId2"/>
              </a:rPr>
              <a:t>Heem</a:t>
            </a:r>
            <a:r>
              <a:rPr lang="en-US" dirty="0">
                <a:hlinkClick r:id="rId2"/>
              </a:rPr>
              <a:t> N.V.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pak</a:t>
            </a:r>
            <a:r>
              <a:rPr lang="en-US" dirty="0"/>
              <a:t> van Alexander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AC11A-64FB-9A9B-1D6F-9D79DAB7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wie is dat moois?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7FE505-02B4-46A3-3055-282CF4C21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“</a:t>
            </a:r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 meter band [..] voor de man, die 's avonds na zijn werk eens nieuwsberichten wil horen uit verre landen.</a:t>
            </a:r>
            <a:r>
              <a:rPr lang="nl-NL" dirty="0"/>
              <a:t>”</a:t>
            </a:r>
          </a:p>
          <a:p>
            <a:r>
              <a:rPr lang="nl-NL" dirty="0"/>
              <a:t>Daar is-ie, de “hardwerkende Nederlander”</a:t>
            </a:r>
          </a:p>
          <a:p>
            <a:endParaRPr lang="nl-NL" dirty="0"/>
          </a:p>
          <a:p>
            <a:r>
              <a:rPr lang="nl-NL" dirty="0"/>
              <a:t>De 11m-band zit ‘s avonds dicht!</a:t>
            </a:r>
          </a:p>
          <a:p>
            <a:r>
              <a:rPr lang="nl-NL" dirty="0"/>
              <a:t>Beter aan werkelozen of AZC geven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574E0F-9043-AAF0-56ED-BC836550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5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19F9DF20-8961-13F6-ABC2-67B5CB2F1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061822"/>
              </p:ext>
            </p:extLst>
          </p:nvPr>
        </p:nvGraphicFramePr>
        <p:xfrm>
          <a:off x="791581" y="1421180"/>
          <a:ext cx="751174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443">
                  <a:extLst>
                    <a:ext uri="{9D8B030D-6E8A-4147-A177-3AD203B41FA5}">
                      <a16:colId xmlns:a16="http://schemas.microsoft.com/office/drawing/2014/main" val="1459660324"/>
                    </a:ext>
                  </a:extLst>
                </a:gridCol>
                <a:gridCol w="772695">
                  <a:extLst>
                    <a:ext uri="{9D8B030D-6E8A-4147-A177-3AD203B41FA5}">
                      <a16:colId xmlns:a16="http://schemas.microsoft.com/office/drawing/2014/main" val="2029150400"/>
                    </a:ext>
                  </a:extLst>
                </a:gridCol>
                <a:gridCol w="772695">
                  <a:extLst>
                    <a:ext uri="{9D8B030D-6E8A-4147-A177-3AD203B41FA5}">
                      <a16:colId xmlns:a16="http://schemas.microsoft.com/office/drawing/2014/main" val="63013349"/>
                    </a:ext>
                  </a:extLst>
                </a:gridCol>
                <a:gridCol w="1003618">
                  <a:extLst>
                    <a:ext uri="{9D8B030D-6E8A-4147-A177-3AD203B41FA5}">
                      <a16:colId xmlns:a16="http://schemas.microsoft.com/office/drawing/2014/main" val="3960024029"/>
                    </a:ext>
                  </a:extLst>
                </a:gridCol>
                <a:gridCol w="772695">
                  <a:extLst>
                    <a:ext uri="{9D8B030D-6E8A-4147-A177-3AD203B41FA5}">
                      <a16:colId xmlns:a16="http://schemas.microsoft.com/office/drawing/2014/main" val="2614391373"/>
                    </a:ext>
                  </a:extLst>
                </a:gridCol>
                <a:gridCol w="772695">
                  <a:extLst>
                    <a:ext uri="{9D8B030D-6E8A-4147-A177-3AD203B41FA5}">
                      <a16:colId xmlns:a16="http://schemas.microsoft.com/office/drawing/2014/main" val="239506428"/>
                    </a:ext>
                  </a:extLst>
                </a:gridCol>
                <a:gridCol w="1273900">
                  <a:extLst>
                    <a:ext uri="{9D8B030D-6E8A-4147-A177-3AD203B41FA5}">
                      <a16:colId xmlns:a16="http://schemas.microsoft.com/office/drawing/2014/main" val="927663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0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Band KLM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7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Buizen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6 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0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Vermogen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03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Gevoelig µV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20-30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Breed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76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Gewicht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5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Prijs </a:t>
                      </a:r>
                      <a:r>
                        <a:rPr lang="nl-NL" sz="2800" dirty="0" err="1"/>
                        <a:t>fl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92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err="1"/>
                        <a:t>Luidspr</a:t>
                      </a:r>
                      <a:r>
                        <a:rPr lang="nl-NL" sz="2800" dirty="0"/>
                        <a:t>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64196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BC92D6-42C8-F852-D727-1D30B721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B1534C1-1294-5B48-887F-12C9B611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nl-NL" dirty="0"/>
              <a:t>Vergelijking </a:t>
            </a:r>
            <a:r>
              <a:rPr lang="nl-NL"/>
              <a:t>tussen modellen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7121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8C814-CE87-A8D2-B96F-0208977B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vier N-modellen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31858F-E7C7-FC9E-4076-5247E380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nl-NL" dirty="0"/>
              <a:t>Model 5, 6, 7 en 8 kwamen in voorjaar</a:t>
            </a:r>
            <a:br>
              <a:rPr lang="nl-NL" dirty="0"/>
            </a:br>
            <a:r>
              <a:rPr lang="nl-NL" dirty="0"/>
              <a:t>met ECH21, EAF42 en EM4</a:t>
            </a:r>
          </a:p>
          <a:p>
            <a:r>
              <a:rPr lang="nl-NL" dirty="0"/>
              <a:t>Later dat jaar 5N, 6N, 7N, 8N (“Nieuw”)</a:t>
            </a:r>
            <a:br>
              <a:rPr lang="nl-NL" dirty="0"/>
            </a:br>
            <a:r>
              <a:rPr lang="nl-NL" dirty="0"/>
              <a:t>met ECH42, EBC41 en EM34</a:t>
            </a:r>
          </a:p>
          <a:p>
            <a:endParaRPr lang="nl-NL" dirty="0"/>
          </a:p>
          <a:p>
            <a:r>
              <a:rPr lang="nl-NL" dirty="0"/>
              <a:t>Tropenversies</a:t>
            </a:r>
          </a:p>
          <a:p>
            <a:pPr lvl="1"/>
            <a:r>
              <a:rPr lang="nl-NL" dirty="0"/>
              <a:t>KY504.1 met M/T/K</a:t>
            </a:r>
          </a:p>
          <a:p>
            <a:pPr lvl="1"/>
            <a:r>
              <a:rPr lang="nl-NL" dirty="0">
                <a:hlinkClick r:id="rId2"/>
              </a:rPr>
              <a:t>KY750</a:t>
            </a:r>
            <a:r>
              <a:rPr lang="nl-NL" dirty="0"/>
              <a:t> met M/T/K/K en EF41 HF-trap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FCBCF2-C974-1C0F-2CF5-DAE292CB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194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EEB78-2092-7C2B-7496-F89C98FF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Technische details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C7F9B7-3C16-6205-5051-1270352D2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Grote invloed van Philips</a:t>
            </a:r>
          </a:p>
          <a:p>
            <a:pPr lvl="1"/>
            <a:r>
              <a:rPr lang="nl-NL" dirty="0"/>
              <a:t>Kies GRAM met bandschakelaar</a:t>
            </a:r>
          </a:p>
          <a:p>
            <a:pPr lvl="1"/>
            <a:r>
              <a:rPr lang="nl-NL" dirty="0"/>
              <a:t>Schaalwijzer bij uitkasten</a:t>
            </a:r>
          </a:p>
          <a:p>
            <a:pPr lvl="1"/>
            <a:r>
              <a:rPr lang="nl-NL" dirty="0"/>
              <a:t>Heel grote schaalwielen</a:t>
            </a:r>
          </a:p>
          <a:p>
            <a:pPr lvl="1"/>
            <a:r>
              <a:rPr lang="nl-NL" dirty="0"/>
              <a:t>Plan van Kopenhagen</a:t>
            </a:r>
          </a:p>
          <a:p>
            <a:pPr lvl="1"/>
            <a:r>
              <a:rPr lang="nl-NL" dirty="0"/>
              <a:t>MG bereik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15C48E-5D15-4666-AC79-D528D873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9934AE5-C1E5-1B07-55EF-5A6D8B5FE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74" y="3068960"/>
            <a:ext cx="4047926" cy="2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06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4E567-7E7A-43AE-DF12-625B3A4A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r>
              <a:rPr lang="nl-NL" dirty="0"/>
              <a:t>Schaalwijzer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B760B-95F1-7011-50E6-49E049D85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Zit vast op geleiderail in kast</a:t>
            </a:r>
          </a:p>
          <a:p>
            <a:r>
              <a:rPr lang="nl-NL" dirty="0"/>
              <a:t>Van snaar loshalen voor uitkasten</a:t>
            </a:r>
          </a:p>
          <a:p>
            <a:r>
              <a:rPr lang="nl-NL" dirty="0"/>
              <a:t>Door service-strook (niet luik!) bij KY504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Niet vermeld </a:t>
            </a:r>
            <a:br>
              <a:rPr lang="nl-NL" dirty="0"/>
            </a:br>
            <a:r>
              <a:rPr lang="nl-NL" dirty="0"/>
              <a:t>bij KY507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589018-FA5D-C495-E059-8C851125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07CE6C-6CBC-08BC-3046-44EEC8E3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8" y="3401561"/>
            <a:ext cx="8229600" cy="6035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CD171DC-DDE2-E6BF-6E90-BEDDEFEC1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65"/>
          <a:stretch/>
        </p:blipFill>
        <p:spPr>
          <a:xfrm>
            <a:off x="3275856" y="4365103"/>
            <a:ext cx="5565094" cy="17610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AB042E2-BC66-1DBF-8797-3CC14AFD2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76" y="136525"/>
            <a:ext cx="4925374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F5BC8-54A3-2F48-04BF-7688F59F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KY507: Snaarwiel van 125mm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C5B3DB-623E-9A9F-9120-C99EFB2F8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Schaalbeweging 196mm, geen vertraging!</a:t>
            </a:r>
          </a:p>
          <a:p>
            <a:r>
              <a:rPr lang="nl-NL" dirty="0"/>
              <a:t>196 / (½</a:t>
            </a:r>
            <a:r>
              <a:rPr lang="el-GR" dirty="0"/>
              <a:t>π</a:t>
            </a:r>
            <a:r>
              <a:rPr lang="nl-NL" dirty="0"/>
              <a:t>) = 125, 7 slagen</a:t>
            </a:r>
          </a:p>
          <a:p>
            <a:r>
              <a:rPr lang="nl-NL" dirty="0"/>
              <a:t>KY504: 162mm, 6 slagen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268CEC-3496-52A9-36A5-3D9897B3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71FAA8-75CB-690F-5C35-07F9DC17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31940" y="2608395"/>
            <a:ext cx="3076450" cy="514971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C254AC9-69E7-8E39-06AB-1B21AD457C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/>
          <a:stretch/>
        </p:blipFill>
        <p:spPr>
          <a:xfrm>
            <a:off x="5796136" y="2414506"/>
            <a:ext cx="3087499" cy="33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22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F270A-3059-EEF2-8C3D-35E71B25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Plan de </a:t>
            </a:r>
            <a:r>
              <a:rPr lang="nl-NL" dirty="0" err="1">
                <a:hlinkClick r:id="rId2"/>
              </a:rPr>
              <a:t>Copenhague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ED4C62-DC00-9A8E-A544-55CE4A7A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424762"/>
            <a:ext cx="4114800" cy="5296712"/>
          </a:xfrm>
        </p:spPr>
        <p:txBody>
          <a:bodyPr/>
          <a:lstStyle/>
          <a:p>
            <a:r>
              <a:rPr lang="nl-NL" dirty="0"/>
              <a:t>Per 15 maart 1950 nieuwe golflengten!</a:t>
            </a:r>
          </a:p>
          <a:p>
            <a:r>
              <a:rPr lang="nl-NL" dirty="0"/>
              <a:t>Nieuwe schalen voor  KY4** (niet KY483)</a:t>
            </a:r>
          </a:p>
          <a:p>
            <a:r>
              <a:rPr lang="nl-NL" dirty="0"/>
              <a:t>Kost </a:t>
            </a:r>
            <a:r>
              <a:rPr lang="nl-NL" dirty="0" err="1"/>
              <a:t>fl</a:t>
            </a:r>
            <a:r>
              <a:rPr lang="nl-NL" dirty="0"/>
              <a:t> 5 tot </a:t>
            </a:r>
            <a:r>
              <a:rPr lang="nl-NL" dirty="0" err="1"/>
              <a:t>fl</a:t>
            </a:r>
            <a:r>
              <a:rPr lang="nl-NL" dirty="0"/>
              <a:t> 6,50, </a:t>
            </a:r>
            <a:br>
              <a:rPr lang="nl-NL" dirty="0"/>
            </a:br>
            <a:r>
              <a:rPr lang="nl-NL" dirty="0"/>
              <a:t>monteren ca. </a:t>
            </a:r>
            <a:r>
              <a:rPr lang="nl-NL" dirty="0" err="1"/>
              <a:t>fl</a:t>
            </a:r>
            <a:r>
              <a:rPr lang="nl-NL" dirty="0"/>
              <a:t> 3,50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Bij KY50* niet nodig!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AFC719-861D-3AA4-8DEE-B4A03F09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AA89A3-703B-0506-233A-6C792ADD2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6" y="1417638"/>
            <a:ext cx="3465139" cy="529671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C405994-774C-95AF-FDE7-163168C4F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25144"/>
            <a:ext cx="349557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26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EA48-F270-A853-3022-10167435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/>
              <a:t>Lekker </a:t>
            </a:r>
            <a:r>
              <a:rPr lang="en-US" dirty="0" err="1"/>
              <a:t>lange</a:t>
            </a:r>
            <a:r>
              <a:rPr lang="en-US" dirty="0"/>
              <a:t> </a:t>
            </a:r>
            <a:r>
              <a:rPr lang="en-US" dirty="0" err="1"/>
              <a:t>Middengolf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99DA2-9EC7-C11D-6B3B-38002CE3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6931"/>
          </a:xfrm>
        </p:spPr>
        <p:txBody>
          <a:bodyPr/>
          <a:lstStyle/>
          <a:p>
            <a:r>
              <a:rPr lang="en-US" dirty="0" err="1"/>
              <a:t>Europese</a:t>
            </a:r>
            <a:r>
              <a:rPr lang="en-US" dirty="0"/>
              <a:t> </a:t>
            </a:r>
            <a:r>
              <a:rPr lang="en-US" dirty="0" err="1"/>
              <a:t>afspraken</a:t>
            </a:r>
            <a:r>
              <a:rPr lang="en-US" dirty="0"/>
              <a:t> (Kop): 529 – 1602 kHz</a:t>
            </a:r>
          </a:p>
          <a:p>
            <a:r>
              <a:rPr lang="en-US" dirty="0" err="1"/>
              <a:t>Amerikaans</a:t>
            </a:r>
            <a:r>
              <a:rPr lang="en-US" dirty="0"/>
              <a:t>: 530 – 1710 kHz</a:t>
            </a:r>
          </a:p>
          <a:p>
            <a:r>
              <a:rPr lang="en-US" dirty="0">
                <a:hlinkClick r:id="rId2"/>
              </a:rPr>
              <a:t>Piraten in Europa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1611 – 1700 kHz</a:t>
            </a:r>
          </a:p>
          <a:p>
            <a:endParaRPr lang="en-US" dirty="0"/>
          </a:p>
          <a:p>
            <a:r>
              <a:rPr lang="en-US" dirty="0" err="1"/>
              <a:t>Middengolf</a:t>
            </a:r>
            <a:r>
              <a:rPr lang="en-US" dirty="0"/>
              <a:t> </a:t>
            </a:r>
            <a:r>
              <a:rPr lang="en-US" dirty="0" err="1"/>
              <a:t>Erres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517 – 1714 kHz</a:t>
            </a:r>
          </a:p>
          <a:p>
            <a:r>
              <a:rPr lang="en-US" dirty="0" err="1"/>
              <a:t>Gemeten</a:t>
            </a:r>
            <a:r>
              <a:rPr lang="en-US" dirty="0"/>
              <a:t> KY507:</a:t>
            </a:r>
            <a:br>
              <a:rPr lang="en-US" dirty="0"/>
            </a:br>
            <a:r>
              <a:rPr lang="en-US" dirty="0"/>
              <a:t>tot 1780kHz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1FE17-0DF5-2202-1FFE-BE51DD87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5C83296-80DE-0185-802D-1421796CF8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51" b="16647"/>
          <a:stretch/>
        </p:blipFill>
        <p:spPr>
          <a:xfrm>
            <a:off x="4139952" y="2995837"/>
            <a:ext cx="1728192" cy="33605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94B0EAC-C7DD-A20D-0A67-76A9BB033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01" y="2540416"/>
            <a:ext cx="2699398" cy="40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1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8C785-CD20-1D31-7F33-10179CAB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r>
              <a:rPr lang="nl-NL" dirty="0"/>
              <a:t>4. Twee toestellen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ACA1BB-E677-41A3-9ECC-400C47A3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KY504, 38cm</a:t>
            </a:r>
            <a:br>
              <a:rPr lang="nl-NL" dirty="0"/>
            </a:br>
            <a:r>
              <a:rPr lang="nl-NL" dirty="0"/>
              <a:t>Oplichtende </a:t>
            </a:r>
            <a:br>
              <a:rPr lang="nl-NL" dirty="0"/>
            </a:br>
            <a:r>
              <a:rPr lang="nl-NL" dirty="0"/>
              <a:t>“Zwevende schaal”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KY507, </a:t>
            </a:r>
            <a:br>
              <a:rPr lang="nl-NL" dirty="0"/>
            </a:br>
            <a:r>
              <a:rPr lang="nl-NL" dirty="0"/>
              <a:t>51cm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DAF800-00E9-A61A-0D88-27F8DC0A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6A7DEA-E6FD-5580-2F01-74A477B4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18037" r="10395" b="6920"/>
          <a:stretch/>
        </p:blipFill>
        <p:spPr>
          <a:xfrm>
            <a:off x="4932041" y="548680"/>
            <a:ext cx="4043470" cy="283568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B5B61D9-8210-4F8D-C834-3AC8F7CE9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73" y="3546446"/>
            <a:ext cx="4283968" cy="32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80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7D782-4C1E-4A6A-39E8-08DC115A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Erres</a:t>
            </a:r>
            <a:r>
              <a:rPr lang="nl-NL" dirty="0"/>
              <a:t> KY504 met Bluetooth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4A262F-003C-A05A-FC5C-C1419312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Gekocht in 2018 voor 5€</a:t>
            </a:r>
          </a:p>
          <a:p>
            <a:r>
              <a:rPr lang="nl-NL" dirty="0"/>
              <a:t>Compleet maar veel verkeerd aangesloten</a:t>
            </a:r>
          </a:p>
          <a:p>
            <a:r>
              <a:rPr lang="nl-NL" dirty="0"/>
              <a:t>Condensators vervangen, correcties</a:t>
            </a:r>
          </a:p>
          <a:p>
            <a:r>
              <a:rPr lang="nl-NL" dirty="0"/>
              <a:t>Toestel </a:t>
            </a:r>
            <a:r>
              <a:rPr lang="nl-NL" dirty="0">
                <a:solidFill>
                  <a:srgbClr val="00B050"/>
                </a:solidFill>
              </a:rPr>
              <a:t>speelt prima </a:t>
            </a:r>
            <a:r>
              <a:rPr lang="nl-NL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nl-NL" dirty="0">
                <a:sym typeface="Wingdings" panose="05000000000000000000" pitchFamily="2" charset="2"/>
              </a:rPr>
              <a:t>maar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geen stations </a:t>
            </a:r>
          </a:p>
          <a:p>
            <a:r>
              <a:rPr lang="nl-NL" dirty="0">
                <a:sym typeface="Wingdings" panose="05000000000000000000" pitchFamily="2" charset="2"/>
              </a:rPr>
              <a:t>In achterwand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FM/Bluetooth</a:t>
            </a:r>
          </a:p>
          <a:p>
            <a:r>
              <a:rPr lang="nl-NL" dirty="0">
                <a:sym typeface="Wingdings" panose="05000000000000000000" pitchFamily="2" charset="2"/>
              </a:rPr>
              <a:t>Prima BT-speaker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DFF268-CF6A-1B29-079F-DFC91C88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F6D257-7EEE-683B-3443-8E321E7D3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280"/>
          <a:stretch/>
        </p:blipFill>
        <p:spPr>
          <a:xfrm>
            <a:off x="3779912" y="4145942"/>
            <a:ext cx="5037584" cy="23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1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A322A-ABD7-2E02-981A-B7B11640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Radio’s bij Van der Heem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048933-4BB3-3D5E-2EC1-012AEB088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Bekend merk: </a:t>
            </a:r>
            <a:r>
              <a:rPr lang="nl-NL" dirty="0" err="1"/>
              <a:t>Erres</a:t>
            </a:r>
            <a:r>
              <a:rPr lang="nl-NL" dirty="0"/>
              <a:t> radio/TV</a:t>
            </a:r>
          </a:p>
          <a:p>
            <a:r>
              <a:rPr lang="nl-NL" dirty="0"/>
              <a:t>Onbekende fabriek: Van der Heem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636480-3698-F0FA-4E48-4C5D229F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239E83-7EA4-E6A4-991B-502A29C9C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3047465"/>
            <a:ext cx="6804248" cy="33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53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5616B-FCF3-2FAF-C02A-12CB7428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Erres</a:t>
            </a:r>
            <a:r>
              <a:rPr lang="nl-NL" dirty="0"/>
              <a:t> KY507 uit Gorkum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112331-0336-302E-C3AA-0D8C956E0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april gezien in Kringloop Gorinchem, 20€</a:t>
            </a:r>
          </a:p>
          <a:p>
            <a:r>
              <a:rPr lang="nl-NL" dirty="0"/>
              <a:t>Kon niet meenemen, </a:t>
            </a:r>
            <a:r>
              <a:rPr lang="nl-NL" dirty="0">
                <a:hlinkClick r:id="rId2"/>
              </a:rPr>
              <a:t>NFOR getipt</a:t>
            </a:r>
            <a:endParaRPr lang="nl-NL" dirty="0"/>
          </a:p>
          <a:p>
            <a:pPr lvl="1"/>
            <a:r>
              <a:rPr lang="nl-NL" dirty="0"/>
              <a:t>Opscheppers over TV op fiets</a:t>
            </a:r>
          </a:p>
          <a:p>
            <a:pPr lvl="1"/>
            <a:r>
              <a:rPr lang="nl-NL" dirty="0"/>
              <a:t>Kan best, naar Zeist met </a:t>
            </a:r>
            <a:r>
              <a:rPr lang="nl-NL" dirty="0" err="1"/>
              <a:t>Erres</a:t>
            </a:r>
            <a:endParaRPr lang="nl-NL" dirty="0"/>
          </a:p>
          <a:p>
            <a:r>
              <a:rPr lang="nl-NL" dirty="0"/>
              <a:t>Op 20 mei weer langs</a:t>
            </a:r>
          </a:p>
          <a:p>
            <a:pPr lvl="1"/>
            <a:r>
              <a:rPr lang="nl-NL" dirty="0"/>
              <a:t>Op fiets geladen</a:t>
            </a:r>
          </a:p>
          <a:p>
            <a:pPr lvl="1"/>
            <a:r>
              <a:rPr lang="nl-NL" dirty="0"/>
              <a:t>45km met </a:t>
            </a:r>
            <a:r>
              <a:rPr lang="nl-NL" dirty="0" err="1"/>
              <a:t>Erres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7BB6CD-C227-C95D-475E-3DC66B7A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8523C2-5929-D5DA-6493-8354328E4C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9"/>
          <a:stretch/>
        </p:blipFill>
        <p:spPr>
          <a:xfrm>
            <a:off x="4937632" y="3861048"/>
            <a:ext cx="3977768" cy="27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10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923DA-311C-C34D-4C86-ED1E3339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Lelijkste plek: Stickers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2FD0F0-10F5-FC05-7EC3-A13E3F3F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Houtwerk heeft paar kleine blutsjes (73 jaar!)</a:t>
            </a:r>
          </a:p>
          <a:p>
            <a:r>
              <a:rPr lang="nl-NL" dirty="0"/>
              <a:t>Kringloopstickers</a:t>
            </a:r>
          </a:p>
          <a:p>
            <a:endParaRPr lang="nl-NL" dirty="0"/>
          </a:p>
          <a:p>
            <a:r>
              <a:rPr lang="nl-NL" dirty="0"/>
              <a:t>Na verwijderen: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D58AE5-4250-6073-346F-164B5A8F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035919-A468-A2A7-22D0-06713CB3E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3"/>
          <a:stretch/>
        </p:blipFill>
        <p:spPr>
          <a:xfrm>
            <a:off x="4273544" y="2455976"/>
            <a:ext cx="4559311" cy="27235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CCD9EDF-7F92-1CA9-0AF5-E6FE7076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7" r="19427"/>
          <a:stretch/>
        </p:blipFill>
        <p:spPr>
          <a:xfrm>
            <a:off x="721366" y="4033846"/>
            <a:ext cx="3286004" cy="25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2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3F945-62F2-5EBD-DE18-6F7D4C5A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Standaard Reparatie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D604DF-B491-85F4-DFCA-8BCF6E5F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Schoonmaken </a:t>
            </a:r>
          </a:p>
          <a:p>
            <a:r>
              <a:rPr lang="nl-NL" dirty="0"/>
              <a:t>Buizen in tester (alles OK, lampjes ook)</a:t>
            </a:r>
          </a:p>
          <a:p>
            <a:r>
              <a:rPr lang="nl-NL" dirty="0"/>
              <a:t>Vervangen van papiercondensators</a:t>
            </a:r>
          </a:p>
          <a:p>
            <a:endParaRPr lang="nl-NL" dirty="0"/>
          </a:p>
          <a:p>
            <a:r>
              <a:rPr lang="nl-NL" dirty="0"/>
              <a:t>Starten via gloeilamp</a:t>
            </a:r>
          </a:p>
          <a:p>
            <a:r>
              <a:rPr lang="nl-NL" dirty="0" err="1"/>
              <a:t>Volumepot</a:t>
            </a:r>
            <a:r>
              <a:rPr lang="nl-NL" dirty="0"/>
              <a:t> defect</a:t>
            </a:r>
            <a:br>
              <a:rPr lang="nl-NL" dirty="0"/>
            </a:br>
            <a:r>
              <a:rPr lang="nl-NL" dirty="0"/>
              <a:t>Van Ben Dijkman NOS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20F249-1C1B-217B-6CFD-2C7E0DB8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F865B3A-116B-1823-A73F-5B097DA98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32" y="4276465"/>
            <a:ext cx="4042668" cy="20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1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23F10-8779-4394-8653-63B3BD42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Verdere reparaties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6C2F84-3A8C-BB29-CD13-E8997C976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6"/>
          </a:xfrm>
        </p:spPr>
        <p:txBody>
          <a:bodyPr/>
          <a:lstStyle/>
          <a:p>
            <a:r>
              <a:rPr lang="nl-NL" dirty="0" err="1"/>
              <a:t>Toonpot</a:t>
            </a:r>
            <a:r>
              <a:rPr lang="nl-NL" dirty="0"/>
              <a:t> open en schoon</a:t>
            </a:r>
          </a:p>
          <a:p>
            <a:r>
              <a:rPr lang="nl-NL" dirty="0" err="1"/>
              <a:t>Volumepot</a:t>
            </a:r>
            <a:r>
              <a:rPr lang="nl-NL" dirty="0"/>
              <a:t> vervangen</a:t>
            </a:r>
          </a:p>
          <a:p>
            <a:r>
              <a:rPr lang="nl-NL" dirty="0"/>
              <a:t>Snoer vervangen</a:t>
            </a:r>
          </a:p>
          <a:p>
            <a:r>
              <a:rPr lang="nl-NL" dirty="0"/>
              <a:t>UGT: Secundaire om, </a:t>
            </a:r>
            <a:br>
              <a:rPr lang="nl-NL" dirty="0"/>
            </a:br>
            <a:r>
              <a:rPr lang="nl-NL" dirty="0"/>
              <a:t>solderen, schroeven</a:t>
            </a:r>
          </a:p>
          <a:p>
            <a:r>
              <a:rPr lang="nl-NL" dirty="0"/>
              <a:t>Tegenkoppeling</a:t>
            </a:r>
          </a:p>
          <a:p>
            <a:r>
              <a:rPr lang="nl-NL" dirty="0"/>
              <a:t>ECH21 kraakte, vervangen</a:t>
            </a:r>
          </a:p>
          <a:p>
            <a:r>
              <a:rPr lang="nl-NL" dirty="0"/>
              <a:t>Nieuwe EM4 geplaatst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CEF1EF-B698-3064-A990-EBAC21A6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28B170-D7EF-FE49-E20A-42C880172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2"/>
          <a:stretch/>
        </p:blipFill>
        <p:spPr>
          <a:xfrm>
            <a:off x="5292080" y="1600200"/>
            <a:ext cx="3672408" cy="34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57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0EED7-CCDE-CCF9-1989-562AD565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Schaalpech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277011-F079-23E0-E9AF-0F753257F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nl-NL" dirty="0"/>
              <a:t>Schaal aan onderrand in schroefklemmen</a:t>
            </a:r>
          </a:p>
          <a:p>
            <a:endParaRPr lang="nl-NL" dirty="0"/>
          </a:p>
          <a:p>
            <a:r>
              <a:rPr lang="nl-NL" dirty="0"/>
              <a:t>Radio ondersteboven</a:t>
            </a:r>
          </a:p>
          <a:p>
            <a:r>
              <a:rPr lang="nl-NL" dirty="0"/>
              <a:t>Zwevende schaal zweeft NIET!!</a:t>
            </a:r>
            <a:br>
              <a:rPr lang="nl-NL" dirty="0"/>
            </a:br>
            <a:r>
              <a:rPr lang="nl-NL" dirty="0"/>
              <a:t>Valt gewoon kapot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>
                <a:sym typeface="Wingdings" panose="05000000000000000000" pitchFamily="2" charset="2"/>
              </a:rPr>
              <a:t>Hiermee oppassen dus!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Kreeg KY505-schaal van Hans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F938A1-62E1-5243-8F93-2235F375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140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1526-F848-7EF6-6237-B033A03E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Luisterdemo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014F2-4EEC-1476-6D78-A37DF479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4</a:t>
            </a:r>
          </a:p>
          <a:p>
            <a:pPr lvl="1"/>
            <a:r>
              <a:rPr lang="en-US" dirty="0"/>
              <a:t>Bluetooth</a:t>
            </a:r>
          </a:p>
          <a:p>
            <a:endParaRPr lang="en-US" dirty="0"/>
          </a:p>
          <a:p>
            <a:r>
              <a:rPr lang="en-US" dirty="0"/>
              <a:t>Model 7</a:t>
            </a:r>
          </a:p>
          <a:p>
            <a:pPr lvl="1"/>
            <a:r>
              <a:rPr lang="en-US" dirty="0" err="1"/>
              <a:t>Middengolf</a:t>
            </a:r>
            <a:r>
              <a:rPr lang="en-US" dirty="0"/>
              <a:t> op </a:t>
            </a:r>
            <a:r>
              <a:rPr lang="en-US" dirty="0" err="1"/>
              <a:t>raamantenne</a:t>
            </a:r>
            <a:endParaRPr lang="en-US" dirty="0"/>
          </a:p>
          <a:p>
            <a:pPr lvl="1"/>
            <a:r>
              <a:rPr lang="en-US" dirty="0" err="1"/>
              <a:t>Kortegolf</a:t>
            </a:r>
            <a:r>
              <a:rPr lang="en-US" dirty="0"/>
              <a:t> op </a:t>
            </a:r>
            <a:r>
              <a:rPr lang="en-US" dirty="0" err="1"/>
              <a:t>raamantennetje</a:t>
            </a:r>
            <a:endParaRPr lang="en-US" dirty="0"/>
          </a:p>
          <a:p>
            <a:pPr lvl="1"/>
            <a:r>
              <a:rPr lang="en-US" dirty="0"/>
              <a:t>DAB+ </a:t>
            </a:r>
            <a:r>
              <a:rPr lang="en-US" dirty="0" err="1"/>
              <a:t>geluid</a:t>
            </a:r>
            <a:r>
              <a:rPr lang="en-US" dirty="0"/>
              <a:t> via GRAM ingang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82FE5-5F18-E45D-A4F5-6B8CC4B4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923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6"/>
          </a:xfrm>
        </p:spPr>
        <p:txBody>
          <a:bodyPr/>
          <a:lstStyle/>
          <a:p>
            <a:r>
              <a:rPr lang="nl-NL" dirty="0"/>
              <a:t>Geen toestel, wel heel goed!</a:t>
            </a:r>
          </a:p>
          <a:p>
            <a:r>
              <a:rPr lang="nl-NL" dirty="0"/>
              <a:t>Grote invloed “marketing”: </a:t>
            </a:r>
            <a:br>
              <a:rPr lang="nl-NL" dirty="0"/>
            </a:br>
            <a:r>
              <a:rPr lang="nl-NL" dirty="0"/>
              <a:t>Uitgekiende prijs/productdifferentiatie</a:t>
            </a:r>
          </a:p>
          <a:p>
            <a:r>
              <a:rPr lang="nl-NL" dirty="0"/>
              <a:t>Philips was techneutenclub, </a:t>
            </a:r>
            <a:br>
              <a:rPr lang="nl-NL" dirty="0"/>
            </a:br>
            <a:r>
              <a:rPr lang="nl-NL" dirty="0" err="1"/>
              <a:t>Erres</a:t>
            </a:r>
            <a:r>
              <a:rPr lang="nl-NL" dirty="0"/>
              <a:t> was handelsonderneming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In augustus geen LC-Kring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DD8AF6-7402-EAE8-FB7C-F0530D4F7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52" y="1604430"/>
            <a:ext cx="7821448" cy="6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Erres</a:t>
            </a:r>
            <a:r>
              <a:rPr lang="en-US" dirty="0"/>
              <a:t> KY504</a:t>
            </a:r>
          </a:p>
          <a:p>
            <a:r>
              <a:rPr lang="en-US" dirty="0" err="1"/>
              <a:t>Erres</a:t>
            </a:r>
            <a:r>
              <a:rPr lang="en-US" dirty="0"/>
              <a:t> KY507 met </a:t>
            </a:r>
            <a:r>
              <a:rPr lang="en-US" dirty="0" err="1"/>
              <a:t>TelRaam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E3</a:t>
            </a:r>
          </a:p>
          <a:p>
            <a:r>
              <a:rPr lang="en-US" dirty="0"/>
              <a:t>Het </a:t>
            </a:r>
            <a:r>
              <a:rPr lang="en-US" dirty="0" err="1"/>
              <a:t>pak</a:t>
            </a:r>
            <a:r>
              <a:rPr lang="en-US" dirty="0"/>
              <a:t> van Alexander</a:t>
            </a:r>
          </a:p>
          <a:p>
            <a:r>
              <a:rPr lang="en-US" dirty="0"/>
              <a:t>DAB+, </a:t>
            </a:r>
            <a:r>
              <a:rPr lang="en-US" dirty="0" err="1"/>
              <a:t>aansluiten</a:t>
            </a:r>
            <a:r>
              <a:rPr lang="en-US" dirty="0"/>
              <a:t> op 507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F53E5-D8D2-D2D6-0D3B-6A4F8FF6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 err="1"/>
              <a:t>Erres</a:t>
            </a:r>
            <a:r>
              <a:rPr lang="nl-NL" dirty="0"/>
              <a:t> KY513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F5EAAE-42A5-F84D-E0BF-D02F7E1B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682752" cy="2764904"/>
          </a:xfrm>
        </p:spPr>
        <p:txBody>
          <a:bodyPr/>
          <a:lstStyle/>
          <a:p>
            <a:r>
              <a:rPr lang="nl-NL" dirty="0"/>
              <a:t>Gekregen 1995</a:t>
            </a:r>
          </a:p>
          <a:p>
            <a:r>
              <a:rPr lang="nl-NL" dirty="0"/>
              <a:t>Alexander v Gurp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DCA06A-A1E1-C948-9575-B1F5427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47782BD-9701-AD7A-557D-54DB098B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7638"/>
            <a:ext cx="5048636" cy="25874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93BECA5-9891-F1F0-A8EA-3E5F5A19C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0" y="2934470"/>
            <a:ext cx="3249548" cy="378700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C6F9540-01B8-502F-D20D-39A57ECD59F7}"/>
              </a:ext>
            </a:extLst>
          </p:cNvPr>
          <p:cNvSpPr txBox="1">
            <a:spLocks/>
          </p:cNvSpPr>
          <p:nvPr/>
        </p:nvSpPr>
        <p:spPr>
          <a:xfrm>
            <a:off x="4003560" y="4464670"/>
            <a:ext cx="4816912" cy="207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Contact mee 1998</a:t>
            </a:r>
          </a:p>
          <a:p>
            <a:r>
              <a:rPr lang="nl-NL" dirty="0"/>
              <a:t>Aan hem verkocht</a:t>
            </a:r>
          </a:p>
          <a:p>
            <a:r>
              <a:rPr lang="nl-NL" dirty="0"/>
              <a:t>Zoon &amp; Kleinzoon (2002)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377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99C1A-6BC5-1590-C353-E00A1B9A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Brieven, </a:t>
            </a:r>
            <a:r>
              <a:rPr lang="nl-NL" dirty="0" err="1"/>
              <a:t>emails</a:t>
            </a:r>
            <a:r>
              <a:rPr lang="nl-NL" dirty="0"/>
              <a:t>, foto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F8C910-3171-42E8-CE5A-4551D447E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Ontwerplab</a:t>
            </a:r>
            <a:r>
              <a:rPr lang="nl-NL" dirty="0"/>
              <a:t> 1952</a:t>
            </a:r>
          </a:p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is van Gurp</a:t>
            </a:r>
          </a:p>
          <a:p>
            <a:r>
              <a:rPr lang="nl-NL" dirty="0"/>
              <a:t>Radio: KY529</a:t>
            </a:r>
          </a:p>
          <a:p>
            <a:endParaRPr lang="nl-NL" dirty="0"/>
          </a:p>
          <a:p>
            <a:r>
              <a:rPr lang="nl-NL" dirty="0"/>
              <a:t>Eigen specialisme</a:t>
            </a:r>
          </a:p>
          <a:p>
            <a:r>
              <a:rPr lang="nl-NL" dirty="0"/>
              <a:t>Elk een eigen radio, dus samenwerken</a:t>
            </a:r>
          </a:p>
          <a:p>
            <a:r>
              <a:rPr lang="nl-NL" dirty="0"/>
              <a:t>Philips modellen analyseren </a:t>
            </a:r>
          </a:p>
          <a:p>
            <a:r>
              <a:rPr lang="nl-NL" dirty="0"/>
              <a:t>General Radio testapparatuur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CE79A2-EF3C-60A8-4C09-CA2D6029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D8C0695-3917-5BEC-BFA8-0204BD0ED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0013"/>
            <a:ext cx="4724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7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84EF3-AA8F-4732-11DE-4FFD28B3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pak van Alexander (1998)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F54FB-6DF1-3E9F-69D7-CF971124C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84" y="1417638"/>
            <a:ext cx="8320616" cy="4708525"/>
          </a:xfrm>
        </p:spPr>
        <p:txBody>
          <a:bodyPr/>
          <a:lstStyle/>
          <a:p>
            <a:r>
              <a:rPr lang="nl-NL" dirty="0"/>
              <a:t>Oude schema’s met aantekeningen</a:t>
            </a:r>
          </a:p>
          <a:p>
            <a:r>
              <a:rPr lang="nl-NL" dirty="0"/>
              <a:t>O.a. </a:t>
            </a:r>
            <a:r>
              <a:rPr lang="nl-NL" dirty="0" err="1"/>
              <a:t>Erres</a:t>
            </a:r>
            <a:r>
              <a:rPr lang="nl-NL" dirty="0"/>
              <a:t> KY513 met toonregeling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Maar: KY513 </a:t>
            </a:r>
            <a:br>
              <a:rPr lang="nl-NL" dirty="0"/>
            </a:br>
            <a:r>
              <a:rPr lang="nl-NL" dirty="0"/>
              <a:t>heeft geen </a:t>
            </a:r>
            <a:br>
              <a:rPr lang="nl-NL" dirty="0"/>
            </a:br>
            <a:r>
              <a:rPr lang="nl-NL" dirty="0"/>
              <a:t>toonregeling!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0253C3-6993-5B1E-91DB-7A1E0AA4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148FBC0-3B67-ED48-1F3D-990B13C0A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048" r="5730" b="5939"/>
          <a:stretch/>
        </p:blipFill>
        <p:spPr>
          <a:xfrm>
            <a:off x="3563888" y="2791042"/>
            <a:ext cx="5328592" cy="38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4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D77CE-2789-5512-4FD5-203AC2BC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Boekhouders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C832B-242F-15C8-4A30-5580D56E6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600200"/>
            <a:ext cx="3816424" cy="5121275"/>
          </a:xfrm>
        </p:spPr>
        <p:txBody>
          <a:bodyPr/>
          <a:lstStyle/>
          <a:p>
            <a:r>
              <a:rPr lang="nl-NL" dirty="0"/>
              <a:t>Testmodel naar Chef: </a:t>
            </a:r>
            <a:r>
              <a:rPr lang="nl-NL" dirty="0">
                <a:hlinkClick r:id="rId2"/>
              </a:rPr>
              <a:t>Van Waasdijk </a:t>
            </a:r>
            <a:r>
              <a:rPr lang="nl-NL" dirty="0"/>
              <a:t>(1905-1987, </a:t>
            </a:r>
            <a:r>
              <a:rPr lang="nl-NL" dirty="0" err="1"/>
              <a:t>vdH</a:t>
            </a:r>
            <a:r>
              <a:rPr lang="nl-NL" dirty="0"/>
              <a:t> vanaf 1929)</a:t>
            </a:r>
          </a:p>
          <a:p>
            <a:r>
              <a:rPr lang="nl-NL" dirty="0"/>
              <a:t>Prijs moest onder Philips</a:t>
            </a:r>
          </a:p>
          <a:p>
            <a:r>
              <a:rPr lang="nl-NL" dirty="0"/>
              <a:t>Goedkeuring</a:t>
            </a:r>
          </a:p>
          <a:p>
            <a:r>
              <a:rPr lang="nl-NL" dirty="0"/>
              <a:t>Prototype, basis voor metingen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1C0E6E-339B-2EA4-9058-24954ACE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28F68B-6932-66CA-D47D-5AA7909BC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r="21991"/>
          <a:stretch/>
        </p:blipFill>
        <p:spPr>
          <a:xfrm>
            <a:off x="323527" y="1566645"/>
            <a:ext cx="4416551" cy="45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2FA79-FA9E-D1E2-EE5B-42FEE23A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Radio’s voor Zuid-Amerika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AB1310-D543-5365-F973-DE0D35030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Opmeten in Den Haag niet goed genoeg</a:t>
            </a:r>
          </a:p>
          <a:p>
            <a:r>
              <a:rPr lang="nl-NL" dirty="0"/>
              <a:t>Waasdijk </a:t>
            </a:r>
            <a:br>
              <a:rPr lang="nl-NL" dirty="0"/>
            </a:br>
            <a:r>
              <a:rPr lang="nl-NL" dirty="0"/>
              <a:t>in Mexico, </a:t>
            </a:r>
            <a:br>
              <a:rPr lang="nl-NL" dirty="0"/>
            </a:br>
            <a:r>
              <a:rPr lang="nl-NL" dirty="0"/>
              <a:t>jaren 60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7E778A-B1CB-9BB6-0B47-BBCFD786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879E77-EEA1-05F8-DD02-BE6D55FF6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28087"/>
            <a:ext cx="5867519" cy="40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6C48A-C991-13FA-0037-E1DD8489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</a:t>
            </a:r>
            <a:r>
              <a:rPr lang="nl-NL" dirty="0">
                <a:hlinkClick r:id="rId2"/>
              </a:rPr>
              <a:t>prijsdifferentiatie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2C5FBF-62DD-3A9E-F011-E2171011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2398959"/>
            <a:ext cx="3851919" cy="4198045"/>
          </a:xfrm>
        </p:spPr>
        <p:txBody>
          <a:bodyPr>
            <a:normAutofit/>
          </a:bodyPr>
          <a:lstStyle/>
          <a:p>
            <a:r>
              <a:rPr lang="nl-NL" dirty="0"/>
              <a:t>Theoretisch: </a:t>
            </a:r>
            <a:br>
              <a:rPr lang="nl-NL" dirty="0"/>
            </a:br>
            <a:r>
              <a:rPr lang="nl-NL" dirty="0"/>
              <a:t>hogere winst </a:t>
            </a:r>
          </a:p>
          <a:p>
            <a:r>
              <a:rPr lang="nl-NL" dirty="0"/>
              <a:t>Berekenende klant?</a:t>
            </a:r>
          </a:p>
          <a:p>
            <a:pPr lvl="1"/>
            <a:r>
              <a:rPr lang="nl-NL" dirty="0"/>
              <a:t>Differentieer </a:t>
            </a:r>
            <a:br>
              <a:rPr lang="nl-NL" dirty="0"/>
            </a:br>
            <a:r>
              <a:rPr lang="nl-NL" dirty="0"/>
              <a:t>ook product</a:t>
            </a:r>
          </a:p>
          <a:p>
            <a:pPr lvl="1"/>
            <a:r>
              <a:rPr lang="nl-NL" dirty="0"/>
              <a:t>Bv Boek, luxe </a:t>
            </a:r>
            <a:r>
              <a:rPr lang="nl-NL" dirty="0" err="1"/>
              <a:t>ed</a:t>
            </a:r>
            <a:endParaRPr lang="nl-NL" dirty="0"/>
          </a:p>
          <a:p>
            <a:pPr lvl="1"/>
            <a:r>
              <a:rPr lang="nl-NL" dirty="0"/>
              <a:t>Reclame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341324-8A75-AF42-F8C3-34873103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A3ABE6-CD65-D882-8987-563CE341D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1" y="2348880"/>
            <a:ext cx="4874654" cy="4198046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28F2ED2-DD26-FF8B-F900-21425DDFFC26}"/>
              </a:ext>
            </a:extLst>
          </p:cNvPr>
          <p:cNvSpPr txBox="1">
            <a:spLocks/>
          </p:cNvSpPr>
          <p:nvPr/>
        </p:nvSpPr>
        <p:spPr>
          <a:xfrm>
            <a:off x="395536" y="1484785"/>
            <a:ext cx="8443664" cy="86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Verkoop 1 product tegen verschillende prijzen </a:t>
            </a:r>
          </a:p>
        </p:txBody>
      </p:sp>
    </p:spTree>
    <p:extLst>
      <p:ext uri="{BB962C8B-B14F-4D97-AF65-F5344CB8AC3E}">
        <p14:creationId xmlns:p14="http://schemas.microsoft.com/office/powerpoint/2010/main" val="15662955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1195</Words>
  <Application>Microsoft Office PowerPoint</Application>
  <PresentationFormat>Diavoorstelling (4:3)</PresentationFormat>
  <Paragraphs>328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Kantoorthema</vt:lpstr>
      <vt:lpstr>De Erres 1950 serie</vt:lpstr>
      <vt:lpstr>Wat gaan we doen</vt:lpstr>
      <vt:lpstr>1. Radio’s bij Van der Heem</vt:lpstr>
      <vt:lpstr>Een Erres KY513</vt:lpstr>
      <vt:lpstr>Brieven, emails, foto</vt:lpstr>
      <vt:lpstr>Het pak van Alexander (1998)</vt:lpstr>
      <vt:lpstr>De Boekhouders</vt:lpstr>
      <vt:lpstr>Radio’s voor Zuid-Amerika</vt:lpstr>
      <vt:lpstr>Wat is prijsdifferentiatie?</vt:lpstr>
      <vt:lpstr>Treinen uitmelken</vt:lpstr>
      <vt:lpstr>2. Het Erres aanbod in 1950</vt:lpstr>
      <vt:lpstr>Types en reclamekreten</vt:lpstr>
      <vt:lpstr>Model 5: de Erres KY505</vt:lpstr>
      <vt:lpstr>Model 4: “kussentjes eraf”</vt:lpstr>
      <vt:lpstr>Model 6: het “pimpen” begint </vt:lpstr>
      <vt:lpstr>De 6 had  geen oog</vt:lpstr>
      <vt:lpstr>Model 7: nog een “kussentje” erbij</vt:lpstr>
      <vt:lpstr>Model 8: Hebben we nog spoeltjes</vt:lpstr>
      <vt:lpstr>Model 9 is wel echt anders</vt:lpstr>
      <vt:lpstr>Voor wie is dat moois?</vt:lpstr>
      <vt:lpstr>Vergelijking tussen modellen</vt:lpstr>
      <vt:lpstr>De vier N-modellen</vt:lpstr>
      <vt:lpstr>3. Technische details</vt:lpstr>
      <vt:lpstr>Schaalwijzer</vt:lpstr>
      <vt:lpstr>KY507: Snaarwiel van 125mm</vt:lpstr>
      <vt:lpstr>Plan de Copenhague</vt:lpstr>
      <vt:lpstr>Lekker lange Middengolf!</vt:lpstr>
      <vt:lpstr>4. Twee toestellen</vt:lpstr>
      <vt:lpstr>De Erres KY504 met Bluetooth</vt:lpstr>
      <vt:lpstr>De Erres KY507 uit Gorkum</vt:lpstr>
      <vt:lpstr>Lelijkste plek: Stickers </vt:lpstr>
      <vt:lpstr>Standaard Reparatie</vt:lpstr>
      <vt:lpstr>Verdere reparaties</vt:lpstr>
      <vt:lpstr>Schaalpech</vt:lpstr>
      <vt:lpstr>Luisterdemo</vt:lpstr>
      <vt:lpstr>5. Conclusies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81</cp:revision>
  <dcterms:created xsi:type="dcterms:W3CDTF">2019-01-19T09:21:01Z</dcterms:created>
  <dcterms:modified xsi:type="dcterms:W3CDTF">2023-07-05T14:37:03Z</dcterms:modified>
</cp:coreProperties>
</file>