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7" r:id="rId3"/>
    <p:sldId id="298" r:id="rId4"/>
    <p:sldId id="303" r:id="rId5"/>
    <p:sldId id="304" r:id="rId6"/>
    <p:sldId id="305" r:id="rId7"/>
    <p:sldId id="306" r:id="rId8"/>
    <p:sldId id="307" r:id="rId9"/>
    <p:sldId id="299" r:id="rId10"/>
    <p:sldId id="274" r:id="rId11"/>
    <p:sldId id="271" r:id="rId12"/>
    <p:sldId id="278" r:id="rId13"/>
    <p:sldId id="263" r:id="rId14"/>
    <p:sldId id="295" r:id="rId15"/>
    <p:sldId id="300" r:id="rId16"/>
    <p:sldId id="270" r:id="rId17"/>
    <p:sldId id="316" r:id="rId18"/>
    <p:sldId id="308" r:id="rId19"/>
    <p:sldId id="287" r:id="rId20"/>
    <p:sldId id="315" r:id="rId21"/>
    <p:sldId id="309" r:id="rId22"/>
    <p:sldId id="310" r:id="rId23"/>
    <p:sldId id="314" r:id="rId24"/>
    <p:sldId id="311" r:id="rId25"/>
    <p:sldId id="285" r:id="rId26"/>
    <p:sldId id="312" r:id="rId27"/>
    <p:sldId id="313" r:id="rId28"/>
    <p:sldId id="301" r:id="rId29"/>
    <p:sldId id="302" r:id="rId30"/>
    <p:sldId id="296" r:id="rId31"/>
    <p:sldId id="262"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27" autoAdjust="0"/>
  </p:normalViewPr>
  <p:slideViewPr>
    <p:cSldViewPr>
      <p:cViewPr varScale="1">
        <p:scale>
          <a:sx n="59" d="100"/>
          <a:sy n="59" d="100"/>
        </p:scale>
        <p:origin x="150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0C1D4-53C7-4B68-A3C2-D4A6196F4E6C}" type="datetimeFigureOut">
              <a:rPr lang="nl-NL" smtClean="0"/>
              <a:t>14-2-2024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4705-10E9-42EC-A75B-D5899C4CA301}" type="slidenum">
              <a:rPr lang="nl-NL" smtClean="0"/>
              <a:t>‹nr.›</a:t>
            </a:fld>
            <a:endParaRPr lang="nl-NL"/>
          </a:p>
        </p:txBody>
      </p:sp>
    </p:spTree>
    <p:extLst>
      <p:ext uri="{BB962C8B-B14F-4D97-AF65-F5344CB8AC3E}">
        <p14:creationId xmlns:p14="http://schemas.microsoft.com/office/powerpoint/2010/main" val="292529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A13B6C6-57BB-459F-8B9C-0EA46A6A16BA}" type="datetime1">
              <a:rPr lang="nl-NL" smtClean="0"/>
              <a:t>14-2-2024</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61534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96D8BDF-8373-454D-A4BB-E47E11E1AA61}" type="datetime1">
              <a:rPr lang="nl-NL" smtClean="0"/>
              <a:t>14-2-2024</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48264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EED7515-C342-4352-ADA1-0B85F99BE789}" type="datetime1">
              <a:rPr lang="nl-NL" smtClean="0"/>
              <a:t>14-2-2024</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76546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8C829E4-417C-449B-897A-66246F1687F1}" type="datetime1">
              <a:rPr lang="nl-NL" smtClean="0"/>
              <a:t>14-2-2024</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lvl1pPr>
              <a:defRPr sz="2000"/>
            </a:lvl1pPr>
          </a:lstStyle>
          <a:p>
            <a:fld id="{B205BBD5-B01C-4644-AB10-59F11E567185}" type="slidenum">
              <a:rPr lang="nl-NL" smtClean="0"/>
              <a:pPr/>
              <a:t>‹nr.›</a:t>
            </a:fld>
            <a:endParaRPr lang="nl-NL" dirty="0"/>
          </a:p>
        </p:txBody>
      </p:sp>
    </p:spTree>
    <p:extLst>
      <p:ext uri="{BB962C8B-B14F-4D97-AF65-F5344CB8AC3E}">
        <p14:creationId xmlns:p14="http://schemas.microsoft.com/office/powerpoint/2010/main" val="68590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B0B2A43-53FB-4AF3-8686-4B63EEFDA875}" type="datetime1">
              <a:rPr lang="nl-NL" smtClean="0"/>
              <a:t>14-2-2024</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96607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D55BBBF-0B0F-42FE-89E4-F6F1DFC5764A}" type="datetime1">
              <a:rPr lang="nl-NL" smtClean="0"/>
              <a:t>14-2-2024</a:t>
            </a:fld>
            <a:endParaRPr lang="nl-NL"/>
          </a:p>
        </p:txBody>
      </p:sp>
      <p:sp>
        <p:nvSpPr>
          <p:cNvPr id="6" name="Tijdelijke aanduiding voor voettekst 5"/>
          <p:cNvSpPr>
            <a:spLocks noGrp="1"/>
          </p:cNvSpPr>
          <p:nvPr>
            <p:ph type="ftr" sz="quarter" idx="11"/>
          </p:nvPr>
        </p:nvSpPr>
        <p:spPr/>
        <p:txBody>
          <a:bodyPr/>
          <a:lstStyle/>
          <a:p>
            <a:r>
              <a:rPr lang="nl-NL"/>
              <a:t>Dia &lt;#&gt;</a:t>
            </a:r>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16593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9A7EF9A-D9B7-4D9B-8CBF-0872B9E1C7F8}" type="datetime1">
              <a:rPr lang="nl-NL" smtClean="0"/>
              <a:t>14-2-2024</a:t>
            </a:fld>
            <a:endParaRPr lang="nl-NL"/>
          </a:p>
        </p:txBody>
      </p:sp>
      <p:sp>
        <p:nvSpPr>
          <p:cNvPr id="8" name="Tijdelijke aanduiding voor voettekst 7"/>
          <p:cNvSpPr>
            <a:spLocks noGrp="1"/>
          </p:cNvSpPr>
          <p:nvPr>
            <p:ph type="ftr" sz="quarter" idx="11"/>
          </p:nvPr>
        </p:nvSpPr>
        <p:spPr/>
        <p:txBody>
          <a:bodyPr/>
          <a:lstStyle/>
          <a:p>
            <a:r>
              <a:rPr lang="nl-NL"/>
              <a:t>Dia &lt;#&gt;</a:t>
            </a:r>
          </a:p>
        </p:txBody>
      </p:sp>
      <p:sp>
        <p:nvSpPr>
          <p:cNvPr id="9" name="Tijdelijke aanduiding voor dianummer 8"/>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38506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7A52A86-9839-467E-82EA-78A70C91A548}" type="datetime1">
              <a:rPr lang="nl-NL" smtClean="0"/>
              <a:t>14-2-2024</a:t>
            </a:fld>
            <a:endParaRPr lang="nl-NL"/>
          </a:p>
        </p:txBody>
      </p:sp>
      <p:sp>
        <p:nvSpPr>
          <p:cNvPr id="4" name="Tijdelijke aanduiding voor voettekst 3"/>
          <p:cNvSpPr>
            <a:spLocks noGrp="1"/>
          </p:cNvSpPr>
          <p:nvPr>
            <p:ph type="ftr" sz="quarter" idx="11"/>
          </p:nvPr>
        </p:nvSpPr>
        <p:spPr/>
        <p:txBody>
          <a:bodyPr/>
          <a:lstStyle/>
          <a:p>
            <a:r>
              <a:rPr lang="nl-NL"/>
              <a:t>Dia &lt;#&gt;</a:t>
            </a:r>
          </a:p>
        </p:txBody>
      </p:sp>
      <p:sp>
        <p:nvSpPr>
          <p:cNvPr id="5" name="Tijdelijke aanduiding voor dianummer 4"/>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33646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2E2401B-61D4-421B-AD4D-3CEA08C70784}" type="datetime1">
              <a:rPr lang="nl-NL" smtClean="0"/>
              <a:t>14-2-2024</a:t>
            </a:fld>
            <a:endParaRPr lang="nl-NL"/>
          </a:p>
        </p:txBody>
      </p:sp>
      <p:sp>
        <p:nvSpPr>
          <p:cNvPr id="3" name="Tijdelijke aanduiding voor voettekst 2"/>
          <p:cNvSpPr>
            <a:spLocks noGrp="1"/>
          </p:cNvSpPr>
          <p:nvPr>
            <p:ph type="ftr" sz="quarter" idx="11"/>
          </p:nvPr>
        </p:nvSpPr>
        <p:spPr/>
        <p:txBody>
          <a:bodyPr/>
          <a:lstStyle/>
          <a:p>
            <a:r>
              <a:rPr lang="nl-NL"/>
              <a:t>Dia &lt;#&gt;</a:t>
            </a:r>
          </a:p>
        </p:txBody>
      </p:sp>
      <p:sp>
        <p:nvSpPr>
          <p:cNvPr id="4" name="Tijdelijke aanduiding voor dianummer 3"/>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250945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6CEBC0-2DEE-4A6A-94C3-2EC7A8418AAB}" type="datetime1">
              <a:rPr lang="nl-NL" smtClean="0"/>
              <a:t>14-2-2024</a:t>
            </a:fld>
            <a:endParaRPr lang="nl-NL"/>
          </a:p>
        </p:txBody>
      </p:sp>
      <p:sp>
        <p:nvSpPr>
          <p:cNvPr id="6" name="Tijdelijke aanduiding voor voettekst 5"/>
          <p:cNvSpPr>
            <a:spLocks noGrp="1"/>
          </p:cNvSpPr>
          <p:nvPr>
            <p:ph type="ftr" sz="quarter" idx="11"/>
          </p:nvPr>
        </p:nvSpPr>
        <p:spPr/>
        <p:txBody>
          <a:bodyPr/>
          <a:lstStyle/>
          <a:p>
            <a:r>
              <a:rPr lang="nl-NL"/>
              <a:t>Dia &lt;#&gt;</a:t>
            </a:r>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205618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1223E8E-C45D-4BC6-A255-16DEFABFE70B}" type="datetime1">
              <a:rPr lang="nl-NL" smtClean="0"/>
              <a:t>14-2-2024</a:t>
            </a:fld>
            <a:endParaRPr lang="nl-NL"/>
          </a:p>
        </p:txBody>
      </p:sp>
      <p:sp>
        <p:nvSpPr>
          <p:cNvPr id="6" name="Tijdelijke aanduiding voor voettekst 5"/>
          <p:cNvSpPr>
            <a:spLocks noGrp="1"/>
          </p:cNvSpPr>
          <p:nvPr>
            <p:ph type="ftr" sz="quarter" idx="11"/>
          </p:nvPr>
        </p:nvSpPr>
        <p:spPr/>
        <p:txBody>
          <a:bodyPr/>
          <a:lstStyle/>
          <a:p>
            <a:r>
              <a:rPr lang="nl-NL"/>
              <a:t>Dia &lt;#&gt;</a:t>
            </a:r>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88579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4643E-B86B-4A61-A61B-F1367080FFAD}" type="datetime1">
              <a:rPr lang="nl-NL" smtClean="0"/>
              <a:t>14-2-2024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Dia &lt;#&gt;</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5BBD5-B01C-4644-AB10-59F11E567185}" type="slidenum">
              <a:rPr lang="nl-NL" smtClean="0"/>
              <a:t>‹nr.›</a:t>
            </a:fld>
            <a:endParaRPr lang="nl-NL"/>
          </a:p>
        </p:txBody>
      </p:sp>
    </p:spTree>
    <p:extLst>
      <p:ext uri="{BB962C8B-B14F-4D97-AF65-F5344CB8AC3E}">
        <p14:creationId xmlns:p14="http://schemas.microsoft.com/office/powerpoint/2010/main" val="372794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ebspace.science.uu.nl/~tel00101/FotoAlbum/RadioCorner/Sets/Er6531.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adiomuseum.org/forum/philips_b1x42a.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ebspace.science.uu.nl/~tel00101/FotoAlbum/RadioCorner/Sets/Ari3221.htm"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nvhr.nl/schema.asp?Merk=&amp;Model=sa3221&amp;isSubmitted=ye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nfor.nl/index.php?id=27511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vanderheem.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anderheem.info/" TargetMode="External"/><Relationship Id="rId2" Type="http://schemas.openxmlformats.org/officeDocument/2006/relationships/hyperlink" Target="https://nl.wikipedia.org/wiki/Erres" TargetMode="External"/><Relationship Id="rId1" Type="http://schemas.openxmlformats.org/officeDocument/2006/relationships/slideLayout" Target="../slideLayouts/slideLayout2.xml"/><Relationship Id="rId6" Type="http://schemas.openxmlformats.org/officeDocument/2006/relationships/hyperlink" Target="https://www.nvhr.nl/schema.asp?Merk=erres&amp;Model=rp&amp;isSubmitted=yes" TargetMode="External"/><Relationship Id="rId5" Type="http://schemas.openxmlformats.org/officeDocument/2006/relationships/hyperlink" Target="https://www.nvhr.nl/schema.asp?Merk=erres&amp;Model=ra&amp;isSubmitted=yes" TargetMode="External"/><Relationship Id="rId4" Type="http://schemas.openxmlformats.org/officeDocument/2006/relationships/hyperlink" Target="https://www.nvhr.nl/schema.asp?Merk=erres&amp;Model=ky&amp;isSubmitted=ye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space.science.uu.nl/~tel00101/FotoAlbum/RadioCorner/Sets/ErrKY107.htm" TargetMode="External"/><Relationship Id="rId2" Type="http://schemas.openxmlformats.org/officeDocument/2006/relationships/hyperlink" Target="https://www.nfor.nl/index.php?id=341137"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ebspace.science.uu.nl/~tel00101/FotoAlbum/RadioCorner/Sets/Erres622.htm" TargetMode="External"/><Relationship Id="rId7" Type="http://schemas.openxmlformats.org/officeDocument/2006/relationships/image" Target="../media/image10.jpeg"/><Relationship Id="rId2" Type="http://schemas.openxmlformats.org/officeDocument/2006/relationships/hyperlink" Target="https://www.nfor.nl/index.php?id=340097"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476673"/>
            <a:ext cx="8928992" cy="1934740"/>
          </a:xfrm>
        </p:spPr>
        <p:txBody>
          <a:bodyPr/>
          <a:lstStyle/>
          <a:p>
            <a:r>
              <a:rPr lang="en-US" dirty="0"/>
              <a:t>De </a:t>
            </a:r>
            <a:r>
              <a:rPr lang="en-US" dirty="0" err="1"/>
              <a:t>Hybride</a:t>
            </a:r>
            <a:r>
              <a:rPr lang="en-US" dirty="0"/>
              <a:t> </a:t>
            </a:r>
            <a:r>
              <a:rPr lang="en-US" dirty="0" err="1"/>
              <a:t>Tropenradio</a:t>
            </a:r>
            <a:br>
              <a:rPr lang="en-US" dirty="0"/>
            </a:br>
            <a:r>
              <a:rPr lang="en-US" dirty="0">
                <a:hlinkClick r:id="rId2"/>
              </a:rPr>
              <a:t>Erres RA6531</a:t>
            </a:r>
            <a:endParaRPr lang="nl-NL" dirty="0"/>
          </a:p>
        </p:txBody>
      </p:sp>
      <p:sp>
        <p:nvSpPr>
          <p:cNvPr id="3" name="Ondertitel 2"/>
          <p:cNvSpPr>
            <a:spLocks noGrp="1"/>
          </p:cNvSpPr>
          <p:nvPr>
            <p:ph type="subTitle" idx="1"/>
          </p:nvPr>
        </p:nvSpPr>
        <p:spPr>
          <a:xfrm>
            <a:off x="5580112" y="3429000"/>
            <a:ext cx="3200400" cy="2818944"/>
          </a:xfrm>
        </p:spPr>
        <p:txBody>
          <a:bodyPr>
            <a:normAutofit/>
          </a:bodyPr>
          <a:lstStyle/>
          <a:p>
            <a:r>
              <a:rPr lang="en-US" dirty="0"/>
              <a:t>Gerard Tel</a:t>
            </a:r>
          </a:p>
          <a:p>
            <a:r>
              <a:rPr lang="en-US" dirty="0"/>
              <a:t>LC-</a:t>
            </a:r>
            <a:r>
              <a:rPr lang="en-US" dirty="0" err="1"/>
              <a:t>Kring</a:t>
            </a:r>
            <a:r>
              <a:rPr lang="en-US" dirty="0"/>
              <a:t> </a:t>
            </a:r>
            <a:br>
              <a:rPr lang="en-US" dirty="0"/>
            </a:br>
            <a:r>
              <a:rPr lang="en-US" dirty="0"/>
              <a:t>14/02/2024</a:t>
            </a:r>
            <a:br>
              <a:rPr lang="en-US" dirty="0"/>
            </a:br>
            <a:r>
              <a:rPr lang="en-US" dirty="0"/>
              <a:t>om 19.30</a:t>
            </a:r>
          </a:p>
          <a:p>
            <a:endParaRPr lang="nl-NL" dirty="0"/>
          </a:p>
        </p:txBody>
      </p:sp>
      <p:pic>
        <p:nvPicPr>
          <p:cNvPr id="4" name="Afbeelding 3">
            <a:extLst>
              <a:ext uri="{FF2B5EF4-FFF2-40B4-BE49-F238E27FC236}">
                <a16:creationId xmlns:a16="http://schemas.microsoft.com/office/drawing/2014/main" id="{F91F026E-6677-49C4-BEB9-DD7D40787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2708920"/>
            <a:ext cx="5757210" cy="2818945"/>
          </a:xfrm>
          <a:prstGeom prst="rect">
            <a:avLst/>
          </a:prstGeom>
        </p:spPr>
      </p:pic>
      <p:sp>
        <p:nvSpPr>
          <p:cNvPr id="6" name="Tijdelijke aanduiding voor dianummer 5">
            <a:extLst>
              <a:ext uri="{FF2B5EF4-FFF2-40B4-BE49-F238E27FC236}">
                <a16:creationId xmlns:a16="http://schemas.microsoft.com/office/drawing/2014/main" id="{A25F7D17-02D2-4920-B308-ADC21EAF0EB6}"/>
              </a:ext>
            </a:extLst>
          </p:cNvPr>
          <p:cNvSpPr>
            <a:spLocks noGrp="1"/>
          </p:cNvSpPr>
          <p:nvPr>
            <p:ph type="sldNum" sz="quarter" idx="12"/>
          </p:nvPr>
        </p:nvSpPr>
        <p:spPr/>
        <p:txBody>
          <a:bodyPr/>
          <a:lstStyle/>
          <a:p>
            <a:fld id="{B205BBD5-B01C-4644-AB10-59F11E567185}" type="slidenum">
              <a:rPr lang="nl-NL" smtClean="0"/>
              <a:t>1</a:t>
            </a:fld>
            <a:endParaRPr lang="nl-NL"/>
          </a:p>
        </p:txBody>
      </p:sp>
    </p:spTree>
    <p:extLst>
      <p:ext uri="{BB962C8B-B14F-4D97-AF65-F5344CB8AC3E}">
        <p14:creationId xmlns:p14="http://schemas.microsoft.com/office/powerpoint/2010/main" val="272069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6F7B6-F304-4F58-BF76-16C7A7C007E2}"/>
              </a:ext>
            </a:extLst>
          </p:cNvPr>
          <p:cNvSpPr>
            <a:spLocks noGrp="1"/>
          </p:cNvSpPr>
          <p:nvPr>
            <p:ph type="title"/>
          </p:nvPr>
        </p:nvSpPr>
        <p:spPr/>
        <p:txBody>
          <a:bodyPr/>
          <a:lstStyle/>
          <a:p>
            <a:r>
              <a:rPr lang="nl-NL" dirty="0"/>
              <a:t>Jaren 50, energieverbruik</a:t>
            </a:r>
          </a:p>
        </p:txBody>
      </p:sp>
      <p:sp>
        <p:nvSpPr>
          <p:cNvPr id="3" name="Tijdelijke aanduiding voor inhoud 2">
            <a:extLst>
              <a:ext uri="{FF2B5EF4-FFF2-40B4-BE49-F238E27FC236}">
                <a16:creationId xmlns:a16="http://schemas.microsoft.com/office/drawing/2014/main" id="{80700BFC-2680-4173-8BDB-78AF8D73DA40}"/>
              </a:ext>
            </a:extLst>
          </p:cNvPr>
          <p:cNvSpPr>
            <a:spLocks noGrp="1"/>
          </p:cNvSpPr>
          <p:nvPr>
            <p:ph idx="1"/>
          </p:nvPr>
        </p:nvSpPr>
        <p:spPr>
          <a:xfrm>
            <a:off x="457200" y="1600200"/>
            <a:ext cx="8229600" cy="4983162"/>
          </a:xfrm>
        </p:spPr>
        <p:txBody>
          <a:bodyPr/>
          <a:lstStyle/>
          <a:p>
            <a:r>
              <a:rPr lang="nl-NL" dirty="0"/>
              <a:t>Transistor vraagt </a:t>
            </a:r>
            <a:r>
              <a:rPr lang="nl-NL"/>
              <a:t>minder energie</a:t>
            </a:r>
            <a:endParaRPr lang="nl-NL" dirty="0"/>
          </a:p>
          <a:p>
            <a:r>
              <a:rPr lang="nl-NL" dirty="0"/>
              <a:t>Speelt vooral in LF deel, m.n. output</a:t>
            </a:r>
          </a:p>
          <a:p>
            <a:endParaRPr lang="nl-NL" dirty="0"/>
          </a:p>
          <a:p>
            <a:pPr marL="0" indent="0">
              <a:buNone/>
            </a:pPr>
            <a:r>
              <a:rPr lang="nl-NL" dirty="0"/>
              <a:t>In een auto is vermogen genoeg,</a:t>
            </a:r>
            <a:br>
              <a:rPr lang="nl-NL" dirty="0"/>
            </a:br>
            <a:r>
              <a:rPr lang="nl-NL" dirty="0"/>
              <a:t>maar hoogspanning is een probleem.</a:t>
            </a:r>
          </a:p>
          <a:p>
            <a:pPr marL="0" indent="0">
              <a:buNone/>
            </a:pPr>
            <a:r>
              <a:rPr lang="nl-NL" dirty="0"/>
              <a:t>Trilleromvormer is het minst betrouwbare onderdeel in een auto!</a:t>
            </a:r>
          </a:p>
        </p:txBody>
      </p:sp>
      <p:sp>
        <p:nvSpPr>
          <p:cNvPr id="5" name="Tijdelijke aanduiding voor dianummer 4">
            <a:extLst>
              <a:ext uri="{FF2B5EF4-FFF2-40B4-BE49-F238E27FC236}">
                <a16:creationId xmlns:a16="http://schemas.microsoft.com/office/drawing/2014/main" id="{583DDDCD-19A7-4DFB-813B-55CB6B75BA0E}"/>
              </a:ext>
            </a:extLst>
          </p:cNvPr>
          <p:cNvSpPr>
            <a:spLocks noGrp="1"/>
          </p:cNvSpPr>
          <p:nvPr>
            <p:ph type="sldNum" sz="quarter" idx="12"/>
          </p:nvPr>
        </p:nvSpPr>
        <p:spPr/>
        <p:txBody>
          <a:bodyPr/>
          <a:lstStyle/>
          <a:p>
            <a:fld id="{B205BBD5-B01C-4644-AB10-59F11E567185}" type="slidenum">
              <a:rPr lang="nl-NL" smtClean="0"/>
              <a:t>10</a:t>
            </a:fld>
            <a:endParaRPr lang="nl-NL"/>
          </a:p>
        </p:txBody>
      </p:sp>
    </p:spTree>
    <p:extLst>
      <p:ext uri="{BB962C8B-B14F-4D97-AF65-F5344CB8AC3E}">
        <p14:creationId xmlns:p14="http://schemas.microsoft.com/office/powerpoint/2010/main" val="200626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946D2-0CC3-499F-830E-C00B5FD23934}"/>
              </a:ext>
            </a:extLst>
          </p:cNvPr>
          <p:cNvSpPr>
            <a:spLocks noGrp="1"/>
          </p:cNvSpPr>
          <p:nvPr>
            <p:ph type="title"/>
          </p:nvPr>
        </p:nvSpPr>
        <p:spPr>
          <a:xfrm>
            <a:off x="457200" y="182810"/>
            <a:ext cx="8229600" cy="994122"/>
          </a:xfrm>
        </p:spPr>
        <p:txBody>
          <a:bodyPr>
            <a:normAutofit/>
          </a:bodyPr>
          <a:lstStyle/>
          <a:p>
            <a:r>
              <a:rPr lang="nl-NL" dirty="0"/>
              <a:t>Philips B1X42A, 3B + 3T</a:t>
            </a:r>
          </a:p>
        </p:txBody>
      </p:sp>
      <p:pic>
        <p:nvPicPr>
          <p:cNvPr id="5" name="Afbeelding 4">
            <a:extLst>
              <a:ext uri="{FF2B5EF4-FFF2-40B4-BE49-F238E27FC236}">
                <a16:creationId xmlns:a16="http://schemas.microsoft.com/office/drawing/2014/main" id="{62C0CD54-10F0-4BD1-8773-58857884E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76932"/>
            <a:ext cx="7733973" cy="5661344"/>
          </a:xfrm>
          <a:prstGeom prst="rect">
            <a:avLst/>
          </a:prstGeom>
        </p:spPr>
      </p:pic>
      <p:sp>
        <p:nvSpPr>
          <p:cNvPr id="4" name="Tijdelijke aanduiding voor dianummer 3">
            <a:extLst>
              <a:ext uri="{FF2B5EF4-FFF2-40B4-BE49-F238E27FC236}">
                <a16:creationId xmlns:a16="http://schemas.microsoft.com/office/drawing/2014/main" id="{104CF5A6-0356-432F-B3CE-26297028F40F}"/>
              </a:ext>
            </a:extLst>
          </p:cNvPr>
          <p:cNvSpPr>
            <a:spLocks noGrp="1"/>
          </p:cNvSpPr>
          <p:nvPr>
            <p:ph type="sldNum" sz="quarter" idx="12"/>
          </p:nvPr>
        </p:nvSpPr>
        <p:spPr/>
        <p:txBody>
          <a:bodyPr/>
          <a:lstStyle/>
          <a:p>
            <a:fld id="{B205BBD5-B01C-4644-AB10-59F11E567185}" type="slidenum">
              <a:rPr lang="nl-NL" smtClean="0"/>
              <a:t>11</a:t>
            </a:fld>
            <a:endParaRPr lang="nl-NL"/>
          </a:p>
        </p:txBody>
      </p:sp>
    </p:spTree>
    <p:extLst>
      <p:ext uri="{BB962C8B-B14F-4D97-AF65-F5344CB8AC3E}">
        <p14:creationId xmlns:p14="http://schemas.microsoft.com/office/powerpoint/2010/main" val="135996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E8FE5-BF75-45A5-B3E5-B832479A0232}"/>
              </a:ext>
            </a:extLst>
          </p:cNvPr>
          <p:cNvSpPr>
            <a:spLocks noGrp="1"/>
          </p:cNvSpPr>
          <p:nvPr>
            <p:ph type="title"/>
          </p:nvPr>
        </p:nvSpPr>
        <p:spPr/>
        <p:txBody>
          <a:bodyPr>
            <a:normAutofit/>
          </a:bodyPr>
          <a:lstStyle/>
          <a:p>
            <a:r>
              <a:rPr lang="nl-NL" dirty="0"/>
              <a:t>Rudolf </a:t>
            </a:r>
            <a:r>
              <a:rPr lang="nl-NL" dirty="0" err="1"/>
              <a:t>Drabek</a:t>
            </a:r>
            <a:r>
              <a:rPr lang="nl-NL" dirty="0"/>
              <a:t> </a:t>
            </a:r>
            <a:r>
              <a:rPr lang="nl-NL" dirty="0">
                <a:hlinkClick r:id="rId2"/>
              </a:rPr>
              <a:t>op </a:t>
            </a:r>
            <a:r>
              <a:rPr lang="nl-NL" dirty="0" err="1">
                <a:hlinkClick r:id="rId2"/>
              </a:rPr>
              <a:t>Rmorg</a:t>
            </a:r>
            <a:r>
              <a:rPr lang="nl-NL" dirty="0">
                <a:hlinkClick r:id="rId2"/>
              </a:rPr>
              <a:t> forum</a:t>
            </a:r>
            <a:r>
              <a:rPr lang="nl-NL" dirty="0"/>
              <a:t>:</a:t>
            </a:r>
          </a:p>
        </p:txBody>
      </p:sp>
      <p:sp>
        <p:nvSpPr>
          <p:cNvPr id="3" name="Tijdelijke aanduiding voor inhoud 2">
            <a:extLst>
              <a:ext uri="{FF2B5EF4-FFF2-40B4-BE49-F238E27FC236}">
                <a16:creationId xmlns:a16="http://schemas.microsoft.com/office/drawing/2014/main" id="{C93F2B8C-7B89-4286-AD4B-EDE360A6DF0A}"/>
              </a:ext>
            </a:extLst>
          </p:cNvPr>
          <p:cNvSpPr>
            <a:spLocks noGrp="1"/>
          </p:cNvSpPr>
          <p:nvPr>
            <p:ph idx="1"/>
          </p:nvPr>
        </p:nvSpPr>
        <p:spPr>
          <a:xfrm>
            <a:off x="457200" y="1600200"/>
            <a:ext cx="8327748" cy="4983162"/>
          </a:xfrm>
        </p:spPr>
        <p:txBody>
          <a:bodyPr>
            <a:normAutofit/>
          </a:bodyPr>
          <a:lstStyle/>
          <a:p>
            <a:pPr marL="0" indent="0">
              <a:buNone/>
            </a:pPr>
            <a:r>
              <a:rPr lang="nl-NL" dirty="0"/>
              <a:t>Het was een kwestie van prijs. In die tijd </a:t>
            </a:r>
            <a:br>
              <a:rPr lang="nl-NL" dirty="0"/>
            </a:br>
            <a:r>
              <a:rPr lang="nl-NL" dirty="0"/>
              <a:t>waren buizen goedkoper dan transistors. </a:t>
            </a:r>
            <a:br>
              <a:rPr lang="nl-NL" dirty="0"/>
            </a:br>
            <a:r>
              <a:rPr lang="nl-NL" dirty="0"/>
              <a:t>De berekening was behoorlijk vervelend </a:t>
            </a:r>
            <a:br>
              <a:rPr lang="nl-NL" dirty="0"/>
            </a:br>
            <a:r>
              <a:rPr lang="nl-NL" dirty="0"/>
              <a:t>omdat een EZ80 in plaats van een seleniumgelijkrichter als goedkoper was berekend. Uiteindelijk kon worden aangetoond dat de EZ80 een iets grotere transformator nodig heeft. Doorslaggevend was het stroomverlies van de EZ80. Een kostbare warmte-isolatie zou noodzakelijk zijn geweest in de plastic behuizing.</a:t>
            </a:r>
          </a:p>
        </p:txBody>
      </p:sp>
      <p:sp>
        <p:nvSpPr>
          <p:cNvPr id="5" name="Tijdelijke aanduiding voor dianummer 4">
            <a:extLst>
              <a:ext uri="{FF2B5EF4-FFF2-40B4-BE49-F238E27FC236}">
                <a16:creationId xmlns:a16="http://schemas.microsoft.com/office/drawing/2014/main" id="{F97D4BE4-F5B9-44F0-B59A-09B4CA64EB4A}"/>
              </a:ext>
            </a:extLst>
          </p:cNvPr>
          <p:cNvSpPr>
            <a:spLocks noGrp="1"/>
          </p:cNvSpPr>
          <p:nvPr>
            <p:ph type="sldNum" sz="quarter" idx="12"/>
          </p:nvPr>
        </p:nvSpPr>
        <p:spPr/>
        <p:txBody>
          <a:bodyPr/>
          <a:lstStyle/>
          <a:p>
            <a:fld id="{B205BBD5-B01C-4644-AB10-59F11E567185}" type="slidenum">
              <a:rPr lang="nl-NL" smtClean="0"/>
              <a:t>12</a:t>
            </a:fld>
            <a:endParaRPr lang="nl-NL"/>
          </a:p>
        </p:txBody>
      </p:sp>
      <p:pic>
        <p:nvPicPr>
          <p:cNvPr id="2050" name="Picture 2" descr="Rudolf Drabek">
            <a:extLst>
              <a:ext uri="{FF2B5EF4-FFF2-40B4-BE49-F238E27FC236}">
                <a16:creationId xmlns:a16="http://schemas.microsoft.com/office/drawing/2014/main" id="{8F1998BF-3DE8-5088-524B-0028F1644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309" y="1600200"/>
            <a:ext cx="1462639" cy="21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3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2962F-7893-4E77-BB36-9254EBA4B844}"/>
              </a:ext>
            </a:extLst>
          </p:cNvPr>
          <p:cNvSpPr>
            <a:spLocks noGrp="1"/>
          </p:cNvSpPr>
          <p:nvPr>
            <p:ph type="title"/>
          </p:nvPr>
        </p:nvSpPr>
        <p:spPr/>
        <p:txBody>
          <a:bodyPr/>
          <a:lstStyle/>
          <a:p>
            <a:r>
              <a:rPr lang="nl-NL" dirty="0"/>
              <a:t>Hybride budgettoestellen, jaren 60</a:t>
            </a:r>
          </a:p>
        </p:txBody>
      </p:sp>
      <p:sp>
        <p:nvSpPr>
          <p:cNvPr id="3" name="Tijdelijke aanduiding voor inhoud 2">
            <a:extLst>
              <a:ext uri="{FF2B5EF4-FFF2-40B4-BE49-F238E27FC236}">
                <a16:creationId xmlns:a16="http://schemas.microsoft.com/office/drawing/2014/main" id="{CD22CC43-BFF8-45C1-BEFC-06BCD530AD29}"/>
              </a:ext>
            </a:extLst>
          </p:cNvPr>
          <p:cNvSpPr>
            <a:spLocks noGrp="1"/>
          </p:cNvSpPr>
          <p:nvPr>
            <p:ph idx="1"/>
          </p:nvPr>
        </p:nvSpPr>
        <p:spPr>
          <a:xfrm>
            <a:off x="457200" y="1600200"/>
            <a:ext cx="8229600" cy="4983162"/>
          </a:xfrm>
        </p:spPr>
        <p:txBody>
          <a:bodyPr>
            <a:normAutofit/>
          </a:bodyPr>
          <a:lstStyle/>
          <a:p>
            <a:r>
              <a:rPr lang="nl-NL" dirty="0"/>
              <a:t>Philips B1X42A (1964)</a:t>
            </a:r>
          </a:p>
          <a:p>
            <a:pPr lvl="1"/>
            <a:r>
              <a:rPr lang="nl-NL" dirty="0"/>
              <a:t>ECH81, EBF89, ECL86</a:t>
            </a:r>
          </a:p>
          <a:p>
            <a:pPr lvl="1"/>
            <a:r>
              <a:rPr lang="nl-NL" dirty="0"/>
              <a:t>FM Tuner met transistoren</a:t>
            </a:r>
          </a:p>
          <a:p>
            <a:endParaRPr lang="nl-NL" dirty="0"/>
          </a:p>
          <a:p>
            <a:r>
              <a:rPr lang="nl-NL" dirty="0"/>
              <a:t>Aristona SA3221 (1965)</a:t>
            </a:r>
          </a:p>
          <a:p>
            <a:pPr lvl="1"/>
            <a:r>
              <a:rPr lang="nl-NL" dirty="0"/>
              <a:t>Luxe budgettoestel</a:t>
            </a:r>
          </a:p>
          <a:p>
            <a:pPr lvl="1"/>
            <a:r>
              <a:rPr lang="nl-NL" dirty="0"/>
              <a:t>Houten kast</a:t>
            </a:r>
          </a:p>
          <a:p>
            <a:pPr lvl="1"/>
            <a:r>
              <a:rPr lang="nl-NL" dirty="0"/>
              <a:t>Met LG en EM87</a:t>
            </a:r>
          </a:p>
          <a:p>
            <a:endParaRPr lang="nl-NL" dirty="0"/>
          </a:p>
        </p:txBody>
      </p:sp>
      <p:pic>
        <p:nvPicPr>
          <p:cNvPr id="7" name="Afbeelding 6">
            <a:extLst>
              <a:ext uri="{FF2B5EF4-FFF2-40B4-BE49-F238E27FC236}">
                <a16:creationId xmlns:a16="http://schemas.microsoft.com/office/drawing/2014/main" id="{838B21B6-FD7F-4E42-9535-8550E2483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640" y="3703732"/>
            <a:ext cx="4079131" cy="2317555"/>
          </a:xfrm>
          <a:prstGeom prst="rect">
            <a:avLst/>
          </a:prstGeom>
        </p:spPr>
      </p:pic>
      <p:sp>
        <p:nvSpPr>
          <p:cNvPr id="6" name="Tijdelijke aanduiding voor dianummer 5">
            <a:extLst>
              <a:ext uri="{FF2B5EF4-FFF2-40B4-BE49-F238E27FC236}">
                <a16:creationId xmlns:a16="http://schemas.microsoft.com/office/drawing/2014/main" id="{C0F11293-B4D9-4602-9C57-1A419AA5D8FA}"/>
              </a:ext>
            </a:extLst>
          </p:cNvPr>
          <p:cNvSpPr>
            <a:spLocks noGrp="1"/>
          </p:cNvSpPr>
          <p:nvPr>
            <p:ph type="sldNum" sz="quarter" idx="12"/>
          </p:nvPr>
        </p:nvSpPr>
        <p:spPr/>
        <p:txBody>
          <a:bodyPr/>
          <a:lstStyle/>
          <a:p>
            <a:fld id="{B205BBD5-B01C-4644-AB10-59F11E567185}" type="slidenum">
              <a:rPr lang="nl-NL" smtClean="0"/>
              <a:t>13</a:t>
            </a:fld>
            <a:endParaRPr lang="nl-NL"/>
          </a:p>
        </p:txBody>
      </p:sp>
      <p:pic>
        <p:nvPicPr>
          <p:cNvPr id="1026" name="Picture 2">
            <a:extLst>
              <a:ext uri="{FF2B5EF4-FFF2-40B4-BE49-F238E27FC236}">
                <a16:creationId xmlns:a16="http://schemas.microsoft.com/office/drawing/2014/main" id="{BE305399-6D1C-04F7-A6A2-17B4E366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610" y="1517842"/>
            <a:ext cx="3479667" cy="180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0F070-25E6-478A-A511-3E8641B13D2C}"/>
              </a:ext>
            </a:extLst>
          </p:cNvPr>
          <p:cNvSpPr>
            <a:spLocks noGrp="1"/>
          </p:cNvSpPr>
          <p:nvPr>
            <p:ph type="title"/>
          </p:nvPr>
        </p:nvSpPr>
        <p:spPr>
          <a:xfrm>
            <a:off x="457200" y="332657"/>
            <a:ext cx="8229600" cy="1080120"/>
          </a:xfrm>
        </p:spPr>
        <p:txBody>
          <a:bodyPr>
            <a:normAutofit/>
          </a:bodyPr>
          <a:lstStyle/>
          <a:p>
            <a:r>
              <a:rPr lang="nl-NL" dirty="0"/>
              <a:t> </a:t>
            </a:r>
            <a:r>
              <a:rPr lang="nl-NL" dirty="0">
                <a:hlinkClick r:id="rId2"/>
              </a:rPr>
              <a:t>Aristona SA3221A/00</a:t>
            </a:r>
            <a:endParaRPr lang="nl-NL" dirty="0"/>
          </a:p>
        </p:txBody>
      </p:sp>
      <p:pic>
        <p:nvPicPr>
          <p:cNvPr id="5" name="Tijdelijke aanduiding voor inhoud 4">
            <a:extLst>
              <a:ext uri="{FF2B5EF4-FFF2-40B4-BE49-F238E27FC236}">
                <a16:creationId xmlns:a16="http://schemas.microsoft.com/office/drawing/2014/main" id="{5CD41E37-3470-4872-B907-6F2A81EDBB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4048" y="1426857"/>
            <a:ext cx="3732887" cy="2120837"/>
          </a:xfrm>
        </p:spPr>
      </p:pic>
      <p:sp>
        <p:nvSpPr>
          <p:cNvPr id="4" name="Tijdelijke aanduiding voor dianummer 3">
            <a:extLst>
              <a:ext uri="{FF2B5EF4-FFF2-40B4-BE49-F238E27FC236}">
                <a16:creationId xmlns:a16="http://schemas.microsoft.com/office/drawing/2014/main" id="{06677D53-D322-48FE-8D8D-B8D5928C3AB6}"/>
              </a:ext>
            </a:extLst>
          </p:cNvPr>
          <p:cNvSpPr>
            <a:spLocks noGrp="1"/>
          </p:cNvSpPr>
          <p:nvPr>
            <p:ph type="sldNum" sz="quarter" idx="12"/>
          </p:nvPr>
        </p:nvSpPr>
        <p:spPr/>
        <p:txBody>
          <a:bodyPr/>
          <a:lstStyle/>
          <a:p>
            <a:fld id="{B205BBD5-B01C-4644-AB10-59F11E567185}" type="slidenum">
              <a:rPr lang="nl-NL" smtClean="0"/>
              <a:t>14</a:t>
            </a:fld>
            <a:endParaRPr lang="nl-NL"/>
          </a:p>
        </p:txBody>
      </p:sp>
      <p:sp>
        <p:nvSpPr>
          <p:cNvPr id="3" name="Tijdelijke aanduiding voor inhoud 2">
            <a:extLst>
              <a:ext uri="{FF2B5EF4-FFF2-40B4-BE49-F238E27FC236}">
                <a16:creationId xmlns:a16="http://schemas.microsoft.com/office/drawing/2014/main" id="{46A4E5C5-0782-ADEB-17CA-AADC3794E9F3}"/>
              </a:ext>
            </a:extLst>
          </p:cNvPr>
          <p:cNvSpPr txBox="1">
            <a:spLocks/>
          </p:cNvSpPr>
          <p:nvPr/>
        </p:nvSpPr>
        <p:spPr>
          <a:xfrm>
            <a:off x="457200" y="1600199"/>
            <a:ext cx="4258816"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dirty="0"/>
              <a:t>Foto van mij </a:t>
            </a:r>
            <a:br>
              <a:rPr lang="nl-NL" dirty="0"/>
            </a:br>
            <a:r>
              <a:rPr lang="nl-NL" dirty="0"/>
              <a:t>met reflectie </a:t>
            </a:r>
            <a:br>
              <a:rPr lang="nl-NL" dirty="0"/>
            </a:br>
            <a:r>
              <a:rPr lang="nl-NL" dirty="0"/>
              <a:t>van stopcontact</a:t>
            </a:r>
          </a:p>
          <a:p>
            <a:endParaRPr lang="nl-NL" dirty="0"/>
          </a:p>
          <a:p>
            <a:r>
              <a:rPr lang="nl-NL" dirty="0"/>
              <a:t>NVHR </a:t>
            </a:r>
            <a:r>
              <a:rPr lang="nl-NL" dirty="0">
                <a:hlinkClick r:id="rId4"/>
              </a:rPr>
              <a:t>Schematheek</a:t>
            </a:r>
            <a:endParaRPr lang="nl-NL" dirty="0"/>
          </a:p>
          <a:p>
            <a:pPr lvl="1"/>
            <a:r>
              <a:rPr lang="nl-NL" dirty="0"/>
              <a:t>Aristona SA3221A</a:t>
            </a:r>
          </a:p>
          <a:p>
            <a:pPr lvl="1"/>
            <a:r>
              <a:rPr lang="nl-NL" dirty="0" err="1"/>
              <a:t>Siera</a:t>
            </a:r>
            <a:r>
              <a:rPr lang="nl-NL" dirty="0"/>
              <a:t> SA3221A</a:t>
            </a:r>
          </a:p>
          <a:p>
            <a:r>
              <a:rPr lang="nl-NL" dirty="0"/>
              <a:t>Foto’s soms </a:t>
            </a:r>
            <a:br>
              <a:rPr lang="nl-NL" dirty="0"/>
            </a:br>
            <a:r>
              <a:rPr lang="nl-NL" dirty="0"/>
              <a:t>vergelijkbaar type!!</a:t>
            </a:r>
          </a:p>
          <a:p>
            <a:endParaRPr lang="nl-NL" dirty="0"/>
          </a:p>
        </p:txBody>
      </p:sp>
      <p:pic>
        <p:nvPicPr>
          <p:cNvPr id="1026" name="Picture 2">
            <a:extLst>
              <a:ext uri="{FF2B5EF4-FFF2-40B4-BE49-F238E27FC236}">
                <a16:creationId xmlns:a16="http://schemas.microsoft.com/office/drawing/2014/main" id="{EABAA579-CF9A-7962-9D0D-1BB2A6F76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645025"/>
            <a:ext cx="2857966" cy="1357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1C809A-163F-CF47-8E10-EAE284A02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585" y="5089229"/>
            <a:ext cx="2667623" cy="126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89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86595-6187-F614-F9FA-FEB003E432BF}"/>
              </a:ext>
            </a:extLst>
          </p:cNvPr>
          <p:cNvSpPr>
            <a:spLocks noGrp="1"/>
          </p:cNvSpPr>
          <p:nvPr>
            <p:ph type="title"/>
          </p:nvPr>
        </p:nvSpPr>
        <p:spPr/>
        <p:txBody>
          <a:bodyPr/>
          <a:lstStyle/>
          <a:p>
            <a:r>
              <a:rPr lang="nl-NL" dirty="0"/>
              <a:t>3. Techniek van de RA6531</a:t>
            </a:r>
          </a:p>
        </p:txBody>
      </p:sp>
      <p:sp>
        <p:nvSpPr>
          <p:cNvPr id="3" name="Tijdelijke aanduiding voor inhoud 2">
            <a:extLst>
              <a:ext uri="{FF2B5EF4-FFF2-40B4-BE49-F238E27FC236}">
                <a16:creationId xmlns:a16="http://schemas.microsoft.com/office/drawing/2014/main" id="{A8346E66-2076-FD95-06B2-F68976358F0D}"/>
              </a:ext>
            </a:extLst>
          </p:cNvPr>
          <p:cNvSpPr>
            <a:spLocks noGrp="1"/>
          </p:cNvSpPr>
          <p:nvPr>
            <p:ph idx="1"/>
          </p:nvPr>
        </p:nvSpPr>
        <p:spPr/>
        <p:txBody>
          <a:bodyPr/>
          <a:lstStyle/>
          <a:p>
            <a:r>
              <a:rPr lang="nl-NL" dirty="0"/>
              <a:t>Budgettoestel “dus” simpel?</a:t>
            </a:r>
          </a:p>
          <a:p>
            <a:pPr lvl="1"/>
            <a:r>
              <a:rPr lang="nl-NL" dirty="0"/>
              <a:t>Buizenschakelingen </a:t>
            </a:r>
          </a:p>
          <a:p>
            <a:pPr lvl="1"/>
            <a:r>
              <a:rPr lang="nl-NL" dirty="0"/>
              <a:t>Transistorschakelingen</a:t>
            </a:r>
          </a:p>
          <a:p>
            <a:pPr lvl="1"/>
            <a:r>
              <a:rPr lang="nl-NL" dirty="0"/>
              <a:t>Sluiten goed op elkaar aan</a:t>
            </a:r>
          </a:p>
          <a:p>
            <a:r>
              <a:rPr lang="nl-NL" dirty="0"/>
              <a:t>Specifiek voor hybride budgettoestellen?</a:t>
            </a:r>
          </a:p>
          <a:p>
            <a:pPr lvl="1"/>
            <a:r>
              <a:rPr lang="nl-NL" dirty="0"/>
              <a:t>1 “speciaal” onderdeel</a:t>
            </a:r>
          </a:p>
          <a:p>
            <a:r>
              <a:rPr lang="nl-NL" dirty="0"/>
              <a:t>Schema </a:t>
            </a:r>
            <a:r>
              <a:rPr lang="nl-NL" dirty="0">
                <a:hlinkClick r:id="rId2"/>
              </a:rPr>
              <a:t>van </a:t>
            </a:r>
            <a:r>
              <a:rPr lang="nl-NL" dirty="0" err="1">
                <a:hlinkClick r:id="rId2"/>
              </a:rPr>
              <a:t>Genra</a:t>
            </a:r>
            <a:r>
              <a:rPr lang="nl-NL" dirty="0"/>
              <a:t> gekregen</a:t>
            </a:r>
          </a:p>
        </p:txBody>
      </p:sp>
      <p:sp>
        <p:nvSpPr>
          <p:cNvPr id="4" name="Tijdelijke aanduiding voor dianummer 3">
            <a:extLst>
              <a:ext uri="{FF2B5EF4-FFF2-40B4-BE49-F238E27FC236}">
                <a16:creationId xmlns:a16="http://schemas.microsoft.com/office/drawing/2014/main" id="{DC79E520-788F-8F49-CA68-BD2426E79949}"/>
              </a:ext>
            </a:extLst>
          </p:cNvPr>
          <p:cNvSpPr>
            <a:spLocks noGrp="1"/>
          </p:cNvSpPr>
          <p:nvPr>
            <p:ph type="sldNum" sz="quarter" idx="12"/>
          </p:nvPr>
        </p:nvSpPr>
        <p:spPr/>
        <p:txBody>
          <a:bodyPr/>
          <a:lstStyle/>
          <a:p>
            <a:fld id="{B205BBD5-B01C-4644-AB10-59F11E567185}" type="slidenum">
              <a:rPr lang="nl-NL" smtClean="0"/>
              <a:pPr/>
              <a:t>15</a:t>
            </a:fld>
            <a:endParaRPr lang="nl-NL" dirty="0"/>
          </a:p>
        </p:txBody>
      </p:sp>
    </p:spTree>
    <p:extLst>
      <p:ext uri="{BB962C8B-B14F-4D97-AF65-F5344CB8AC3E}">
        <p14:creationId xmlns:p14="http://schemas.microsoft.com/office/powerpoint/2010/main" val="227681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8A8F7-7C67-425C-99D6-E9CDB3CD797E}"/>
              </a:ext>
            </a:extLst>
          </p:cNvPr>
          <p:cNvSpPr>
            <a:spLocks noGrp="1"/>
          </p:cNvSpPr>
          <p:nvPr>
            <p:ph type="title"/>
          </p:nvPr>
        </p:nvSpPr>
        <p:spPr/>
        <p:txBody>
          <a:bodyPr/>
          <a:lstStyle/>
          <a:p>
            <a:r>
              <a:rPr lang="nl-NL" dirty="0" err="1"/>
              <a:t>Erres</a:t>
            </a:r>
            <a:r>
              <a:rPr lang="nl-NL" dirty="0"/>
              <a:t> RA6531</a:t>
            </a:r>
          </a:p>
        </p:txBody>
      </p:sp>
      <p:sp>
        <p:nvSpPr>
          <p:cNvPr id="3" name="Tijdelijke aanduiding voor inhoud 2">
            <a:extLst>
              <a:ext uri="{FF2B5EF4-FFF2-40B4-BE49-F238E27FC236}">
                <a16:creationId xmlns:a16="http://schemas.microsoft.com/office/drawing/2014/main" id="{93233891-D7E2-4F94-8279-7423631F0BFD}"/>
              </a:ext>
            </a:extLst>
          </p:cNvPr>
          <p:cNvSpPr>
            <a:spLocks noGrp="1"/>
          </p:cNvSpPr>
          <p:nvPr>
            <p:ph idx="1"/>
          </p:nvPr>
        </p:nvSpPr>
        <p:spPr>
          <a:xfrm>
            <a:off x="323528" y="1600200"/>
            <a:ext cx="8363272" cy="4781128"/>
          </a:xfrm>
        </p:spPr>
        <p:txBody>
          <a:bodyPr>
            <a:normAutofit/>
          </a:bodyPr>
          <a:lstStyle/>
          <a:p>
            <a:r>
              <a:rPr lang="nl-NL" dirty="0"/>
              <a:t>Ferrietantenne M/T en Raam K/K (hier los)</a:t>
            </a:r>
          </a:p>
          <a:p>
            <a:r>
              <a:rPr lang="nl-NL" dirty="0"/>
              <a:t>Verbruik nom. 30W, op 250V maar 20W</a:t>
            </a:r>
          </a:p>
        </p:txBody>
      </p:sp>
      <p:pic>
        <p:nvPicPr>
          <p:cNvPr id="5" name="Afbeelding 4">
            <a:extLst>
              <a:ext uri="{FF2B5EF4-FFF2-40B4-BE49-F238E27FC236}">
                <a16:creationId xmlns:a16="http://schemas.microsoft.com/office/drawing/2014/main" id="{F86B684C-BE16-4B32-AB5A-8EFBCD26F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856923"/>
            <a:ext cx="7672862" cy="3756920"/>
          </a:xfrm>
          <a:prstGeom prst="rect">
            <a:avLst/>
          </a:prstGeom>
        </p:spPr>
      </p:pic>
      <p:sp>
        <p:nvSpPr>
          <p:cNvPr id="6" name="Tijdelijke aanduiding voor dianummer 5">
            <a:extLst>
              <a:ext uri="{FF2B5EF4-FFF2-40B4-BE49-F238E27FC236}">
                <a16:creationId xmlns:a16="http://schemas.microsoft.com/office/drawing/2014/main" id="{7EDC748C-B18A-40B3-87C4-3E363ACE23BA}"/>
              </a:ext>
            </a:extLst>
          </p:cNvPr>
          <p:cNvSpPr>
            <a:spLocks noGrp="1"/>
          </p:cNvSpPr>
          <p:nvPr>
            <p:ph type="sldNum" sz="quarter" idx="12"/>
          </p:nvPr>
        </p:nvSpPr>
        <p:spPr/>
        <p:txBody>
          <a:bodyPr/>
          <a:lstStyle/>
          <a:p>
            <a:fld id="{B205BBD5-B01C-4644-AB10-59F11E567185}" type="slidenum">
              <a:rPr lang="nl-NL" smtClean="0"/>
              <a:t>16</a:t>
            </a:fld>
            <a:endParaRPr lang="nl-NL"/>
          </a:p>
        </p:txBody>
      </p:sp>
    </p:spTree>
    <p:extLst>
      <p:ext uri="{BB962C8B-B14F-4D97-AF65-F5344CB8AC3E}">
        <p14:creationId xmlns:p14="http://schemas.microsoft.com/office/powerpoint/2010/main" val="152426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F8F4A-F0F4-5822-D96F-601B7CAC92DE}"/>
              </a:ext>
            </a:extLst>
          </p:cNvPr>
          <p:cNvSpPr>
            <a:spLocks noGrp="1"/>
          </p:cNvSpPr>
          <p:nvPr>
            <p:ph type="title"/>
          </p:nvPr>
        </p:nvSpPr>
        <p:spPr/>
        <p:txBody>
          <a:bodyPr/>
          <a:lstStyle/>
          <a:p>
            <a:r>
              <a:rPr lang="nl-NL" dirty="0"/>
              <a:t>Uitkasten bij </a:t>
            </a:r>
            <a:r>
              <a:rPr lang="nl-NL" dirty="0" err="1"/>
              <a:t>Erres</a:t>
            </a:r>
            <a:endParaRPr lang="nl-NL" dirty="0"/>
          </a:p>
        </p:txBody>
      </p:sp>
      <p:sp>
        <p:nvSpPr>
          <p:cNvPr id="3" name="Tijdelijke aanduiding voor inhoud 2">
            <a:extLst>
              <a:ext uri="{FF2B5EF4-FFF2-40B4-BE49-F238E27FC236}">
                <a16:creationId xmlns:a16="http://schemas.microsoft.com/office/drawing/2014/main" id="{547C02BF-B2B3-7E48-D1A7-175495A21B46}"/>
              </a:ext>
            </a:extLst>
          </p:cNvPr>
          <p:cNvSpPr>
            <a:spLocks noGrp="1"/>
          </p:cNvSpPr>
          <p:nvPr>
            <p:ph idx="1"/>
          </p:nvPr>
        </p:nvSpPr>
        <p:spPr/>
        <p:txBody>
          <a:bodyPr/>
          <a:lstStyle/>
          <a:p>
            <a:r>
              <a:rPr lang="nl-NL" dirty="0"/>
              <a:t>Maakt er een Chinese puzzel van!</a:t>
            </a:r>
          </a:p>
          <a:p>
            <a:r>
              <a:rPr lang="nl-NL" dirty="0"/>
              <a:t>Schaalwijzer loshaken voor uitnemen</a:t>
            </a:r>
          </a:p>
          <a:p>
            <a:r>
              <a:rPr lang="nl-NL" dirty="0"/>
              <a:t>Wijzer blijft </a:t>
            </a:r>
            <a:br>
              <a:rPr lang="nl-NL" dirty="0"/>
            </a:br>
            <a:r>
              <a:rPr lang="nl-NL" dirty="0"/>
              <a:t>in kast</a:t>
            </a:r>
          </a:p>
          <a:p>
            <a:endParaRPr lang="nl-NL" dirty="0"/>
          </a:p>
          <a:p>
            <a:endParaRPr lang="nl-NL" dirty="0"/>
          </a:p>
          <a:p>
            <a:r>
              <a:rPr lang="nl-NL" dirty="0"/>
              <a:t>Vaker bij </a:t>
            </a:r>
            <a:r>
              <a:rPr lang="nl-NL" dirty="0" err="1"/>
              <a:t>Erres</a:t>
            </a:r>
            <a:endParaRPr lang="nl-NL" dirty="0"/>
          </a:p>
        </p:txBody>
      </p:sp>
      <p:sp>
        <p:nvSpPr>
          <p:cNvPr id="4" name="Tijdelijke aanduiding voor dianummer 3">
            <a:extLst>
              <a:ext uri="{FF2B5EF4-FFF2-40B4-BE49-F238E27FC236}">
                <a16:creationId xmlns:a16="http://schemas.microsoft.com/office/drawing/2014/main" id="{C78230D6-536C-022E-5446-C6B4F389101C}"/>
              </a:ext>
            </a:extLst>
          </p:cNvPr>
          <p:cNvSpPr>
            <a:spLocks noGrp="1"/>
          </p:cNvSpPr>
          <p:nvPr>
            <p:ph type="sldNum" sz="quarter" idx="12"/>
          </p:nvPr>
        </p:nvSpPr>
        <p:spPr/>
        <p:txBody>
          <a:bodyPr/>
          <a:lstStyle/>
          <a:p>
            <a:fld id="{B205BBD5-B01C-4644-AB10-59F11E567185}" type="slidenum">
              <a:rPr lang="nl-NL" smtClean="0"/>
              <a:pPr/>
              <a:t>17</a:t>
            </a:fld>
            <a:endParaRPr lang="nl-NL" dirty="0"/>
          </a:p>
        </p:txBody>
      </p:sp>
      <p:pic>
        <p:nvPicPr>
          <p:cNvPr id="6" name="Afbeelding 5">
            <a:extLst>
              <a:ext uri="{FF2B5EF4-FFF2-40B4-BE49-F238E27FC236}">
                <a16:creationId xmlns:a16="http://schemas.microsoft.com/office/drawing/2014/main" id="{A49721D9-73FE-E1E5-E355-E7035F237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709" y="2996952"/>
            <a:ext cx="4948795" cy="3711596"/>
          </a:xfrm>
          <a:prstGeom prst="rect">
            <a:avLst/>
          </a:prstGeom>
        </p:spPr>
      </p:pic>
    </p:spTree>
    <p:extLst>
      <p:ext uri="{BB962C8B-B14F-4D97-AF65-F5344CB8AC3E}">
        <p14:creationId xmlns:p14="http://schemas.microsoft.com/office/powerpoint/2010/main" val="234670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2C74F-0700-6041-5D8D-9AE4BA58468B}"/>
              </a:ext>
            </a:extLst>
          </p:cNvPr>
          <p:cNvSpPr>
            <a:spLocks noGrp="1"/>
          </p:cNvSpPr>
          <p:nvPr>
            <p:ph type="title"/>
          </p:nvPr>
        </p:nvSpPr>
        <p:spPr/>
        <p:txBody>
          <a:bodyPr/>
          <a:lstStyle/>
          <a:p>
            <a:r>
              <a:rPr lang="nl-NL" dirty="0"/>
              <a:t>De LF versterker</a:t>
            </a:r>
          </a:p>
        </p:txBody>
      </p:sp>
      <p:sp>
        <p:nvSpPr>
          <p:cNvPr id="3" name="Tijdelijke aanduiding voor inhoud 2">
            <a:extLst>
              <a:ext uri="{FF2B5EF4-FFF2-40B4-BE49-F238E27FC236}">
                <a16:creationId xmlns:a16="http://schemas.microsoft.com/office/drawing/2014/main" id="{B0552234-9F89-0401-F626-F19ACE52465C}"/>
              </a:ext>
            </a:extLst>
          </p:cNvPr>
          <p:cNvSpPr>
            <a:spLocks noGrp="1"/>
          </p:cNvSpPr>
          <p:nvPr>
            <p:ph idx="1"/>
          </p:nvPr>
        </p:nvSpPr>
        <p:spPr>
          <a:xfrm>
            <a:off x="5218632" y="1624012"/>
            <a:ext cx="3682752" cy="4525963"/>
          </a:xfrm>
        </p:spPr>
        <p:txBody>
          <a:bodyPr/>
          <a:lstStyle/>
          <a:p>
            <a:r>
              <a:rPr lang="nl-NL" dirty="0"/>
              <a:t>Combibuis ECL86</a:t>
            </a:r>
          </a:p>
          <a:p>
            <a:r>
              <a:rPr lang="nl-NL" dirty="0"/>
              <a:t>Tegenkoppelcircuit </a:t>
            </a:r>
            <a:br>
              <a:rPr lang="nl-NL" dirty="0"/>
            </a:br>
            <a:r>
              <a:rPr lang="nl-NL" dirty="0"/>
              <a:t>erg uitgebreid </a:t>
            </a:r>
          </a:p>
          <a:p>
            <a:r>
              <a:rPr lang="nl-NL" dirty="0"/>
              <a:t>Vrij normale versterker</a:t>
            </a:r>
          </a:p>
        </p:txBody>
      </p:sp>
      <p:sp>
        <p:nvSpPr>
          <p:cNvPr id="4" name="Tijdelijke aanduiding voor dianummer 3">
            <a:extLst>
              <a:ext uri="{FF2B5EF4-FFF2-40B4-BE49-F238E27FC236}">
                <a16:creationId xmlns:a16="http://schemas.microsoft.com/office/drawing/2014/main" id="{80AB9CE4-4D53-759E-1B8A-615FCC3366EC}"/>
              </a:ext>
            </a:extLst>
          </p:cNvPr>
          <p:cNvSpPr>
            <a:spLocks noGrp="1"/>
          </p:cNvSpPr>
          <p:nvPr>
            <p:ph type="sldNum" sz="quarter" idx="12"/>
          </p:nvPr>
        </p:nvSpPr>
        <p:spPr/>
        <p:txBody>
          <a:bodyPr/>
          <a:lstStyle/>
          <a:p>
            <a:fld id="{B205BBD5-B01C-4644-AB10-59F11E567185}" type="slidenum">
              <a:rPr lang="nl-NL" smtClean="0"/>
              <a:pPr/>
              <a:t>18</a:t>
            </a:fld>
            <a:endParaRPr lang="nl-NL" dirty="0"/>
          </a:p>
        </p:txBody>
      </p:sp>
      <p:pic>
        <p:nvPicPr>
          <p:cNvPr id="8" name="Afbeelding 7">
            <a:extLst>
              <a:ext uri="{FF2B5EF4-FFF2-40B4-BE49-F238E27FC236}">
                <a16:creationId xmlns:a16="http://schemas.microsoft.com/office/drawing/2014/main" id="{98D2C1F1-70B5-08AB-106D-BA1680906D3A}"/>
              </a:ext>
            </a:extLst>
          </p:cNvPr>
          <p:cNvPicPr>
            <a:picLocks noChangeAspect="1"/>
          </p:cNvPicPr>
          <p:nvPr/>
        </p:nvPicPr>
        <p:blipFill>
          <a:blip r:embed="rId2"/>
          <a:stretch>
            <a:fillRect/>
          </a:stretch>
        </p:blipFill>
        <p:spPr>
          <a:xfrm>
            <a:off x="242616" y="1422264"/>
            <a:ext cx="4976016" cy="4941074"/>
          </a:xfrm>
          <a:prstGeom prst="rect">
            <a:avLst/>
          </a:prstGeom>
        </p:spPr>
      </p:pic>
    </p:spTree>
    <p:extLst>
      <p:ext uri="{BB962C8B-B14F-4D97-AF65-F5344CB8AC3E}">
        <p14:creationId xmlns:p14="http://schemas.microsoft.com/office/powerpoint/2010/main" val="230194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C64C5-A694-4D81-93EF-9ADA75143D06}"/>
              </a:ext>
            </a:extLst>
          </p:cNvPr>
          <p:cNvSpPr>
            <a:spLocks noGrp="1"/>
          </p:cNvSpPr>
          <p:nvPr>
            <p:ph type="title"/>
          </p:nvPr>
        </p:nvSpPr>
        <p:spPr/>
        <p:txBody>
          <a:bodyPr/>
          <a:lstStyle/>
          <a:p>
            <a:r>
              <a:rPr lang="nl-NL" dirty="0"/>
              <a:t>Probleempit ECL86: Vervorming</a:t>
            </a:r>
          </a:p>
        </p:txBody>
      </p:sp>
      <p:sp>
        <p:nvSpPr>
          <p:cNvPr id="3" name="Tijdelijke aanduiding voor inhoud 2">
            <a:extLst>
              <a:ext uri="{FF2B5EF4-FFF2-40B4-BE49-F238E27FC236}">
                <a16:creationId xmlns:a16="http://schemas.microsoft.com/office/drawing/2014/main" id="{451CA185-79A8-4242-A366-4DB3170717FC}"/>
              </a:ext>
            </a:extLst>
          </p:cNvPr>
          <p:cNvSpPr>
            <a:spLocks noGrp="1"/>
          </p:cNvSpPr>
          <p:nvPr>
            <p:ph idx="1"/>
          </p:nvPr>
        </p:nvSpPr>
        <p:spPr>
          <a:xfrm>
            <a:off x="457200" y="1417638"/>
            <a:ext cx="4690864" cy="5165724"/>
          </a:xfrm>
        </p:spPr>
        <p:txBody>
          <a:bodyPr/>
          <a:lstStyle/>
          <a:p>
            <a:r>
              <a:rPr lang="nl-NL" dirty="0"/>
              <a:t>G1 pin 8, naast </a:t>
            </a:r>
            <a:r>
              <a:rPr lang="nl-NL" dirty="0" err="1"/>
              <a:t>aT</a:t>
            </a:r>
            <a:r>
              <a:rPr lang="nl-NL" dirty="0"/>
              <a:t> pin 9</a:t>
            </a:r>
          </a:p>
          <a:p>
            <a:r>
              <a:rPr lang="nl-NL" dirty="0"/>
              <a:t>Zit meestal op print, </a:t>
            </a:r>
            <a:br>
              <a:rPr lang="nl-NL" dirty="0"/>
            </a:br>
            <a:r>
              <a:rPr lang="nl-NL" dirty="0"/>
              <a:t>verkoling door hitte</a:t>
            </a:r>
          </a:p>
          <a:p>
            <a:r>
              <a:rPr lang="nl-NL" dirty="0"/>
              <a:t>DC op stuurrooster</a:t>
            </a:r>
          </a:p>
          <a:p>
            <a:r>
              <a:rPr lang="nl-NL" dirty="0"/>
              <a:t>Niet door koppel-C (!!)</a:t>
            </a:r>
          </a:p>
          <a:p>
            <a:r>
              <a:rPr lang="nl-NL" dirty="0"/>
              <a:t>Vervorming na 5-10 min</a:t>
            </a:r>
          </a:p>
          <a:p>
            <a:endParaRPr lang="nl-NL" dirty="0"/>
          </a:p>
          <a:p>
            <a:r>
              <a:rPr lang="nl-NL" dirty="0"/>
              <a:t>Voorkom verkoling!</a:t>
            </a:r>
          </a:p>
        </p:txBody>
      </p:sp>
      <p:pic>
        <p:nvPicPr>
          <p:cNvPr id="5" name="Afbeelding 4">
            <a:extLst>
              <a:ext uri="{FF2B5EF4-FFF2-40B4-BE49-F238E27FC236}">
                <a16:creationId xmlns:a16="http://schemas.microsoft.com/office/drawing/2014/main" id="{D0D55283-4F9F-411E-908D-F6B9E3D0C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271110"/>
            <a:ext cx="3638528" cy="5452394"/>
          </a:xfrm>
          <a:prstGeom prst="rect">
            <a:avLst/>
          </a:prstGeom>
        </p:spPr>
      </p:pic>
      <p:sp>
        <p:nvSpPr>
          <p:cNvPr id="6" name="Tijdelijke aanduiding voor dianummer 5">
            <a:extLst>
              <a:ext uri="{FF2B5EF4-FFF2-40B4-BE49-F238E27FC236}">
                <a16:creationId xmlns:a16="http://schemas.microsoft.com/office/drawing/2014/main" id="{2D06AFB8-53EE-41EC-A523-4E4C26A042D6}"/>
              </a:ext>
            </a:extLst>
          </p:cNvPr>
          <p:cNvSpPr>
            <a:spLocks noGrp="1"/>
          </p:cNvSpPr>
          <p:nvPr>
            <p:ph type="sldNum" sz="quarter" idx="12"/>
          </p:nvPr>
        </p:nvSpPr>
        <p:spPr/>
        <p:txBody>
          <a:bodyPr/>
          <a:lstStyle/>
          <a:p>
            <a:fld id="{B205BBD5-B01C-4644-AB10-59F11E567185}" type="slidenum">
              <a:rPr lang="nl-NL" smtClean="0"/>
              <a:t>19</a:t>
            </a:fld>
            <a:endParaRPr lang="nl-NL"/>
          </a:p>
        </p:txBody>
      </p:sp>
    </p:spTree>
    <p:extLst>
      <p:ext uri="{BB962C8B-B14F-4D97-AF65-F5344CB8AC3E}">
        <p14:creationId xmlns:p14="http://schemas.microsoft.com/office/powerpoint/2010/main" val="420518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3FEEB-DB8D-95EC-DD0A-1DFF8CBE0825}"/>
              </a:ext>
            </a:extLst>
          </p:cNvPr>
          <p:cNvSpPr>
            <a:spLocks noGrp="1"/>
          </p:cNvSpPr>
          <p:nvPr>
            <p:ph type="title"/>
          </p:nvPr>
        </p:nvSpPr>
        <p:spPr/>
        <p:txBody>
          <a:bodyPr/>
          <a:lstStyle/>
          <a:p>
            <a:r>
              <a:rPr lang="nl-NL" dirty="0"/>
              <a:t>Inhoud van de lezing</a:t>
            </a:r>
          </a:p>
        </p:txBody>
      </p:sp>
      <p:sp>
        <p:nvSpPr>
          <p:cNvPr id="3" name="Tijdelijke aanduiding voor inhoud 2">
            <a:extLst>
              <a:ext uri="{FF2B5EF4-FFF2-40B4-BE49-F238E27FC236}">
                <a16:creationId xmlns:a16="http://schemas.microsoft.com/office/drawing/2014/main" id="{9B426520-EEC7-A08E-68AC-019A93C3A7EB}"/>
              </a:ext>
            </a:extLst>
          </p:cNvPr>
          <p:cNvSpPr>
            <a:spLocks noGrp="1"/>
          </p:cNvSpPr>
          <p:nvPr>
            <p:ph idx="1"/>
          </p:nvPr>
        </p:nvSpPr>
        <p:spPr/>
        <p:txBody>
          <a:bodyPr/>
          <a:lstStyle/>
          <a:p>
            <a:pPr marL="514350" indent="-514350">
              <a:buFont typeface="+mj-lt"/>
              <a:buAutoNum type="arabicPeriod"/>
            </a:pPr>
            <a:r>
              <a:rPr lang="nl-NL" dirty="0" err="1"/>
              <a:t>Erres</a:t>
            </a:r>
            <a:r>
              <a:rPr lang="nl-NL" dirty="0"/>
              <a:t> programma en Typenummers</a:t>
            </a:r>
          </a:p>
          <a:p>
            <a:pPr marL="514350" indent="-514350">
              <a:buFont typeface="+mj-lt"/>
              <a:buAutoNum type="arabicPeriod"/>
            </a:pPr>
            <a:r>
              <a:rPr lang="nl-NL" dirty="0"/>
              <a:t>Hybride radio’s</a:t>
            </a:r>
          </a:p>
          <a:p>
            <a:pPr marL="514350" indent="-514350">
              <a:buFont typeface="+mj-lt"/>
              <a:buAutoNum type="arabicPeriod"/>
            </a:pPr>
            <a:r>
              <a:rPr lang="nl-NL" dirty="0"/>
              <a:t>Opbouw van de RA6531</a:t>
            </a:r>
          </a:p>
          <a:p>
            <a:pPr marL="514350" indent="-514350">
              <a:buFont typeface="+mj-lt"/>
              <a:buAutoNum type="arabicPeriod"/>
            </a:pPr>
            <a:r>
              <a:rPr lang="nl-NL" dirty="0"/>
              <a:t>Gebruik</a:t>
            </a:r>
          </a:p>
          <a:p>
            <a:pPr marL="514350" indent="-514350">
              <a:buFont typeface="+mj-lt"/>
              <a:buAutoNum type="arabicPeriod"/>
            </a:pPr>
            <a:r>
              <a:rPr lang="nl-NL" dirty="0"/>
              <a:t>Conclusie</a:t>
            </a:r>
          </a:p>
        </p:txBody>
      </p:sp>
      <p:sp>
        <p:nvSpPr>
          <p:cNvPr id="4" name="Tijdelijke aanduiding voor dianummer 3">
            <a:extLst>
              <a:ext uri="{FF2B5EF4-FFF2-40B4-BE49-F238E27FC236}">
                <a16:creationId xmlns:a16="http://schemas.microsoft.com/office/drawing/2014/main" id="{4AB19DD4-E517-CD5A-F809-BFC437ACB67B}"/>
              </a:ext>
            </a:extLst>
          </p:cNvPr>
          <p:cNvSpPr>
            <a:spLocks noGrp="1"/>
          </p:cNvSpPr>
          <p:nvPr>
            <p:ph type="sldNum" sz="quarter" idx="12"/>
          </p:nvPr>
        </p:nvSpPr>
        <p:spPr/>
        <p:txBody>
          <a:bodyPr/>
          <a:lstStyle/>
          <a:p>
            <a:fld id="{B205BBD5-B01C-4644-AB10-59F11E567185}" type="slidenum">
              <a:rPr lang="nl-NL" smtClean="0"/>
              <a:pPr/>
              <a:t>2</a:t>
            </a:fld>
            <a:endParaRPr lang="nl-NL" dirty="0"/>
          </a:p>
        </p:txBody>
      </p:sp>
      <p:pic>
        <p:nvPicPr>
          <p:cNvPr id="5" name="Picture 6">
            <a:extLst>
              <a:ext uri="{FF2B5EF4-FFF2-40B4-BE49-F238E27FC236}">
                <a16:creationId xmlns:a16="http://schemas.microsoft.com/office/drawing/2014/main" id="{139F7E50-EBBC-E111-4F16-45FB9FBC95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1" y="3587379"/>
            <a:ext cx="5191822" cy="276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24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93B8A-FF14-21D5-577E-9E36FE8E7CAF}"/>
              </a:ext>
            </a:extLst>
          </p:cNvPr>
          <p:cNvSpPr>
            <a:spLocks noGrp="1"/>
          </p:cNvSpPr>
          <p:nvPr>
            <p:ph type="title"/>
          </p:nvPr>
        </p:nvSpPr>
        <p:spPr/>
        <p:txBody>
          <a:bodyPr/>
          <a:lstStyle/>
          <a:p>
            <a:r>
              <a:rPr lang="nl-NL" dirty="0"/>
              <a:t>Oscillatie met ECL86</a:t>
            </a:r>
          </a:p>
        </p:txBody>
      </p:sp>
      <p:sp>
        <p:nvSpPr>
          <p:cNvPr id="3" name="Tijdelijke aanduiding voor inhoud 2">
            <a:extLst>
              <a:ext uri="{FF2B5EF4-FFF2-40B4-BE49-F238E27FC236}">
                <a16:creationId xmlns:a16="http://schemas.microsoft.com/office/drawing/2014/main" id="{FAF324C9-CB3A-330F-304A-4EDF1BC95162}"/>
              </a:ext>
            </a:extLst>
          </p:cNvPr>
          <p:cNvSpPr>
            <a:spLocks noGrp="1"/>
          </p:cNvSpPr>
          <p:nvPr>
            <p:ph idx="1"/>
          </p:nvPr>
        </p:nvSpPr>
        <p:spPr>
          <a:xfrm>
            <a:off x="457199" y="1600200"/>
            <a:ext cx="3970785" cy="4525963"/>
          </a:xfrm>
        </p:spPr>
        <p:txBody>
          <a:bodyPr/>
          <a:lstStyle/>
          <a:p>
            <a:r>
              <a:rPr lang="nl-NL" dirty="0"/>
              <a:t>Afscherming rond onderkant (triode)</a:t>
            </a:r>
          </a:p>
          <a:p>
            <a:r>
              <a:rPr lang="nl-NL" dirty="0"/>
              <a:t>Kan slecht contact zitten</a:t>
            </a:r>
          </a:p>
        </p:txBody>
      </p:sp>
      <p:sp>
        <p:nvSpPr>
          <p:cNvPr id="4" name="Tijdelijke aanduiding voor dianummer 3">
            <a:extLst>
              <a:ext uri="{FF2B5EF4-FFF2-40B4-BE49-F238E27FC236}">
                <a16:creationId xmlns:a16="http://schemas.microsoft.com/office/drawing/2014/main" id="{4F714FAB-9500-0C2A-C391-B9CF4ED532A4}"/>
              </a:ext>
            </a:extLst>
          </p:cNvPr>
          <p:cNvSpPr>
            <a:spLocks noGrp="1"/>
          </p:cNvSpPr>
          <p:nvPr>
            <p:ph type="sldNum" sz="quarter" idx="12"/>
          </p:nvPr>
        </p:nvSpPr>
        <p:spPr/>
        <p:txBody>
          <a:bodyPr/>
          <a:lstStyle/>
          <a:p>
            <a:fld id="{B205BBD5-B01C-4644-AB10-59F11E567185}" type="slidenum">
              <a:rPr lang="nl-NL" smtClean="0"/>
              <a:pPr/>
              <a:t>20</a:t>
            </a:fld>
            <a:endParaRPr lang="nl-NL" dirty="0"/>
          </a:p>
        </p:txBody>
      </p:sp>
      <p:pic>
        <p:nvPicPr>
          <p:cNvPr id="5" name="Afbeelding 4">
            <a:extLst>
              <a:ext uri="{FF2B5EF4-FFF2-40B4-BE49-F238E27FC236}">
                <a16:creationId xmlns:a16="http://schemas.microsoft.com/office/drawing/2014/main" id="{CB23B167-79AD-B5B4-025A-116F642BA11F}"/>
              </a:ext>
            </a:extLst>
          </p:cNvPr>
          <p:cNvPicPr>
            <a:picLocks noChangeAspect="1"/>
          </p:cNvPicPr>
          <p:nvPr/>
        </p:nvPicPr>
        <p:blipFill rotWithShape="1">
          <a:blip r:embed="rId2">
            <a:extLst>
              <a:ext uri="{28A0092B-C50C-407E-A947-70E740481C1C}">
                <a14:useLocalDpi xmlns:a14="http://schemas.microsoft.com/office/drawing/2010/main" val="0"/>
              </a:ext>
            </a:extLst>
          </a:blip>
          <a:srcRect l="7508" r="61522" b="19605"/>
          <a:stretch/>
        </p:blipFill>
        <p:spPr>
          <a:xfrm>
            <a:off x="4716016" y="1580975"/>
            <a:ext cx="3816424" cy="4850864"/>
          </a:xfrm>
          <a:prstGeom prst="rect">
            <a:avLst/>
          </a:prstGeom>
        </p:spPr>
      </p:pic>
    </p:spTree>
    <p:extLst>
      <p:ext uri="{BB962C8B-B14F-4D97-AF65-F5344CB8AC3E}">
        <p14:creationId xmlns:p14="http://schemas.microsoft.com/office/powerpoint/2010/main" val="235948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934A3-7D15-D21F-32B3-6C4FCBB908CA}"/>
              </a:ext>
            </a:extLst>
          </p:cNvPr>
          <p:cNvSpPr>
            <a:spLocks noGrp="1"/>
          </p:cNvSpPr>
          <p:nvPr>
            <p:ph type="title"/>
          </p:nvPr>
        </p:nvSpPr>
        <p:spPr/>
        <p:txBody>
          <a:bodyPr/>
          <a:lstStyle/>
          <a:p>
            <a:r>
              <a:rPr lang="nl-NL" dirty="0"/>
              <a:t>Antennekring</a:t>
            </a:r>
          </a:p>
        </p:txBody>
      </p:sp>
      <p:sp>
        <p:nvSpPr>
          <p:cNvPr id="3" name="Tijdelijke aanduiding voor inhoud 2">
            <a:extLst>
              <a:ext uri="{FF2B5EF4-FFF2-40B4-BE49-F238E27FC236}">
                <a16:creationId xmlns:a16="http://schemas.microsoft.com/office/drawing/2014/main" id="{64D1542F-5A05-FF18-051F-A0DAC2058086}"/>
              </a:ext>
            </a:extLst>
          </p:cNvPr>
          <p:cNvSpPr>
            <a:spLocks noGrp="1"/>
          </p:cNvSpPr>
          <p:nvPr>
            <p:ph idx="1"/>
          </p:nvPr>
        </p:nvSpPr>
        <p:spPr>
          <a:xfrm>
            <a:off x="457200" y="1600200"/>
            <a:ext cx="4186808" cy="4525963"/>
          </a:xfrm>
        </p:spPr>
        <p:txBody>
          <a:bodyPr/>
          <a:lstStyle/>
          <a:p>
            <a:r>
              <a:rPr lang="nl-NL" dirty="0"/>
              <a:t>Twee banden met ferrietstaaf</a:t>
            </a:r>
          </a:p>
          <a:p>
            <a:r>
              <a:rPr lang="nl-NL" dirty="0"/>
              <a:t>Twee banden met raamantenne</a:t>
            </a:r>
          </a:p>
          <a:p>
            <a:r>
              <a:rPr lang="nl-NL" dirty="0"/>
              <a:t>Afstemcondensator rechtsonder </a:t>
            </a:r>
          </a:p>
          <a:p>
            <a:r>
              <a:rPr lang="nl-NL" dirty="0"/>
              <a:t>(Trafo’s rechts </a:t>
            </a:r>
            <a:r>
              <a:rPr lang="nl-NL" dirty="0" err="1"/>
              <a:t>Prim</a:t>
            </a:r>
            <a:r>
              <a:rPr lang="nl-NL" dirty="0"/>
              <a:t>, links Sec)</a:t>
            </a:r>
          </a:p>
        </p:txBody>
      </p:sp>
      <p:sp>
        <p:nvSpPr>
          <p:cNvPr id="4" name="Tijdelijke aanduiding voor dianummer 3">
            <a:extLst>
              <a:ext uri="{FF2B5EF4-FFF2-40B4-BE49-F238E27FC236}">
                <a16:creationId xmlns:a16="http://schemas.microsoft.com/office/drawing/2014/main" id="{2E851D50-11F7-4E4B-59E1-952A3978737D}"/>
              </a:ext>
            </a:extLst>
          </p:cNvPr>
          <p:cNvSpPr>
            <a:spLocks noGrp="1"/>
          </p:cNvSpPr>
          <p:nvPr>
            <p:ph type="sldNum" sz="quarter" idx="12"/>
          </p:nvPr>
        </p:nvSpPr>
        <p:spPr/>
        <p:txBody>
          <a:bodyPr/>
          <a:lstStyle/>
          <a:p>
            <a:fld id="{B205BBD5-B01C-4644-AB10-59F11E567185}" type="slidenum">
              <a:rPr lang="nl-NL" smtClean="0"/>
              <a:pPr/>
              <a:t>21</a:t>
            </a:fld>
            <a:endParaRPr lang="nl-NL" dirty="0"/>
          </a:p>
        </p:txBody>
      </p:sp>
      <p:pic>
        <p:nvPicPr>
          <p:cNvPr id="6" name="Afbeelding 5">
            <a:extLst>
              <a:ext uri="{FF2B5EF4-FFF2-40B4-BE49-F238E27FC236}">
                <a16:creationId xmlns:a16="http://schemas.microsoft.com/office/drawing/2014/main" id="{30CCFFA2-9EBF-6649-926B-DD83D710EBA3}"/>
              </a:ext>
            </a:extLst>
          </p:cNvPr>
          <p:cNvPicPr>
            <a:picLocks noChangeAspect="1"/>
          </p:cNvPicPr>
          <p:nvPr/>
        </p:nvPicPr>
        <p:blipFill>
          <a:blip r:embed="rId2"/>
          <a:stretch>
            <a:fillRect/>
          </a:stretch>
        </p:blipFill>
        <p:spPr>
          <a:xfrm>
            <a:off x="5054368" y="1196752"/>
            <a:ext cx="3804894" cy="5328592"/>
          </a:xfrm>
          <a:prstGeom prst="rect">
            <a:avLst/>
          </a:prstGeom>
        </p:spPr>
      </p:pic>
    </p:spTree>
    <p:extLst>
      <p:ext uri="{BB962C8B-B14F-4D97-AF65-F5344CB8AC3E}">
        <p14:creationId xmlns:p14="http://schemas.microsoft.com/office/powerpoint/2010/main" val="414267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E61B0-ED3F-39CB-BD43-86BFC4D20AAE}"/>
              </a:ext>
            </a:extLst>
          </p:cNvPr>
          <p:cNvSpPr>
            <a:spLocks noGrp="1"/>
          </p:cNvSpPr>
          <p:nvPr>
            <p:ph type="title"/>
          </p:nvPr>
        </p:nvSpPr>
        <p:spPr/>
        <p:txBody>
          <a:bodyPr/>
          <a:lstStyle/>
          <a:p>
            <a:r>
              <a:rPr lang="nl-NL" dirty="0"/>
              <a:t>Meng en 1</a:t>
            </a:r>
            <a:r>
              <a:rPr lang="nl-NL" baseline="30000" dirty="0"/>
              <a:t>e</a:t>
            </a:r>
            <a:r>
              <a:rPr lang="nl-NL" dirty="0"/>
              <a:t> MF trap</a:t>
            </a:r>
          </a:p>
        </p:txBody>
      </p:sp>
      <p:sp>
        <p:nvSpPr>
          <p:cNvPr id="3" name="Tijdelijke aanduiding voor inhoud 2">
            <a:extLst>
              <a:ext uri="{FF2B5EF4-FFF2-40B4-BE49-F238E27FC236}">
                <a16:creationId xmlns:a16="http://schemas.microsoft.com/office/drawing/2014/main" id="{59248D30-70AD-2BC1-D150-4272DAB77A5D}"/>
              </a:ext>
            </a:extLst>
          </p:cNvPr>
          <p:cNvSpPr>
            <a:spLocks noGrp="1"/>
          </p:cNvSpPr>
          <p:nvPr>
            <p:ph idx="1"/>
          </p:nvPr>
        </p:nvSpPr>
        <p:spPr>
          <a:xfrm>
            <a:off x="4572000" y="2060848"/>
            <a:ext cx="4114800" cy="4065315"/>
          </a:xfrm>
        </p:spPr>
        <p:txBody>
          <a:bodyPr/>
          <a:lstStyle/>
          <a:p>
            <a:r>
              <a:rPr lang="nl-NL" dirty="0"/>
              <a:t>Geen AGC op mengtrap</a:t>
            </a:r>
          </a:p>
          <a:p>
            <a:r>
              <a:rPr lang="nl-NL" dirty="0"/>
              <a:t>Alleen T2, parallel</a:t>
            </a:r>
          </a:p>
          <a:p>
            <a:r>
              <a:rPr lang="nl-NL" dirty="0"/>
              <a:t>Condensator koppelt naar volgende trap</a:t>
            </a:r>
          </a:p>
          <a:p>
            <a:endParaRPr lang="nl-NL" dirty="0"/>
          </a:p>
          <a:p>
            <a:r>
              <a:rPr lang="nl-NL" dirty="0"/>
              <a:t>Wat doet D1?</a:t>
            </a:r>
          </a:p>
        </p:txBody>
      </p:sp>
      <p:sp>
        <p:nvSpPr>
          <p:cNvPr id="4" name="Tijdelijke aanduiding voor dianummer 3">
            <a:extLst>
              <a:ext uri="{FF2B5EF4-FFF2-40B4-BE49-F238E27FC236}">
                <a16:creationId xmlns:a16="http://schemas.microsoft.com/office/drawing/2014/main" id="{F05C3CD5-DFF7-7151-A282-8658B102DFC7}"/>
              </a:ext>
            </a:extLst>
          </p:cNvPr>
          <p:cNvSpPr>
            <a:spLocks noGrp="1"/>
          </p:cNvSpPr>
          <p:nvPr>
            <p:ph type="sldNum" sz="quarter" idx="12"/>
          </p:nvPr>
        </p:nvSpPr>
        <p:spPr/>
        <p:txBody>
          <a:bodyPr/>
          <a:lstStyle/>
          <a:p>
            <a:fld id="{B205BBD5-B01C-4644-AB10-59F11E567185}" type="slidenum">
              <a:rPr lang="nl-NL" smtClean="0"/>
              <a:pPr/>
              <a:t>22</a:t>
            </a:fld>
            <a:endParaRPr lang="nl-NL" dirty="0"/>
          </a:p>
        </p:txBody>
      </p:sp>
      <p:pic>
        <p:nvPicPr>
          <p:cNvPr id="6" name="Afbeelding 5">
            <a:extLst>
              <a:ext uri="{FF2B5EF4-FFF2-40B4-BE49-F238E27FC236}">
                <a16:creationId xmlns:a16="http://schemas.microsoft.com/office/drawing/2014/main" id="{94B60ABC-B2C0-48AE-81DB-1D88EAF095AF}"/>
              </a:ext>
            </a:extLst>
          </p:cNvPr>
          <p:cNvPicPr>
            <a:picLocks noChangeAspect="1"/>
          </p:cNvPicPr>
          <p:nvPr/>
        </p:nvPicPr>
        <p:blipFill>
          <a:blip r:embed="rId2"/>
          <a:stretch>
            <a:fillRect/>
          </a:stretch>
        </p:blipFill>
        <p:spPr>
          <a:xfrm>
            <a:off x="251520" y="1700808"/>
            <a:ext cx="4193171" cy="4525963"/>
          </a:xfrm>
          <a:prstGeom prst="rect">
            <a:avLst/>
          </a:prstGeom>
        </p:spPr>
      </p:pic>
    </p:spTree>
    <p:extLst>
      <p:ext uri="{BB962C8B-B14F-4D97-AF65-F5344CB8AC3E}">
        <p14:creationId xmlns:p14="http://schemas.microsoft.com/office/powerpoint/2010/main" val="246568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4A46C-67E6-AB17-F819-477FA1F8100E}"/>
              </a:ext>
            </a:extLst>
          </p:cNvPr>
          <p:cNvSpPr>
            <a:spLocks noGrp="1"/>
          </p:cNvSpPr>
          <p:nvPr>
            <p:ph type="title"/>
          </p:nvPr>
        </p:nvSpPr>
        <p:spPr/>
        <p:txBody>
          <a:bodyPr/>
          <a:lstStyle/>
          <a:p>
            <a:r>
              <a:rPr lang="nl-NL" dirty="0"/>
              <a:t>Oscillatorkringen</a:t>
            </a:r>
          </a:p>
        </p:txBody>
      </p:sp>
      <p:sp>
        <p:nvSpPr>
          <p:cNvPr id="3" name="Tijdelijke aanduiding voor inhoud 2">
            <a:extLst>
              <a:ext uri="{FF2B5EF4-FFF2-40B4-BE49-F238E27FC236}">
                <a16:creationId xmlns:a16="http://schemas.microsoft.com/office/drawing/2014/main" id="{012AA585-A1E5-2C68-29E3-B0AA121BBF7C}"/>
              </a:ext>
            </a:extLst>
          </p:cNvPr>
          <p:cNvSpPr>
            <a:spLocks noGrp="1"/>
          </p:cNvSpPr>
          <p:nvPr>
            <p:ph idx="1"/>
          </p:nvPr>
        </p:nvSpPr>
        <p:spPr>
          <a:xfrm>
            <a:off x="457200" y="1600200"/>
            <a:ext cx="2314600" cy="4525963"/>
          </a:xfrm>
        </p:spPr>
        <p:txBody>
          <a:bodyPr/>
          <a:lstStyle/>
          <a:p>
            <a:r>
              <a:rPr lang="nl-NL" dirty="0"/>
              <a:t>Fijnregel met C7 op K1 en K2</a:t>
            </a:r>
          </a:p>
          <a:p>
            <a:r>
              <a:rPr lang="nl-NL" dirty="0"/>
              <a:t>Padding</a:t>
            </a:r>
          </a:p>
        </p:txBody>
      </p:sp>
      <p:sp>
        <p:nvSpPr>
          <p:cNvPr id="4" name="Tijdelijke aanduiding voor dianummer 3">
            <a:extLst>
              <a:ext uri="{FF2B5EF4-FFF2-40B4-BE49-F238E27FC236}">
                <a16:creationId xmlns:a16="http://schemas.microsoft.com/office/drawing/2014/main" id="{EEF1C3D2-343B-8638-4AEC-E06653496033}"/>
              </a:ext>
            </a:extLst>
          </p:cNvPr>
          <p:cNvSpPr>
            <a:spLocks noGrp="1"/>
          </p:cNvSpPr>
          <p:nvPr>
            <p:ph type="sldNum" sz="quarter" idx="12"/>
          </p:nvPr>
        </p:nvSpPr>
        <p:spPr/>
        <p:txBody>
          <a:bodyPr/>
          <a:lstStyle/>
          <a:p>
            <a:fld id="{B205BBD5-B01C-4644-AB10-59F11E567185}" type="slidenum">
              <a:rPr lang="nl-NL" smtClean="0"/>
              <a:pPr/>
              <a:t>23</a:t>
            </a:fld>
            <a:endParaRPr lang="nl-NL" dirty="0"/>
          </a:p>
        </p:txBody>
      </p:sp>
      <p:pic>
        <p:nvPicPr>
          <p:cNvPr id="6" name="Afbeelding 5">
            <a:extLst>
              <a:ext uri="{FF2B5EF4-FFF2-40B4-BE49-F238E27FC236}">
                <a16:creationId xmlns:a16="http://schemas.microsoft.com/office/drawing/2014/main" id="{771A01F2-6B14-7A81-70AD-4144C187AD8F}"/>
              </a:ext>
            </a:extLst>
          </p:cNvPr>
          <p:cNvPicPr>
            <a:picLocks noChangeAspect="1"/>
          </p:cNvPicPr>
          <p:nvPr/>
        </p:nvPicPr>
        <p:blipFill>
          <a:blip r:embed="rId2"/>
          <a:stretch>
            <a:fillRect/>
          </a:stretch>
        </p:blipFill>
        <p:spPr>
          <a:xfrm>
            <a:off x="2915816" y="1449667"/>
            <a:ext cx="5869510" cy="5228498"/>
          </a:xfrm>
          <a:prstGeom prst="rect">
            <a:avLst/>
          </a:prstGeom>
        </p:spPr>
      </p:pic>
    </p:spTree>
    <p:extLst>
      <p:ext uri="{BB962C8B-B14F-4D97-AF65-F5344CB8AC3E}">
        <p14:creationId xmlns:p14="http://schemas.microsoft.com/office/powerpoint/2010/main" val="91886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3D371-A810-E708-7E60-A9111861D41E}"/>
              </a:ext>
            </a:extLst>
          </p:cNvPr>
          <p:cNvSpPr>
            <a:spLocks noGrp="1"/>
          </p:cNvSpPr>
          <p:nvPr>
            <p:ph type="title"/>
          </p:nvPr>
        </p:nvSpPr>
        <p:spPr/>
        <p:txBody>
          <a:bodyPr/>
          <a:lstStyle/>
          <a:p>
            <a:r>
              <a:rPr lang="nl-NL" dirty="0"/>
              <a:t>Transistor-Buis overgang</a:t>
            </a:r>
          </a:p>
        </p:txBody>
      </p:sp>
      <p:sp>
        <p:nvSpPr>
          <p:cNvPr id="3" name="Tijdelijke aanduiding voor inhoud 2">
            <a:extLst>
              <a:ext uri="{FF2B5EF4-FFF2-40B4-BE49-F238E27FC236}">
                <a16:creationId xmlns:a16="http://schemas.microsoft.com/office/drawing/2014/main" id="{76FD8E42-A14A-75DB-2DEC-3C675EC653C5}"/>
              </a:ext>
            </a:extLst>
          </p:cNvPr>
          <p:cNvSpPr>
            <a:spLocks noGrp="1"/>
          </p:cNvSpPr>
          <p:nvPr>
            <p:ph idx="1"/>
          </p:nvPr>
        </p:nvSpPr>
        <p:spPr>
          <a:xfrm>
            <a:off x="457200" y="1600200"/>
            <a:ext cx="4114800" cy="5104433"/>
          </a:xfrm>
        </p:spPr>
        <p:txBody>
          <a:bodyPr/>
          <a:lstStyle/>
          <a:p>
            <a:r>
              <a:rPr lang="nl-NL" dirty="0"/>
              <a:t>Geen bijzondere schakeling nodig</a:t>
            </a:r>
          </a:p>
          <a:p>
            <a:r>
              <a:rPr lang="nl-NL" dirty="0"/>
              <a:t>Detectie met diode aan MF-trafo</a:t>
            </a:r>
          </a:p>
          <a:p>
            <a:r>
              <a:rPr lang="nl-NL" dirty="0"/>
              <a:t>Via GR-schakelaar naar </a:t>
            </a:r>
            <a:r>
              <a:rPr lang="nl-NL" dirty="0" err="1"/>
              <a:t>volumepot</a:t>
            </a:r>
            <a:endParaRPr lang="nl-NL" dirty="0"/>
          </a:p>
          <a:p>
            <a:r>
              <a:rPr lang="nl-NL" dirty="0"/>
              <a:t>Toonregeling R71</a:t>
            </a:r>
          </a:p>
          <a:p>
            <a:r>
              <a:rPr lang="nl-NL" dirty="0"/>
              <a:t>Fysiologisch</a:t>
            </a:r>
          </a:p>
          <a:p>
            <a:r>
              <a:rPr lang="nl-NL" dirty="0"/>
              <a:t>Tegenkoppel</a:t>
            </a:r>
          </a:p>
        </p:txBody>
      </p:sp>
      <p:sp>
        <p:nvSpPr>
          <p:cNvPr id="4" name="Tijdelijke aanduiding voor dianummer 3">
            <a:extLst>
              <a:ext uri="{FF2B5EF4-FFF2-40B4-BE49-F238E27FC236}">
                <a16:creationId xmlns:a16="http://schemas.microsoft.com/office/drawing/2014/main" id="{9888CA6B-7E6F-C5AA-F8C7-47D18B5C2785}"/>
              </a:ext>
            </a:extLst>
          </p:cNvPr>
          <p:cNvSpPr>
            <a:spLocks noGrp="1"/>
          </p:cNvSpPr>
          <p:nvPr>
            <p:ph type="sldNum" sz="quarter" idx="12"/>
          </p:nvPr>
        </p:nvSpPr>
        <p:spPr/>
        <p:txBody>
          <a:bodyPr/>
          <a:lstStyle/>
          <a:p>
            <a:fld id="{B205BBD5-B01C-4644-AB10-59F11E567185}" type="slidenum">
              <a:rPr lang="nl-NL" smtClean="0"/>
              <a:pPr/>
              <a:t>24</a:t>
            </a:fld>
            <a:endParaRPr lang="nl-NL" dirty="0"/>
          </a:p>
        </p:txBody>
      </p:sp>
      <p:pic>
        <p:nvPicPr>
          <p:cNvPr id="6" name="Afbeelding 5">
            <a:extLst>
              <a:ext uri="{FF2B5EF4-FFF2-40B4-BE49-F238E27FC236}">
                <a16:creationId xmlns:a16="http://schemas.microsoft.com/office/drawing/2014/main" id="{8617DEC2-F685-91C8-1B29-0AF500060060}"/>
              </a:ext>
            </a:extLst>
          </p:cNvPr>
          <p:cNvPicPr>
            <a:picLocks noChangeAspect="1"/>
          </p:cNvPicPr>
          <p:nvPr/>
        </p:nvPicPr>
        <p:blipFill>
          <a:blip r:embed="rId2"/>
          <a:stretch>
            <a:fillRect/>
          </a:stretch>
        </p:blipFill>
        <p:spPr>
          <a:xfrm>
            <a:off x="4938812" y="1447767"/>
            <a:ext cx="3593628" cy="5256866"/>
          </a:xfrm>
          <a:prstGeom prst="rect">
            <a:avLst/>
          </a:prstGeom>
        </p:spPr>
      </p:pic>
    </p:spTree>
    <p:extLst>
      <p:ext uri="{BB962C8B-B14F-4D97-AF65-F5344CB8AC3E}">
        <p14:creationId xmlns:p14="http://schemas.microsoft.com/office/powerpoint/2010/main" val="2519201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AFBF6-4058-47C2-A231-EC593D572F4A}"/>
              </a:ext>
            </a:extLst>
          </p:cNvPr>
          <p:cNvSpPr>
            <a:spLocks noGrp="1"/>
          </p:cNvSpPr>
          <p:nvPr>
            <p:ph type="title"/>
          </p:nvPr>
        </p:nvSpPr>
        <p:spPr/>
        <p:txBody>
          <a:bodyPr/>
          <a:lstStyle/>
          <a:p>
            <a:r>
              <a:rPr lang="nl-NL" dirty="0"/>
              <a:t>Ballast-weerstand in B1X42A</a:t>
            </a:r>
          </a:p>
        </p:txBody>
      </p:sp>
      <p:sp>
        <p:nvSpPr>
          <p:cNvPr id="3" name="Tijdelijke aanduiding voor inhoud 2">
            <a:extLst>
              <a:ext uri="{FF2B5EF4-FFF2-40B4-BE49-F238E27FC236}">
                <a16:creationId xmlns:a16="http://schemas.microsoft.com/office/drawing/2014/main" id="{C2980BEB-4116-44D5-B02D-53ED2A81B297}"/>
              </a:ext>
            </a:extLst>
          </p:cNvPr>
          <p:cNvSpPr>
            <a:spLocks noGrp="1"/>
          </p:cNvSpPr>
          <p:nvPr>
            <p:ph idx="1"/>
          </p:nvPr>
        </p:nvSpPr>
        <p:spPr>
          <a:xfrm>
            <a:off x="457200" y="1600201"/>
            <a:ext cx="8229600" cy="1972815"/>
          </a:xfrm>
        </p:spPr>
        <p:txBody>
          <a:bodyPr/>
          <a:lstStyle/>
          <a:p>
            <a:r>
              <a:rPr lang="nl-NL" dirty="0"/>
              <a:t>Voedt FM-torren uit </a:t>
            </a:r>
            <a:r>
              <a:rPr lang="nl-NL" dirty="0" err="1"/>
              <a:t>Hsp</a:t>
            </a:r>
            <a:r>
              <a:rPr lang="nl-NL" dirty="0"/>
              <a:t>, </a:t>
            </a:r>
            <a:r>
              <a:rPr lang="nl-NL" dirty="0" err="1"/>
              <a:t>dissip</a:t>
            </a:r>
            <a:r>
              <a:rPr lang="nl-NL" dirty="0"/>
              <a:t> R9 ca. 2W</a:t>
            </a:r>
          </a:p>
          <a:p>
            <a:r>
              <a:rPr lang="nl-NL" dirty="0"/>
              <a:t>Hoge interne weerstand: stroombron</a:t>
            </a:r>
          </a:p>
          <a:p>
            <a:r>
              <a:rPr lang="nl-NL" dirty="0"/>
              <a:t>Geen AGC op transistors</a:t>
            </a:r>
          </a:p>
        </p:txBody>
      </p:sp>
      <p:pic>
        <p:nvPicPr>
          <p:cNvPr id="5" name="Afbeelding 4">
            <a:extLst>
              <a:ext uri="{FF2B5EF4-FFF2-40B4-BE49-F238E27FC236}">
                <a16:creationId xmlns:a16="http://schemas.microsoft.com/office/drawing/2014/main" id="{5957EB72-7402-4288-885A-74D916945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21" y="3628613"/>
            <a:ext cx="8229600" cy="2954749"/>
          </a:xfrm>
          <a:prstGeom prst="rect">
            <a:avLst/>
          </a:prstGeom>
        </p:spPr>
      </p:pic>
      <p:sp>
        <p:nvSpPr>
          <p:cNvPr id="4" name="Tekstvak 3">
            <a:extLst>
              <a:ext uri="{FF2B5EF4-FFF2-40B4-BE49-F238E27FC236}">
                <a16:creationId xmlns:a16="http://schemas.microsoft.com/office/drawing/2014/main" id="{2F16E937-3018-4EE1-BDFC-7FE07DFD1162}"/>
              </a:ext>
            </a:extLst>
          </p:cNvPr>
          <p:cNvSpPr txBox="1"/>
          <p:nvPr/>
        </p:nvSpPr>
        <p:spPr>
          <a:xfrm>
            <a:off x="5940152" y="5783991"/>
            <a:ext cx="2520280" cy="523220"/>
          </a:xfrm>
          <a:prstGeom prst="rect">
            <a:avLst/>
          </a:prstGeom>
          <a:noFill/>
        </p:spPr>
        <p:txBody>
          <a:bodyPr wrap="square" rtlCol="0">
            <a:spAutoFit/>
          </a:bodyPr>
          <a:lstStyle/>
          <a:p>
            <a:r>
              <a:rPr lang="nl-NL" sz="2800" dirty="0"/>
              <a:t>Philips  B1X42A</a:t>
            </a:r>
          </a:p>
        </p:txBody>
      </p:sp>
      <p:sp>
        <p:nvSpPr>
          <p:cNvPr id="7" name="Tijdelijke aanduiding voor dianummer 6">
            <a:extLst>
              <a:ext uri="{FF2B5EF4-FFF2-40B4-BE49-F238E27FC236}">
                <a16:creationId xmlns:a16="http://schemas.microsoft.com/office/drawing/2014/main" id="{D6114E4D-B4BB-48F2-A620-7F1A1EC5A487}"/>
              </a:ext>
            </a:extLst>
          </p:cNvPr>
          <p:cNvSpPr>
            <a:spLocks noGrp="1"/>
          </p:cNvSpPr>
          <p:nvPr>
            <p:ph type="sldNum" sz="quarter" idx="12"/>
          </p:nvPr>
        </p:nvSpPr>
        <p:spPr/>
        <p:txBody>
          <a:bodyPr/>
          <a:lstStyle/>
          <a:p>
            <a:fld id="{B205BBD5-B01C-4644-AB10-59F11E567185}" type="slidenum">
              <a:rPr lang="nl-NL" smtClean="0"/>
              <a:t>25</a:t>
            </a:fld>
            <a:endParaRPr lang="nl-NL"/>
          </a:p>
        </p:txBody>
      </p:sp>
    </p:spTree>
    <p:extLst>
      <p:ext uri="{BB962C8B-B14F-4D97-AF65-F5344CB8AC3E}">
        <p14:creationId xmlns:p14="http://schemas.microsoft.com/office/powerpoint/2010/main" val="3716345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47923-D983-1055-4E71-71131F91AEFA}"/>
              </a:ext>
            </a:extLst>
          </p:cNvPr>
          <p:cNvSpPr>
            <a:spLocks noGrp="1"/>
          </p:cNvSpPr>
          <p:nvPr>
            <p:ph type="title"/>
          </p:nvPr>
        </p:nvSpPr>
        <p:spPr/>
        <p:txBody>
          <a:bodyPr/>
          <a:lstStyle/>
          <a:p>
            <a:r>
              <a:rPr lang="nl-NL" dirty="0"/>
              <a:t>Voeding van RA6531</a:t>
            </a:r>
          </a:p>
        </p:txBody>
      </p:sp>
      <p:sp>
        <p:nvSpPr>
          <p:cNvPr id="3" name="Tijdelijke aanduiding voor inhoud 2">
            <a:extLst>
              <a:ext uri="{FF2B5EF4-FFF2-40B4-BE49-F238E27FC236}">
                <a16:creationId xmlns:a16="http://schemas.microsoft.com/office/drawing/2014/main" id="{85E210A6-3285-C497-71C0-8F872BD2052A}"/>
              </a:ext>
            </a:extLst>
          </p:cNvPr>
          <p:cNvSpPr>
            <a:spLocks noGrp="1"/>
          </p:cNvSpPr>
          <p:nvPr>
            <p:ph idx="1"/>
          </p:nvPr>
        </p:nvSpPr>
        <p:spPr>
          <a:xfrm>
            <a:off x="457200" y="1600200"/>
            <a:ext cx="2530624" cy="4983162"/>
          </a:xfrm>
        </p:spPr>
        <p:txBody>
          <a:bodyPr/>
          <a:lstStyle/>
          <a:p>
            <a:r>
              <a:rPr lang="nl-NL" dirty="0"/>
              <a:t>Let op R15 en R16</a:t>
            </a:r>
          </a:p>
          <a:p>
            <a:r>
              <a:rPr lang="nl-NL" dirty="0"/>
              <a:t>Afvlak C39</a:t>
            </a:r>
          </a:p>
          <a:p>
            <a:r>
              <a:rPr lang="nl-NL" dirty="0"/>
              <a:t>Voedings- impedantie van 1k4 </a:t>
            </a:r>
          </a:p>
          <a:p>
            <a:r>
              <a:rPr lang="nl-NL" dirty="0"/>
              <a:t>Alleen T2 is geregeld</a:t>
            </a:r>
          </a:p>
        </p:txBody>
      </p:sp>
      <p:sp>
        <p:nvSpPr>
          <p:cNvPr id="4" name="Tijdelijke aanduiding voor dianummer 3">
            <a:extLst>
              <a:ext uri="{FF2B5EF4-FFF2-40B4-BE49-F238E27FC236}">
                <a16:creationId xmlns:a16="http://schemas.microsoft.com/office/drawing/2014/main" id="{5820D879-B7BD-D3DA-848E-F4D5F7B3D8A5}"/>
              </a:ext>
            </a:extLst>
          </p:cNvPr>
          <p:cNvSpPr>
            <a:spLocks noGrp="1"/>
          </p:cNvSpPr>
          <p:nvPr>
            <p:ph type="sldNum" sz="quarter" idx="12"/>
          </p:nvPr>
        </p:nvSpPr>
        <p:spPr/>
        <p:txBody>
          <a:bodyPr/>
          <a:lstStyle/>
          <a:p>
            <a:fld id="{B205BBD5-B01C-4644-AB10-59F11E567185}" type="slidenum">
              <a:rPr lang="nl-NL" smtClean="0"/>
              <a:pPr/>
              <a:t>26</a:t>
            </a:fld>
            <a:endParaRPr lang="nl-NL" dirty="0"/>
          </a:p>
        </p:txBody>
      </p:sp>
      <p:pic>
        <p:nvPicPr>
          <p:cNvPr id="6" name="Afbeelding 5">
            <a:extLst>
              <a:ext uri="{FF2B5EF4-FFF2-40B4-BE49-F238E27FC236}">
                <a16:creationId xmlns:a16="http://schemas.microsoft.com/office/drawing/2014/main" id="{77298567-174F-39EC-8E58-BF015A527545}"/>
              </a:ext>
            </a:extLst>
          </p:cNvPr>
          <p:cNvPicPr>
            <a:picLocks noChangeAspect="1"/>
          </p:cNvPicPr>
          <p:nvPr/>
        </p:nvPicPr>
        <p:blipFill>
          <a:blip r:embed="rId2"/>
          <a:stretch>
            <a:fillRect/>
          </a:stretch>
        </p:blipFill>
        <p:spPr>
          <a:xfrm>
            <a:off x="2987824" y="1750155"/>
            <a:ext cx="5934843" cy="4376008"/>
          </a:xfrm>
          <a:prstGeom prst="rect">
            <a:avLst/>
          </a:prstGeom>
        </p:spPr>
      </p:pic>
      <p:pic>
        <p:nvPicPr>
          <p:cNvPr id="8" name="Afbeelding 7">
            <a:extLst>
              <a:ext uri="{FF2B5EF4-FFF2-40B4-BE49-F238E27FC236}">
                <a16:creationId xmlns:a16="http://schemas.microsoft.com/office/drawing/2014/main" id="{A76EEB4B-E67A-E660-F57E-64463ED457F8}"/>
              </a:ext>
            </a:extLst>
          </p:cNvPr>
          <p:cNvPicPr>
            <a:picLocks noChangeAspect="1"/>
          </p:cNvPicPr>
          <p:nvPr/>
        </p:nvPicPr>
        <p:blipFill>
          <a:blip r:embed="rId3"/>
          <a:stretch>
            <a:fillRect/>
          </a:stretch>
        </p:blipFill>
        <p:spPr>
          <a:xfrm>
            <a:off x="3923928" y="2060848"/>
            <a:ext cx="792088" cy="1029712"/>
          </a:xfrm>
          <a:prstGeom prst="rect">
            <a:avLst/>
          </a:prstGeom>
        </p:spPr>
      </p:pic>
      <p:pic>
        <p:nvPicPr>
          <p:cNvPr id="1026" name="Picture 2">
            <a:extLst>
              <a:ext uri="{FF2B5EF4-FFF2-40B4-BE49-F238E27FC236}">
                <a16:creationId xmlns:a16="http://schemas.microsoft.com/office/drawing/2014/main" id="{60BF75F4-8DED-1A14-620D-B1B371D80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240" y="4022298"/>
            <a:ext cx="3568211" cy="267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4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5AB10-0012-654B-98A8-FB74E798C361}"/>
              </a:ext>
            </a:extLst>
          </p:cNvPr>
          <p:cNvSpPr>
            <a:spLocks noGrp="1"/>
          </p:cNvSpPr>
          <p:nvPr>
            <p:ph type="title"/>
          </p:nvPr>
        </p:nvSpPr>
        <p:spPr/>
        <p:txBody>
          <a:bodyPr/>
          <a:lstStyle/>
          <a:p>
            <a:r>
              <a:rPr lang="nl-NL" dirty="0"/>
              <a:t>Werk aan de RA6531: weinig</a:t>
            </a:r>
          </a:p>
        </p:txBody>
      </p:sp>
      <p:sp>
        <p:nvSpPr>
          <p:cNvPr id="3" name="Tijdelijke aanduiding voor inhoud 2">
            <a:extLst>
              <a:ext uri="{FF2B5EF4-FFF2-40B4-BE49-F238E27FC236}">
                <a16:creationId xmlns:a16="http://schemas.microsoft.com/office/drawing/2014/main" id="{3DE00A7C-FAFD-5068-86D0-32CDFA900AC0}"/>
              </a:ext>
            </a:extLst>
          </p:cNvPr>
          <p:cNvSpPr>
            <a:spLocks noGrp="1"/>
          </p:cNvSpPr>
          <p:nvPr>
            <p:ph idx="1"/>
          </p:nvPr>
        </p:nvSpPr>
        <p:spPr>
          <a:xfrm>
            <a:off x="482391" y="1628800"/>
            <a:ext cx="8229600" cy="4824536"/>
          </a:xfrm>
        </p:spPr>
        <p:txBody>
          <a:bodyPr/>
          <a:lstStyle/>
          <a:p>
            <a:r>
              <a:rPr lang="nl-NL" dirty="0"/>
              <a:t>Uitkasten en chassis afstoffen</a:t>
            </a:r>
          </a:p>
          <a:p>
            <a:r>
              <a:rPr lang="nl-NL" dirty="0"/>
              <a:t>Standaardcondensators en schaallamp</a:t>
            </a:r>
          </a:p>
          <a:p>
            <a:r>
              <a:rPr lang="nl-NL" dirty="0"/>
              <a:t>Voeding transistordeel nameten</a:t>
            </a:r>
          </a:p>
          <a:p>
            <a:r>
              <a:rPr lang="nl-NL" dirty="0"/>
              <a:t>Schakelaars gangbaar </a:t>
            </a:r>
            <a:br>
              <a:rPr lang="nl-NL" dirty="0"/>
            </a:br>
            <a:r>
              <a:rPr lang="nl-NL" dirty="0"/>
              <a:t>met </a:t>
            </a:r>
            <a:r>
              <a:rPr lang="nl-NL" dirty="0" err="1"/>
              <a:t>BreakFree</a:t>
            </a:r>
            <a:endParaRPr lang="nl-NL" dirty="0"/>
          </a:p>
          <a:p>
            <a:r>
              <a:rPr lang="nl-NL" dirty="0" err="1"/>
              <a:t>Caroussel</a:t>
            </a:r>
            <a:r>
              <a:rPr lang="nl-NL" dirty="0"/>
              <a:t> op 250V</a:t>
            </a:r>
          </a:p>
          <a:p>
            <a:endParaRPr lang="nl-NL" dirty="0"/>
          </a:p>
          <a:p>
            <a:pPr marL="0" indent="0">
              <a:buNone/>
            </a:pPr>
            <a:r>
              <a:rPr lang="nl-NL" dirty="0"/>
              <a:t>… en genieten maar!</a:t>
            </a:r>
          </a:p>
        </p:txBody>
      </p:sp>
      <p:sp>
        <p:nvSpPr>
          <p:cNvPr id="4" name="Tijdelijke aanduiding voor dianummer 3">
            <a:extLst>
              <a:ext uri="{FF2B5EF4-FFF2-40B4-BE49-F238E27FC236}">
                <a16:creationId xmlns:a16="http://schemas.microsoft.com/office/drawing/2014/main" id="{3B243688-E16F-DD30-6DA6-644264054179}"/>
              </a:ext>
            </a:extLst>
          </p:cNvPr>
          <p:cNvSpPr>
            <a:spLocks noGrp="1"/>
          </p:cNvSpPr>
          <p:nvPr>
            <p:ph type="sldNum" sz="quarter" idx="12"/>
          </p:nvPr>
        </p:nvSpPr>
        <p:spPr/>
        <p:txBody>
          <a:bodyPr/>
          <a:lstStyle/>
          <a:p>
            <a:fld id="{B205BBD5-B01C-4644-AB10-59F11E567185}" type="slidenum">
              <a:rPr lang="nl-NL" smtClean="0"/>
              <a:pPr/>
              <a:t>27</a:t>
            </a:fld>
            <a:endParaRPr lang="nl-NL" dirty="0"/>
          </a:p>
        </p:txBody>
      </p:sp>
      <p:pic>
        <p:nvPicPr>
          <p:cNvPr id="3074" name="Picture 2">
            <a:extLst>
              <a:ext uri="{FF2B5EF4-FFF2-40B4-BE49-F238E27FC236}">
                <a16:creationId xmlns:a16="http://schemas.microsoft.com/office/drawing/2014/main" id="{A5267065-D116-73C1-C65B-6BE332C4E0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71" t="15981" r="25896" b="24801"/>
          <a:stretch/>
        </p:blipFill>
        <p:spPr bwMode="auto">
          <a:xfrm>
            <a:off x="4836159" y="3522143"/>
            <a:ext cx="3875832" cy="306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7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66C35-CF29-3AD8-D2F4-94020024D564}"/>
              </a:ext>
            </a:extLst>
          </p:cNvPr>
          <p:cNvSpPr>
            <a:spLocks noGrp="1"/>
          </p:cNvSpPr>
          <p:nvPr>
            <p:ph type="title"/>
          </p:nvPr>
        </p:nvSpPr>
        <p:spPr/>
        <p:txBody>
          <a:bodyPr/>
          <a:lstStyle/>
          <a:p>
            <a:r>
              <a:rPr lang="nl-NL" dirty="0"/>
              <a:t>4. Gebruik van de RA6531</a:t>
            </a:r>
          </a:p>
        </p:txBody>
      </p:sp>
      <p:sp>
        <p:nvSpPr>
          <p:cNvPr id="3" name="Tijdelijke aanduiding voor inhoud 2">
            <a:extLst>
              <a:ext uri="{FF2B5EF4-FFF2-40B4-BE49-F238E27FC236}">
                <a16:creationId xmlns:a16="http://schemas.microsoft.com/office/drawing/2014/main" id="{702919DF-EE45-DE87-D69A-D6882092680E}"/>
              </a:ext>
            </a:extLst>
          </p:cNvPr>
          <p:cNvSpPr>
            <a:spLocks noGrp="1"/>
          </p:cNvSpPr>
          <p:nvPr>
            <p:ph idx="1"/>
          </p:nvPr>
        </p:nvSpPr>
        <p:spPr>
          <a:xfrm>
            <a:off x="457200" y="1600200"/>
            <a:ext cx="8229600" cy="4983162"/>
          </a:xfrm>
        </p:spPr>
        <p:txBody>
          <a:bodyPr/>
          <a:lstStyle/>
          <a:p>
            <a:r>
              <a:rPr lang="nl-NL" dirty="0"/>
              <a:t>Raamantenne en Ferrietstaaf werken erg goed</a:t>
            </a:r>
          </a:p>
          <a:p>
            <a:r>
              <a:rPr lang="nl-NL" dirty="0"/>
              <a:t>Fijnregeling op K1/K2 afstemming prettig</a:t>
            </a:r>
          </a:p>
          <a:p>
            <a:r>
              <a:rPr lang="nl-NL" dirty="0"/>
              <a:t>Geluid klinkt vrij dof (weinig hoog)</a:t>
            </a:r>
          </a:p>
          <a:p>
            <a:endParaRPr lang="nl-NL" dirty="0"/>
          </a:p>
          <a:p>
            <a:r>
              <a:rPr lang="nl-NL" dirty="0"/>
              <a:t>Probeer Piraten en 75m band</a:t>
            </a:r>
          </a:p>
          <a:p>
            <a:r>
              <a:rPr lang="nl-NL" dirty="0"/>
              <a:t>Probeer 49m band</a:t>
            </a:r>
          </a:p>
          <a:p>
            <a:endParaRPr lang="nl-NL" dirty="0"/>
          </a:p>
          <a:p>
            <a:r>
              <a:rPr lang="nl-NL" dirty="0"/>
              <a:t>Afstemmen is gokken en raden </a:t>
            </a:r>
            <a:r>
              <a:rPr lang="nl-NL" dirty="0">
                <a:sym typeface="Wingdings" panose="05000000000000000000" pitchFamily="2" charset="2"/>
              </a:rPr>
              <a:t></a:t>
            </a:r>
            <a:endParaRPr lang="nl-NL" dirty="0"/>
          </a:p>
        </p:txBody>
      </p:sp>
      <p:sp>
        <p:nvSpPr>
          <p:cNvPr id="4" name="Tijdelijke aanduiding voor dianummer 3">
            <a:extLst>
              <a:ext uri="{FF2B5EF4-FFF2-40B4-BE49-F238E27FC236}">
                <a16:creationId xmlns:a16="http://schemas.microsoft.com/office/drawing/2014/main" id="{A195A7FA-9C62-CF77-9DC4-04A7891735CD}"/>
              </a:ext>
            </a:extLst>
          </p:cNvPr>
          <p:cNvSpPr>
            <a:spLocks noGrp="1"/>
          </p:cNvSpPr>
          <p:nvPr>
            <p:ph type="sldNum" sz="quarter" idx="12"/>
          </p:nvPr>
        </p:nvSpPr>
        <p:spPr/>
        <p:txBody>
          <a:bodyPr/>
          <a:lstStyle/>
          <a:p>
            <a:fld id="{B205BBD5-B01C-4644-AB10-59F11E567185}" type="slidenum">
              <a:rPr lang="nl-NL" smtClean="0"/>
              <a:pPr/>
              <a:t>28</a:t>
            </a:fld>
            <a:endParaRPr lang="nl-NL" dirty="0"/>
          </a:p>
        </p:txBody>
      </p:sp>
    </p:spTree>
    <p:extLst>
      <p:ext uri="{BB962C8B-B14F-4D97-AF65-F5344CB8AC3E}">
        <p14:creationId xmlns:p14="http://schemas.microsoft.com/office/powerpoint/2010/main" val="116354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51CC5-204E-668F-0772-F2A94F00EB09}"/>
              </a:ext>
            </a:extLst>
          </p:cNvPr>
          <p:cNvSpPr>
            <a:spLocks noGrp="1"/>
          </p:cNvSpPr>
          <p:nvPr>
            <p:ph type="title"/>
          </p:nvPr>
        </p:nvSpPr>
        <p:spPr/>
        <p:txBody>
          <a:bodyPr/>
          <a:lstStyle/>
          <a:p>
            <a:r>
              <a:rPr lang="nl-NL" dirty="0"/>
              <a:t>5. Conclusies</a:t>
            </a:r>
          </a:p>
        </p:txBody>
      </p:sp>
      <p:sp>
        <p:nvSpPr>
          <p:cNvPr id="3" name="Tijdelijke aanduiding voor inhoud 2">
            <a:extLst>
              <a:ext uri="{FF2B5EF4-FFF2-40B4-BE49-F238E27FC236}">
                <a16:creationId xmlns:a16="http://schemas.microsoft.com/office/drawing/2014/main" id="{106E12F5-A8EC-7913-7B04-B708E69952C2}"/>
              </a:ext>
            </a:extLst>
          </p:cNvPr>
          <p:cNvSpPr>
            <a:spLocks noGrp="1"/>
          </p:cNvSpPr>
          <p:nvPr>
            <p:ph idx="1"/>
          </p:nvPr>
        </p:nvSpPr>
        <p:spPr>
          <a:xfrm>
            <a:off x="457200" y="1772816"/>
            <a:ext cx="8229600" cy="4353347"/>
          </a:xfrm>
        </p:spPr>
        <p:txBody>
          <a:bodyPr/>
          <a:lstStyle/>
          <a:p>
            <a:r>
              <a:rPr lang="nl-NL" dirty="0"/>
              <a:t>Leuke zeldzame radio</a:t>
            </a:r>
          </a:p>
          <a:p>
            <a:r>
              <a:rPr lang="nl-NL" dirty="0" err="1"/>
              <a:t>Erres</a:t>
            </a:r>
            <a:r>
              <a:rPr lang="nl-NL" dirty="0"/>
              <a:t> beetje “onderschat” merk</a:t>
            </a:r>
          </a:p>
          <a:p>
            <a:r>
              <a:rPr lang="nl-NL" dirty="0"/>
              <a:t>Veel info op </a:t>
            </a:r>
            <a:r>
              <a:rPr lang="nl-NL" dirty="0">
                <a:hlinkClick r:id="rId2"/>
              </a:rPr>
              <a:t>Vanderheem</a:t>
            </a:r>
            <a:r>
              <a:rPr lang="nl-NL" dirty="0"/>
              <a:t> </a:t>
            </a:r>
          </a:p>
          <a:p>
            <a:r>
              <a:rPr lang="nl-NL" dirty="0"/>
              <a:t>Raamantennes op Korte Golf </a:t>
            </a:r>
            <a:r>
              <a:rPr lang="nl-NL" dirty="0">
                <a:sym typeface="Wingdings" panose="05000000000000000000" pitchFamily="2" charset="2"/>
              </a:rPr>
              <a:t></a:t>
            </a:r>
          </a:p>
          <a:p>
            <a:r>
              <a:rPr lang="nl-NL" dirty="0">
                <a:sym typeface="Wingdings" panose="05000000000000000000" pitchFamily="2" charset="2"/>
              </a:rPr>
              <a:t>Tropenband meer stations dan Lange Golf</a:t>
            </a:r>
          </a:p>
          <a:p>
            <a:r>
              <a:rPr lang="nl-NL" dirty="0">
                <a:sym typeface="Wingdings" panose="05000000000000000000" pitchFamily="2" charset="2"/>
              </a:rPr>
              <a:t>49m band heeft leuke popstations</a:t>
            </a:r>
            <a:endParaRPr lang="nl-NL" dirty="0"/>
          </a:p>
        </p:txBody>
      </p:sp>
      <p:sp>
        <p:nvSpPr>
          <p:cNvPr id="4" name="Tijdelijke aanduiding voor dianummer 3">
            <a:extLst>
              <a:ext uri="{FF2B5EF4-FFF2-40B4-BE49-F238E27FC236}">
                <a16:creationId xmlns:a16="http://schemas.microsoft.com/office/drawing/2014/main" id="{9AACF15C-9CD1-FCD3-2D32-2D92E30C619D}"/>
              </a:ext>
            </a:extLst>
          </p:cNvPr>
          <p:cNvSpPr>
            <a:spLocks noGrp="1"/>
          </p:cNvSpPr>
          <p:nvPr>
            <p:ph type="sldNum" sz="quarter" idx="12"/>
          </p:nvPr>
        </p:nvSpPr>
        <p:spPr/>
        <p:txBody>
          <a:bodyPr/>
          <a:lstStyle/>
          <a:p>
            <a:fld id="{B205BBD5-B01C-4644-AB10-59F11E567185}" type="slidenum">
              <a:rPr lang="nl-NL" smtClean="0"/>
              <a:pPr/>
              <a:t>29</a:t>
            </a:fld>
            <a:endParaRPr lang="nl-NL" dirty="0"/>
          </a:p>
        </p:txBody>
      </p:sp>
    </p:spTree>
    <p:extLst>
      <p:ext uri="{BB962C8B-B14F-4D97-AF65-F5344CB8AC3E}">
        <p14:creationId xmlns:p14="http://schemas.microsoft.com/office/powerpoint/2010/main" val="313388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231EE-778E-E75E-0323-04407BEDC66B}"/>
              </a:ext>
            </a:extLst>
          </p:cNvPr>
          <p:cNvSpPr>
            <a:spLocks noGrp="1"/>
          </p:cNvSpPr>
          <p:nvPr>
            <p:ph type="title"/>
          </p:nvPr>
        </p:nvSpPr>
        <p:spPr/>
        <p:txBody>
          <a:bodyPr/>
          <a:lstStyle/>
          <a:p>
            <a:r>
              <a:rPr lang="nl-NL" dirty="0"/>
              <a:t>1. </a:t>
            </a:r>
            <a:r>
              <a:rPr lang="nl-NL" dirty="0" err="1"/>
              <a:t>Erres</a:t>
            </a:r>
            <a:r>
              <a:rPr lang="nl-NL" dirty="0"/>
              <a:t> radio’s en typenummers</a:t>
            </a:r>
          </a:p>
        </p:txBody>
      </p:sp>
      <p:sp>
        <p:nvSpPr>
          <p:cNvPr id="3" name="Tijdelijke aanduiding voor inhoud 2">
            <a:extLst>
              <a:ext uri="{FF2B5EF4-FFF2-40B4-BE49-F238E27FC236}">
                <a16:creationId xmlns:a16="http://schemas.microsoft.com/office/drawing/2014/main" id="{76915889-69DF-E125-DB28-88E8282DFD35}"/>
              </a:ext>
            </a:extLst>
          </p:cNvPr>
          <p:cNvSpPr>
            <a:spLocks noGrp="1"/>
          </p:cNvSpPr>
          <p:nvPr>
            <p:ph idx="1"/>
          </p:nvPr>
        </p:nvSpPr>
        <p:spPr>
          <a:xfrm>
            <a:off x="457200" y="1628801"/>
            <a:ext cx="8229600" cy="4727550"/>
          </a:xfrm>
        </p:spPr>
        <p:txBody>
          <a:bodyPr>
            <a:normAutofit/>
          </a:bodyPr>
          <a:lstStyle/>
          <a:p>
            <a:r>
              <a:rPr lang="nl-NL" dirty="0">
                <a:hlinkClick r:id="rId2"/>
              </a:rPr>
              <a:t>Handelsmaatschappij R. S. Stokvis</a:t>
            </a:r>
            <a:endParaRPr lang="nl-NL" dirty="0"/>
          </a:p>
          <a:p>
            <a:pPr lvl="1"/>
            <a:r>
              <a:rPr lang="nl-NL" b="0" i="0" dirty="0" err="1">
                <a:solidFill>
                  <a:srgbClr val="202122"/>
                </a:solidFill>
                <a:effectLst/>
                <a:latin typeface="Arial" panose="020B0604020202020204" pitchFamily="34" charset="0"/>
              </a:rPr>
              <a:t>Rafaël</a:t>
            </a:r>
            <a:r>
              <a:rPr lang="nl-NL" b="0" i="0" dirty="0">
                <a:solidFill>
                  <a:srgbClr val="202122"/>
                </a:solidFill>
                <a:effectLst/>
                <a:latin typeface="Arial" panose="020B0604020202020204" pitchFamily="34" charset="0"/>
              </a:rPr>
              <a:t> Samuel Stokvis (1807-1884) </a:t>
            </a:r>
          </a:p>
          <a:p>
            <a:r>
              <a:rPr lang="nl-NL" dirty="0">
                <a:solidFill>
                  <a:srgbClr val="202122"/>
                </a:solidFill>
                <a:latin typeface="Arial" panose="020B0604020202020204" pitchFamily="34" charset="0"/>
              </a:rPr>
              <a:t>Radiofabriek: Van der Heem, Den Haag</a:t>
            </a:r>
          </a:p>
          <a:p>
            <a:pPr lvl="1"/>
            <a:r>
              <a:rPr lang="nl-NL" dirty="0">
                <a:solidFill>
                  <a:srgbClr val="202122"/>
                </a:solidFill>
                <a:latin typeface="Arial" panose="020B0604020202020204" pitchFamily="34" charset="0"/>
              </a:rPr>
              <a:t>Later ook Utrecht, Sneek</a:t>
            </a:r>
          </a:p>
          <a:p>
            <a:pPr lvl="1"/>
            <a:r>
              <a:rPr lang="nl-NL" dirty="0">
                <a:solidFill>
                  <a:srgbClr val="202122"/>
                </a:solidFill>
                <a:latin typeface="Arial" panose="020B0604020202020204" pitchFamily="34" charset="0"/>
              </a:rPr>
              <a:t>Website </a:t>
            </a:r>
            <a:r>
              <a:rPr lang="nl-NL" dirty="0">
                <a:solidFill>
                  <a:srgbClr val="202122"/>
                </a:solidFill>
                <a:latin typeface="Arial" panose="020B0604020202020204" pitchFamily="34" charset="0"/>
                <a:hlinkClick r:id="rId3"/>
              </a:rPr>
              <a:t>van Ger Fust</a:t>
            </a:r>
            <a:r>
              <a:rPr lang="nl-NL" dirty="0">
                <a:solidFill>
                  <a:srgbClr val="202122"/>
                </a:solidFill>
                <a:latin typeface="Arial" panose="020B0604020202020204" pitchFamily="34" charset="0"/>
              </a:rPr>
              <a:t> is schatkamer!</a:t>
            </a:r>
          </a:p>
          <a:p>
            <a:r>
              <a:rPr lang="nl-NL" dirty="0">
                <a:solidFill>
                  <a:srgbClr val="202122"/>
                </a:solidFill>
                <a:latin typeface="Arial" panose="020B0604020202020204" pitchFamily="34" charset="0"/>
              </a:rPr>
              <a:t>Types: </a:t>
            </a:r>
            <a:r>
              <a:rPr lang="nl-NL" dirty="0">
                <a:solidFill>
                  <a:srgbClr val="202122"/>
                </a:solidFill>
                <a:latin typeface="Arial" panose="020B0604020202020204" pitchFamily="34" charset="0"/>
                <a:hlinkClick r:id="rId4"/>
              </a:rPr>
              <a:t>KY</a:t>
            </a:r>
            <a:r>
              <a:rPr lang="nl-NL" dirty="0">
                <a:solidFill>
                  <a:srgbClr val="202122"/>
                </a:solidFill>
                <a:latin typeface="Arial" panose="020B0604020202020204" pitchFamily="34" charset="0"/>
              </a:rPr>
              <a:t>, </a:t>
            </a:r>
            <a:r>
              <a:rPr lang="nl-NL" dirty="0">
                <a:solidFill>
                  <a:srgbClr val="202122"/>
                </a:solidFill>
                <a:latin typeface="Arial" panose="020B0604020202020204" pitchFamily="34" charset="0"/>
                <a:hlinkClick r:id="rId5"/>
              </a:rPr>
              <a:t>RA</a:t>
            </a:r>
            <a:r>
              <a:rPr lang="nl-NL" dirty="0">
                <a:solidFill>
                  <a:srgbClr val="202122"/>
                </a:solidFill>
                <a:latin typeface="Arial" panose="020B0604020202020204" pitchFamily="34" charset="0"/>
              </a:rPr>
              <a:t>, </a:t>
            </a:r>
            <a:r>
              <a:rPr lang="nl-NL" dirty="0">
                <a:solidFill>
                  <a:srgbClr val="202122"/>
                </a:solidFill>
                <a:latin typeface="Arial" panose="020B0604020202020204" pitchFamily="34" charset="0"/>
                <a:hlinkClick r:id="rId6"/>
              </a:rPr>
              <a:t>RP</a:t>
            </a:r>
            <a:endParaRPr lang="nl-NL" dirty="0">
              <a:solidFill>
                <a:srgbClr val="202122"/>
              </a:solidFill>
              <a:latin typeface="Arial" panose="020B0604020202020204" pitchFamily="34" charset="0"/>
            </a:endParaRPr>
          </a:p>
          <a:p>
            <a:pPr lvl="1"/>
            <a:r>
              <a:rPr lang="nl-NL" dirty="0">
                <a:solidFill>
                  <a:srgbClr val="202122"/>
                </a:solidFill>
                <a:latin typeface="Arial" panose="020B0604020202020204" pitchFamily="34" charset="0"/>
              </a:rPr>
              <a:t>Gissen, gokken, invullen en raden</a:t>
            </a:r>
            <a:br>
              <a:rPr lang="nl-NL" dirty="0">
                <a:solidFill>
                  <a:srgbClr val="202122"/>
                </a:solidFill>
                <a:latin typeface="Arial" panose="020B0604020202020204" pitchFamily="34" charset="0"/>
              </a:rPr>
            </a:br>
            <a:r>
              <a:rPr lang="nl-NL" dirty="0">
                <a:solidFill>
                  <a:srgbClr val="202122"/>
                </a:solidFill>
                <a:latin typeface="Arial" panose="020B0604020202020204" pitchFamily="34" charset="0"/>
              </a:rPr>
              <a:t>o.b.v. NVHR </a:t>
            </a:r>
            <a:r>
              <a:rPr lang="nl-NL" dirty="0" err="1">
                <a:solidFill>
                  <a:srgbClr val="202122"/>
                </a:solidFill>
                <a:latin typeface="Arial" panose="020B0604020202020204" pitchFamily="34" charset="0"/>
              </a:rPr>
              <a:t>schematheek</a:t>
            </a:r>
            <a:endParaRPr lang="nl-NL" dirty="0"/>
          </a:p>
        </p:txBody>
      </p:sp>
      <p:sp>
        <p:nvSpPr>
          <p:cNvPr id="4" name="Tijdelijke aanduiding voor dianummer 3">
            <a:extLst>
              <a:ext uri="{FF2B5EF4-FFF2-40B4-BE49-F238E27FC236}">
                <a16:creationId xmlns:a16="http://schemas.microsoft.com/office/drawing/2014/main" id="{5CA556AB-84CB-2E41-B73D-0E5D27AC243D}"/>
              </a:ext>
            </a:extLst>
          </p:cNvPr>
          <p:cNvSpPr>
            <a:spLocks noGrp="1"/>
          </p:cNvSpPr>
          <p:nvPr>
            <p:ph type="sldNum" sz="quarter" idx="12"/>
          </p:nvPr>
        </p:nvSpPr>
        <p:spPr/>
        <p:txBody>
          <a:bodyPr/>
          <a:lstStyle/>
          <a:p>
            <a:fld id="{B205BBD5-B01C-4644-AB10-59F11E567185}" type="slidenum">
              <a:rPr lang="nl-NL" smtClean="0"/>
              <a:pPr/>
              <a:t>3</a:t>
            </a:fld>
            <a:endParaRPr lang="nl-NL" dirty="0"/>
          </a:p>
        </p:txBody>
      </p:sp>
    </p:spTree>
    <p:extLst>
      <p:ext uri="{BB962C8B-B14F-4D97-AF65-F5344CB8AC3E}">
        <p14:creationId xmlns:p14="http://schemas.microsoft.com/office/powerpoint/2010/main" val="278494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34DD-E305-9376-ECAF-C45F51DBC3D4}"/>
              </a:ext>
            </a:extLst>
          </p:cNvPr>
          <p:cNvSpPr>
            <a:spLocks noGrp="1"/>
          </p:cNvSpPr>
          <p:nvPr>
            <p:ph type="title"/>
          </p:nvPr>
        </p:nvSpPr>
        <p:spPr/>
        <p:txBody>
          <a:bodyPr/>
          <a:lstStyle/>
          <a:p>
            <a:r>
              <a:rPr lang="en-US" dirty="0"/>
              <a:t>LC-</a:t>
            </a:r>
            <a:r>
              <a:rPr lang="en-US" dirty="0" err="1"/>
              <a:t>Kring</a:t>
            </a:r>
            <a:r>
              <a:rPr lang="en-US" dirty="0"/>
              <a:t> </a:t>
            </a:r>
            <a:r>
              <a:rPr lang="en-US" dirty="0">
                <a:solidFill>
                  <a:srgbClr val="FF0000"/>
                </a:solidFill>
              </a:rPr>
              <a:t>6</a:t>
            </a:r>
            <a:r>
              <a:rPr lang="en-US" dirty="0"/>
              <a:t>/3: Pye Seafarer</a:t>
            </a:r>
            <a:endParaRPr lang="nl-NL" dirty="0"/>
          </a:p>
        </p:txBody>
      </p:sp>
      <p:sp>
        <p:nvSpPr>
          <p:cNvPr id="3" name="Content Placeholder 2">
            <a:extLst>
              <a:ext uri="{FF2B5EF4-FFF2-40B4-BE49-F238E27FC236}">
                <a16:creationId xmlns:a16="http://schemas.microsoft.com/office/drawing/2014/main" id="{011A42E3-EAC6-D0EB-02A5-D89B39D72FF0}"/>
              </a:ext>
            </a:extLst>
          </p:cNvPr>
          <p:cNvSpPr>
            <a:spLocks noGrp="1"/>
          </p:cNvSpPr>
          <p:nvPr>
            <p:ph idx="1"/>
          </p:nvPr>
        </p:nvSpPr>
        <p:spPr>
          <a:xfrm>
            <a:off x="457200" y="1844824"/>
            <a:ext cx="3034680" cy="4281339"/>
          </a:xfrm>
        </p:spPr>
        <p:txBody>
          <a:bodyPr/>
          <a:lstStyle/>
          <a:p>
            <a:r>
              <a:rPr lang="nl-NL" dirty="0"/>
              <a:t>U-Toestel</a:t>
            </a:r>
          </a:p>
          <a:p>
            <a:r>
              <a:rPr lang="nl-NL" dirty="0"/>
              <a:t>9 AM banden</a:t>
            </a:r>
          </a:p>
          <a:p>
            <a:r>
              <a:rPr lang="nl-NL" dirty="0"/>
              <a:t>Raamantenne</a:t>
            </a:r>
          </a:p>
          <a:p>
            <a:r>
              <a:rPr lang="nl-NL" dirty="0"/>
              <a:t>Groene schaal verlichting</a:t>
            </a:r>
          </a:p>
          <a:p>
            <a:r>
              <a:rPr lang="nl-NL" dirty="0" err="1"/>
              <a:t>Freq</a:t>
            </a:r>
            <a:r>
              <a:rPr lang="nl-NL" dirty="0"/>
              <a:t> counter</a:t>
            </a:r>
          </a:p>
        </p:txBody>
      </p:sp>
      <p:sp>
        <p:nvSpPr>
          <p:cNvPr id="4" name="Slide Number Placeholder 3">
            <a:extLst>
              <a:ext uri="{FF2B5EF4-FFF2-40B4-BE49-F238E27FC236}">
                <a16:creationId xmlns:a16="http://schemas.microsoft.com/office/drawing/2014/main" id="{87C24D2B-387E-08BA-F1C9-2EB44097F714}"/>
              </a:ext>
            </a:extLst>
          </p:cNvPr>
          <p:cNvSpPr>
            <a:spLocks noGrp="1"/>
          </p:cNvSpPr>
          <p:nvPr>
            <p:ph type="sldNum" sz="quarter" idx="12"/>
          </p:nvPr>
        </p:nvSpPr>
        <p:spPr/>
        <p:txBody>
          <a:bodyPr/>
          <a:lstStyle/>
          <a:p>
            <a:fld id="{B205BBD5-B01C-4644-AB10-59F11E567185}" type="slidenum">
              <a:rPr lang="nl-NL" smtClean="0"/>
              <a:pPr/>
              <a:t>30</a:t>
            </a:fld>
            <a:endParaRPr lang="nl-NL" dirty="0"/>
          </a:p>
        </p:txBody>
      </p:sp>
      <p:pic>
        <p:nvPicPr>
          <p:cNvPr id="6" name="Afbeelding 5">
            <a:extLst>
              <a:ext uri="{FF2B5EF4-FFF2-40B4-BE49-F238E27FC236}">
                <a16:creationId xmlns:a16="http://schemas.microsoft.com/office/drawing/2014/main" id="{30CED277-E111-201E-CFE0-BE3D133BA1D5}"/>
              </a:ext>
            </a:extLst>
          </p:cNvPr>
          <p:cNvPicPr>
            <a:picLocks noChangeAspect="1"/>
          </p:cNvPicPr>
          <p:nvPr/>
        </p:nvPicPr>
        <p:blipFill rotWithShape="1">
          <a:blip r:embed="rId2">
            <a:extLst>
              <a:ext uri="{28A0092B-C50C-407E-A947-70E740481C1C}">
                <a14:useLocalDpi xmlns:a14="http://schemas.microsoft.com/office/drawing/2010/main" val="0"/>
              </a:ext>
            </a:extLst>
          </a:blip>
          <a:srcRect t="5530" b="14706"/>
          <a:stretch/>
        </p:blipFill>
        <p:spPr>
          <a:xfrm>
            <a:off x="3821064" y="1268760"/>
            <a:ext cx="4997176" cy="5314602"/>
          </a:xfrm>
          <a:prstGeom prst="rect">
            <a:avLst/>
          </a:prstGeom>
        </p:spPr>
      </p:pic>
    </p:spTree>
    <p:extLst>
      <p:ext uri="{BB962C8B-B14F-4D97-AF65-F5344CB8AC3E}">
        <p14:creationId xmlns:p14="http://schemas.microsoft.com/office/powerpoint/2010/main" val="2865378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Meenemen</a:t>
            </a:r>
            <a:endParaRPr lang="nl-NL" dirty="0"/>
          </a:p>
        </p:txBody>
      </p:sp>
      <p:sp>
        <p:nvSpPr>
          <p:cNvPr id="4" name="Tijdelijke aanduiding voor inhoud 3"/>
          <p:cNvSpPr>
            <a:spLocks noGrp="1"/>
          </p:cNvSpPr>
          <p:nvPr>
            <p:ph sz="half" idx="1"/>
          </p:nvPr>
        </p:nvSpPr>
        <p:spPr>
          <a:xfrm>
            <a:off x="457200" y="1600200"/>
            <a:ext cx="3682752" cy="4525963"/>
          </a:xfrm>
        </p:spPr>
        <p:txBody>
          <a:bodyPr/>
          <a:lstStyle/>
          <a:p>
            <a:r>
              <a:rPr lang="en-US" dirty="0"/>
              <a:t>RA6531</a:t>
            </a:r>
          </a:p>
          <a:p>
            <a:r>
              <a:rPr lang="en-US" dirty="0"/>
              <a:t>Schema</a:t>
            </a:r>
          </a:p>
          <a:p>
            <a:r>
              <a:rPr lang="en-US" dirty="0" err="1"/>
              <a:t>Meetblad</a:t>
            </a:r>
            <a:endParaRPr lang="en-US"/>
          </a:p>
          <a:p>
            <a:endParaRPr lang="en-US" dirty="0"/>
          </a:p>
          <a:p>
            <a:pPr marL="0" indent="0">
              <a:buNone/>
            </a:pPr>
            <a:endParaRPr lang="nl-NL" dirty="0"/>
          </a:p>
        </p:txBody>
      </p:sp>
      <p:sp>
        <p:nvSpPr>
          <p:cNvPr id="5" name="Tijdelijke aanduiding voor inhoud 4"/>
          <p:cNvSpPr>
            <a:spLocks noGrp="1"/>
          </p:cNvSpPr>
          <p:nvPr>
            <p:ph sz="half" idx="2"/>
          </p:nvPr>
        </p:nvSpPr>
        <p:spPr>
          <a:xfrm>
            <a:off x="4139952" y="1600200"/>
            <a:ext cx="4546848" cy="4525963"/>
          </a:xfrm>
        </p:spPr>
        <p:txBody>
          <a:bodyPr/>
          <a:lstStyle/>
          <a:p>
            <a:endParaRPr lang="nl-NL" dirty="0"/>
          </a:p>
        </p:txBody>
      </p:sp>
      <p:sp>
        <p:nvSpPr>
          <p:cNvPr id="6" name="Tijdelijke aanduiding voor dianummer 5">
            <a:extLst>
              <a:ext uri="{FF2B5EF4-FFF2-40B4-BE49-F238E27FC236}">
                <a16:creationId xmlns:a16="http://schemas.microsoft.com/office/drawing/2014/main" id="{207F1BAC-0245-4B3B-B1D7-7F9AB8DE7D98}"/>
              </a:ext>
            </a:extLst>
          </p:cNvPr>
          <p:cNvSpPr>
            <a:spLocks noGrp="1"/>
          </p:cNvSpPr>
          <p:nvPr>
            <p:ph type="sldNum" sz="quarter" idx="12"/>
          </p:nvPr>
        </p:nvSpPr>
        <p:spPr/>
        <p:txBody>
          <a:bodyPr/>
          <a:lstStyle/>
          <a:p>
            <a:fld id="{B205BBD5-B01C-4644-AB10-59F11E567185}" type="slidenum">
              <a:rPr lang="nl-NL" smtClean="0"/>
              <a:t>31</a:t>
            </a:fld>
            <a:endParaRPr lang="nl-NL"/>
          </a:p>
        </p:txBody>
      </p:sp>
    </p:spTree>
    <p:extLst>
      <p:ext uri="{BB962C8B-B14F-4D97-AF65-F5344CB8AC3E}">
        <p14:creationId xmlns:p14="http://schemas.microsoft.com/office/powerpoint/2010/main" val="354553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20C62-DC86-F4D6-BFF0-D9461FB40CC5}"/>
              </a:ext>
            </a:extLst>
          </p:cNvPr>
          <p:cNvSpPr>
            <a:spLocks noGrp="1"/>
          </p:cNvSpPr>
          <p:nvPr>
            <p:ph type="title"/>
          </p:nvPr>
        </p:nvSpPr>
        <p:spPr/>
        <p:txBody>
          <a:bodyPr/>
          <a:lstStyle/>
          <a:p>
            <a:r>
              <a:rPr lang="nl-NL" dirty="0"/>
              <a:t>Types KY (</a:t>
            </a:r>
            <a:r>
              <a:rPr lang="nl-NL" dirty="0">
                <a:hlinkClick r:id="rId2"/>
              </a:rPr>
              <a:t>K-Yzer</a:t>
            </a:r>
            <a:r>
              <a:rPr lang="nl-NL" dirty="0"/>
              <a:t>), 1928-1960</a:t>
            </a:r>
          </a:p>
        </p:txBody>
      </p:sp>
      <p:sp>
        <p:nvSpPr>
          <p:cNvPr id="3" name="Tijdelijke aanduiding voor inhoud 2">
            <a:extLst>
              <a:ext uri="{FF2B5EF4-FFF2-40B4-BE49-F238E27FC236}">
                <a16:creationId xmlns:a16="http://schemas.microsoft.com/office/drawing/2014/main" id="{A9BDE750-0F38-560F-C57C-5F4541840205}"/>
              </a:ext>
            </a:extLst>
          </p:cNvPr>
          <p:cNvSpPr>
            <a:spLocks noGrp="1"/>
          </p:cNvSpPr>
          <p:nvPr>
            <p:ph idx="1"/>
          </p:nvPr>
        </p:nvSpPr>
        <p:spPr>
          <a:xfrm>
            <a:off x="457200" y="1600201"/>
            <a:ext cx="3610744" cy="2476872"/>
          </a:xfrm>
        </p:spPr>
        <p:txBody>
          <a:bodyPr/>
          <a:lstStyle/>
          <a:p>
            <a:r>
              <a:rPr lang="nl-NL" dirty="0">
                <a:hlinkClick r:id="rId3"/>
              </a:rPr>
              <a:t>KY107</a:t>
            </a:r>
            <a:r>
              <a:rPr lang="nl-NL" dirty="0"/>
              <a:t>, 1930</a:t>
            </a:r>
          </a:p>
          <a:p>
            <a:r>
              <a:rPr lang="nl-NL" dirty="0"/>
              <a:t>Vanaf ca. 1941:</a:t>
            </a:r>
          </a:p>
          <a:p>
            <a:pPr lvl="1"/>
            <a:r>
              <a:rPr lang="nl-NL" dirty="0"/>
              <a:t>Jaar + </a:t>
            </a:r>
            <a:r>
              <a:rPr lang="nl-NL" dirty="0" err="1"/>
              <a:t>volgnr</a:t>
            </a:r>
            <a:r>
              <a:rPr lang="nl-NL" dirty="0"/>
              <a:t>.</a:t>
            </a:r>
          </a:p>
          <a:p>
            <a:pPr lvl="1"/>
            <a:r>
              <a:rPr lang="nl-NL" dirty="0"/>
              <a:t>Hoger = Luxer</a:t>
            </a:r>
          </a:p>
        </p:txBody>
      </p:sp>
      <p:sp>
        <p:nvSpPr>
          <p:cNvPr id="4" name="Tijdelijke aanduiding voor dianummer 3">
            <a:extLst>
              <a:ext uri="{FF2B5EF4-FFF2-40B4-BE49-F238E27FC236}">
                <a16:creationId xmlns:a16="http://schemas.microsoft.com/office/drawing/2014/main" id="{149B2CDA-DC4D-EDDC-69DF-2ABF519AED84}"/>
              </a:ext>
            </a:extLst>
          </p:cNvPr>
          <p:cNvSpPr>
            <a:spLocks noGrp="1"/>
          </p:cNvSpPr>
          <p:nvPr>
            <p:ph type="sldNum" sz="quarter" idx="12"/>
          </p:nvPr>
        </p:nvSpPr>
        <p:spPr/>
        <p:txBody>
          <a:bodyPr/>
          <a:lstStyle/>
          <a:p>
            <a:fld id="{B205BBD5-B01C-4644-AB10-59F11E567185}" type="slidenum">
              <a:rPr lang="nl-NL" smtClean="0"/>
              <a:pPr/>
              <a:t>4</a:t>
            </a:fld>
            <a:endParaRPr lang="nl-NL" dirty="0"/>
          </a:p>
        </p:txBody>
      </p:sp>
      <p:pic>
        <p:nvPicPr>
          <p:cNvPr id="1026" name="Picture 2">
            <a:extLst>
              <a:ext uri="{FF2B5EF4-FFF2-40B4-BE49-F238E27FC236}">
                <a16:creationId xmlns:a16="http://schemas.microsoft.com/office/drawing/2014/main" id="{1F7C589E-829C-DF14-E271-8F9213958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1447767"/>
            <a:ext cx="2288307" cy="2896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4C48DAD-7113-178D-8031-B08FACFAA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451" y="4259636"/>
            <a:ext cx="3250719" cy="2096714"/>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a:extLst>
              <a:ext uri="{FF2B5EF4-FFF2-40B4-BE49-F238E27FC236}">
                <a16:creationId xmlns:a16="http://schemas.microsoft.com/office/drawing/2014/main" id="{CF5DE03B-BC6E-557F-12BD-0302AC2E35E3}"/>
              </a:ext>
            </a:extLst>
          </p:cNvPr>
          <p:cNvSpPr txBox="1">
            <a:spLocks/>
          </p:cNvSpPr>
          <p:nvPr/>
        </p:nvSpPr>
        <p:spPr>
          <a:xfrm>
            <a:off x="4028682" y="4797152"/>
            <a:ext cx="5040560" cy="174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dirty="0"/>
              <a:t>KY552, 1955, tweezijdig</a:t>
            </a:r>
          </a:p>
          <a:p>
            <a:r>
              <a:rPr lang="nl-NL" dirty="0"/>
              <a:t>Bijzondere vormgeving</a:t>
            </a:r>
          </a:p>
        </p:txBody>
      </p:sp>
    </p:spTree>
    <p:extLst>
      <p:ext uri="{BB962C8B-B14F-4D97-AF65-F5344CB8AC3E}">
        <p14:creationId xmlns:p14="http://schemas.microsoft.com/office/powerpoint/2010/main" val="260754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D2FFE-23CA-2546-FBA5-D49F69AF591E}"/>
              </a:ext>
            </a:extLst>
          </p:cNvPr>
          <p:cNvSpPr>
            <a:spLocks noGrp="1"/>
          </p:cNvSpPr>
          <p:nvPr>
            <p:ph type="title"/>
          </p:nvPr>
        </p:nvSpPr>
        <p:spPr/>
        <p:txBody>
          <a:bodyPr/>
          <a:lstStyle/>
          <a:p>
            <a:r>
              <a:rPr lang="nl-NL" dirty="0"/>
              <a:t>Tropentoestellen: 1</a:t>
            </a:r>
          </a:p>
        </p:txBody>
      </p:sp>
      <p:sp>
        <p:nvSpPr>
          <p:cNvPr id="3" name="Tijdelijke aanduiding voor inhoud 2">
            <a:extLst>
              <a:ext uri="{FF2B5EF4-FFF2-40B4-BE49-F238E27FC236}">
                <a16:creationId xmlns:a16="http://schemas.microsoft.com/office/drawing/2014/main" id="{F275235B-D904-FF73-656A-F9678701D697}"/>
              </a:ext>
            </a:extLst>
          </p:cNvPr>
          <p:cNvSpPr>
            <a:spLocks noGrp="1"/>
          </p:cNvSpPr>
          <p:nvPr>
            <p:ph idx="1"/>
          </p:nvPr>
        </p:nvSpPr>
        <p:spPr>
          <a:xfrm>
            <a:off x="457200" y="1600200"/>
            <a:ext cx="8229600" cy="2587992"/>
          </a:xfrm>
        </p:spPr>
        <p:txBody>
          <a:bodyPr/>
          <a:lstStyle/>
          <a:p>
            <a:r>
              <a:rPr lang="nl-NL" dirty="0"/>
              <a:t>Extra 1 (of 2, mogelijk </a:t>
            </a:r>
            <a:r>
              <a:rPr lang="nl-NL" dirty="0" err="1"/>
              <a:t>zuid-Amerika</a:t>
            </a:r>
            <a:r>
              <a:rPr lang="nl-NL" dirty="0"/>
              <a:t>)</a:t>
            </a:r>
          </a:p>
          <a:p>
            <a:r>
              <a:rPr lang="nl-NL" dirty="0"/>
              <a:t>Meestal sterk gelijkend</a:t>
            </a:r>
          </a:p>
          <a:p>
            <a:r>
              <a:rPr lang="nl-NL" dirty="0"/>
              <a:t>Andere golfbereiken</a:t>
            </a:r>
          </a:p>
          <a:p>
            <a:r>
              <a:rPr lang="nl-NL" dirty="0"/>
              <a:t>Tropenbestendige onderdelen/bouw</a:t>
            </a:r>
          </a:p>
        </p:txBody>
      </p:sp>
      <p:sp>
        <p:nvSpPr>
          <p:cNvPr id="4" name="Tijdelijke aanduiding voor dianummer 3">
            <a:extLst>
              <a:ext uri="{FF2B5EF4-FFF2-40B4-BE49-F238E27FC236}">
                <a16:creationId xmlns:a16="http://schemas.microsoft.com/office/drawing/2014/main" id="{A0BE8645-8A23-77A2-3670-2973115D7F75}"/>
              </a:ext>
            </a:extLst>
          </p:cNvPr>
          <p:cNvSpPr>
            <a:spLocks noGrp="1"/>
          </p:cNvSpPr>
          <p:nvPr>
            <p:ph type="sldNum" sz="quarter" idx="12"/>
          </p:nvPr>
        </p:nvSpPr>
        <p:spPr/>
        <p:txBody>
          <a:bodyPr/>
          <a:lstStyle/>
          <a:p>
            <a:fld id="{B205BBD5-B01C-4644-AB10-59F11E567185}" type="slidenum">
              <a:rPr lang="nl-NL" smtClean="0"/>
              <a:pPr/>
              <a:t>5</a:t>
            </a:fld>
            <a:endParaRPr lang="nl-NL" dirty="0"/>
          </a:p>
        </p:txBody>
      </p:sp>
      <p:pic>
        <p:nvPicPr>
          <p:cNvPr id="2050" name="Picture 2">
            <a:extLst>
              <a:ext uri="{FF2B5EF4-FFF2-40B4-BE49-F238E27FC236}">
                <a16:creationId xmlns:a16="http://schemas.microsoft.com/office/drawing/2014/main" id="{9B4CB34F-564B-8407-3CCD-8344C5195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06277"/>
            <a:ext cx="190500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4943AA-9713-7D38-A5BE-ACD0329A9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1637"/>
            <a:ext cx="190500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FFF7211B-A3F4-079A-35DB-0BE021E7A53F}"/>
              </a:ext>
            </a:extLst>
          </p:cNvPr>
          <p:cNvPicPr>
            <a:picLocks noChangeAspect="1"/>
          </p:cNvPicPr>
          <p:nvPr/>
        </p:nvPicPr>
        <p:blipFill>
          <a:blip r:embed="rId3"/>
          <a:stretch>
            <a:fillRect/>
          </a:stretch>
        </p:blipFill>
        <p:spPr>
          <a:xfrm>
            <a:off x="2913465" y="4523336"/>
            <a:ext cx="5705440" cy="1916601"/>
          </a:xfrm>
          <a:prstGeom prst="rect">
            <a:avLst/>
          </a:prstGeom>
        </p:spPr>
      </p:pic>
    </p:spTree>
    <p:extLst>
      <p:ext uri="{BB962C8B-B14F-4D97-AF65-F5344CB8AC3E}">
        <p14:creationId xmlns:p14="http://schemas.microsoft.com/office/powerpoint/2010/main" val="176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A552F-B5C2-EF72-0325-DF725FC70043}"/>
              </a:ext>
            </a:extLst>
          </p:cNvPr>
          <p:cNvSpPr>
            <a:spLocks noGrp="1"/>
          </p:cNvSpPr>
          <p:nvPr>
            <p:ph type="title"/>
          </p:nvPr>
        </p:nvSpPr>
        <p:spPr>
          <a:xfrm>
            <a:off x="457200" y="274638"/>
            <a:ext cx="5842992" cy="1143000"/>
          </a:xfrm>
        </p:spPr>
        <p:txBody>
          <a:bodyPr/>
          <a:lstStyle/>
          <a:p>
            <a:r>
              <a:rPr lang="nl-NL" dirty="0"/>
              <a:t>Einde aan KY: 1960</a:t>
            </a:r>
          </a:p>
        </p:txBody>
      </p:sp>
      <p:sp>
        <p:nvSpPr>
          <p:cNvPr id="3" name="Tijdelijke aanduiding voor inhoud 2">
            <a:extLst>
              <a:ext uri="{FF2B5EF4-FFF2-40B4-BE49-F238E27FC236}">
                <a16:creationId xmlns:a16="http://schemas.microsoft.com/office/drawing/2014/main" id="{EC6823D1-C360-9E9E-85A0-7086C2D5AD4C}"/>
              </a:ext>
            </a:extLst>
          </p:cNvPr>
          <p:cNvSpPr>
            <a:spLocks noGrp="1"/>
          </p:cNvSpPr>
          <p:nvPr>
            <p:ph idx="1"/>
          </p:nvPr>
        </p:nvSpPr>
        <p:spPr>
          <a:xfrm>
            <a:off x="457200" y="1600200"/>
            <a:ext cx="8229600" cy="4983162"/>
          </a:xfrm>
        </p:spPr>
        <p:txBody>
          <a:bodyPr>
            <a:normAutofit/>
          </a:bodyPr>
          <a:lstStyle/>
          <a:p>
            <a:r>
              <a:rPr lang="nl-NL" dirty="0"/>
              <a:t>In 1960 nog eentje: </a:t>
            </a:r>
            <a:r>
              <a:rPr lang="nl-NL" dirty="0">
                <a:hlinkClick r:id="rId2"/>
              </a:rPr>
              <a:t>KY603</a:t>
            </a:r>
            <a:endParaRPr lang="nl-NL" dirty="0"/>
          </a:p>
          <a:p>
            <a:r>
              <a:rPr lang="nl-NL" dirty="0"/>
              <a:t>Verder RA plus jaar plus cijfer plus …</a:t>
            </a:r>
          </a:p>
          <a:p>
            <a:pPr lvl="1"/>
            <a:r>
              <a:rPr lang="nl-NL" dirty="0"/>
              <a:t>1 voor Tropen, RA6231AT</a:t>
            </a:r>
          </a:p>
          <a:p>
            <a:pPr lvl="1"/>
            <a:r>
              <a:rPr lang="nl-NL" dirty="0"/>
              <a:t>P voor Portable RA620P</a:t>
            </a:r>
            <a:br>
              <a:rPr lang="nl-NL" dirty="0"/>
            </a:br>
            <a:r>
              <a:rPr lang="nl-NL" dirty="0"/>
              <a:t>Bladmetalen kast</a:t>
            </a:r>
          </a:p>
          <a:p>
            <a:pPr lvl="1"/>
            <a:r>
              <a:rPr lang="nl-NL" dirty="0"/>
              <a:t>AT voor Transistor</a:t>
            </a:r>
            <a:br>
              <a:rPr lang="nl-NL" dirty="0"/>
            </a:br>
            <a:r>
              <a:rPr lang="nl-NL" dirty="0">
                <a:hlinkClick r:id="rId3"/>
              </a:rPr>
              <a:t>RA622AT</a:t>
            </a:r>
            <a:endParaRPr lang="nl-NL" dirty="0"/>
          </a:p>
          <a:p>
            <a:r>
              <a:rPr lang="nl-NL" dirty="0"/>
              <a:t>Vanaf ‘61 RP voor Portable RP</a:t>
            </a:r>
            <a:r>
              <a:rPr lang="nl-NL" dirty="0">
                <a:solidFill>
                  <a:srgbClr val="FF0000"/>
                </a:solidFill>
              </a:rPr>
              <a:t>8</a:t>
            </a:r>
            <a:r>
              <a:rPr lang="nl-NL" dirty="0"/>
              <a:t>65</a:t>
            </a:r>
          </a:p>
        </p:txBody>
      </p:sp>
      <p:sp>
        <p:nvSpPr>
          <p:cNvPr id="4" name="Tijdelijke aanduiding voor dianummer 3">
            <a:extLst>
              <a:ext uri="{FF2B5EF4-FFF2-40B4-BE49-F238E27FC236}">
                <a16:creationId xmlns:a16="http://schemas.microsoft.com/office/drawing/2014/main" id="{63D96055-5AF1-67E1-887B-BFFE5DBB5E53}"/>
              </a:ext>
            </a:extLst>
          </p:cNvPr>
          <p:cNvSpPr>
            <a:spLocks noGrp="1"/>
          </p:cNvSpPr>
          <p:nvPr>
            <p:ph type="sldNum" sz="quarter" idx="12"/>
          </p:nvPr>
        </p:nvSpPr>
        <p:spPr/>
        <p:txBody>
          <a:bodyPr/>
          <a:lstStyle/>
          <a:p>
            <a:fld id="{B205BBD5-B01C-4644-AB10-59F11E567185}" type="slidenum">
              <a:rPr lang="nl-NL" smtClean="0"/>
              <a:pPr/>
              <a:t>6</a:t>
            </a:fld>
            <a:endParaRPr lang="nl-NL" dirty="0"/>
          </a:p>
        </p:txBody>
      </p:sp>
      <p:pic>
        <p:nvPicPr>
          <p:cNvPr id="3074" name="Picture 2">
            <a:extLst>
              <a:ext uri="{FF2B5EF4-FFF2-40B4-BE49-F238E27FC236}">
                <a16:creationId xmlns:a16="http://schemas.microsoft.com/office/drawing/2014/main" id="{B087E4AB-A111-06B8-9B9C-0605FCE58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362" y="1674368"/>
            <a:ext cx="19050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967187A-7411-A4AC-7763-6250204A3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362" y="3007422"/>
            <a:ext cx="1905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6A7D2E7-D2C2-6674-0F53-C2065D27F8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2291" y="4050244"/>
            <a:ext cx="19050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62F2089-177C-923C-03D6-43EB69AB0B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5032" y="4720034"/>
            <a:ext cx="190500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2F99F73-CB85-DABA-3806-415BAEC283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8815" y="222798"/>
            <a:ext cx="19050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8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0680B-1E8F-FA5C-C397-EBEABDD752D7}"/>
              </a:ext>
            </a:extLst>
          </p:cNvPr>
          <p:cNvSpPr>
            <a:spLocks noGrp="1"/>
          </p:cNvSpPr>
          <p:nvPr>
            <p:ph type="title"/>
          </p:nvPr>
        </p:nvSpPr>
        <p:spPr/>
        <p:txBody>
          <a:bodyPr/>
          <a:lstStyle/>
          <a:p>
            <a:r>
              <a:rPr lang="nl-NL" dirty="0"/>
              <a:t>Continentaal en Tropisch</a:t>
            </a:r>
          </a:p>
        </p:txBody>
      </p:sp>
      <p:sp>
        <p:nvSpPr>
          <p:cNvPr id="3" name="Tijdelijke aanduiding voor inhoud 2">
            <a:extLst>
              <a:ext uri="{FF2B5EF4-FFF2-40B4-BE49-F238E27FC236}">
                <a16:creationId xmlns:a16="http://schemas.microsoft.com/office/drawing/2014/main" id="{67D27C72-8178-EA72-6A4C-6C71C56BA688}"/>
              </a:ext>
            </a:extLst>
          </p:cNvPr>
          <p:cNvSpPr>
            <a:spLocks noGrp="1"/>
          </p:cNvSpPr>
          <p:nvPr>
            <p:ph idx="1"/>
          </p:nvPr>
        </p:nvSpPr>
        <p:spPr>
          <a:xfrm>
            <a:off x="457200" y="1600201"/>
            <a:ext cx="8229600" cy="2764904"/>
          </a:xfrm>
        </p:spPr>
        <p:txBody>
          <a:bodyPr/>
          <a:lstStyle/>
          <a:p>
            <a:r>
              <a:rPr lang="nl-NL" dirty="0"/>
              <a:t>Basismodel in 1965: RA653 met LMKF</a:t>
            </a:r>
          </a:p>
          <a:p>
            <a:r>
              <a:rPr lang="nl-NL" dirty="0"/>
              <a:t>Tropenuitvoering: RA6531 met MTKK</a:t>
            </a:r>
          </a:p>
          <a:p>
            <a:r>
              <a:rPr lang="nl-NL" dirty="0"/>
              <a:t>Houten kast 42cm</a:t>
            </a:r>
          </a:p>
          <a:p>
            <a:r>
              <a:rPr lang="nl-NL" dirty="0"/>
              <a:t>Verschillen??</a:t>
            </a:r>
          </a:p>
        </p:txBody>
      </p:sp>
      <p:sp>
        <p:nvSpPr>
          <p:cNvPr id="4" name="Tijdelijke aanduiding voor dianummer 3">
            <a:extLst>
              <a:ext uri="{FF2B5EF4-FFF2-40B4-BE49-F238E27FC236}">
                <a16:creationId xmlns:a16="http://schemas.microsoft.com/office/drawing/2014/main" id="{9D5ADCC4-DBF6-3BD3-9AF0-B9FC219E9C7F}"/>
              </a:ext>
            </a:extLst>
          </p:cNvPr>
          <p:cNvSpPr>
            <a:spLocks noGrp="1"/>
          </p:cNvSpPr>
          <p:nvPr>
            <p:ph type="sldNum" sz="quarter" idx="12"/>
          </p:nvPr>
        </p:nvSpPr>
        <p:spPr/>
        <p:txBody>
          <a:bodyPr/>
          <a:lstStyle/>
          <a:p>
            <a:fld id="{B205BBD5-B01C-4644-AB10-59F11E567185}" type="slidenum">
              <a:rPr lang="nl-NL" smtClean="0"/>
              <a:pPr/>
              <a:t>7</a:t>
            </a:fld>
            <a:endParaRPr lang="nl-NL" dirty="0"/>
          </a:p>
        </p:txBody>
      </p:sp>
      <p:pic>
        <p:nvPicPr>
          <p:cNvPr id="1026" name="Picture 2">
            <a:extLst>
              <a:ext uri="{FF2B5EF4-FFF2-40B4-BE49-F238E27FC236}">
                <a16:creationId xmlns:a16="http://schemas.microsoft.com/office/drawing/2014/main" id="{DC4F011E-BBCF-A51F-6B0D-B6E1D4DD1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70" y="4166095"/>
            <a:ext cx="3744416" cy="2190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D77A680-C09C-B64B-D462-29ACE54400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7" y="4432273"/>
            <a:ext cx="3607645" cy="192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62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751DB-A027-02D2-074C-D3CCE7EBE788}"/>
              </a:ext>
            </a:extLst>
          </p:cNvPr>
          <p:cNvSpPr>
            <a:spLocks noGrp="1"/>
          </p:cNvSpPr>
          <p:nvPr>
            <p:ph type="title"/>
          </p:nvPr>
        </p:nvSpPr>
        <p:spPr/>
        <p:txBody>
          <a:bodyPr/>
          <a:lstStyle/>
          <a:p>
            <a:r>
              <a:rPr lang="nl-NL" dirty="0"/>
              <a:t>De </a:t>
            </a:r>
            <a:r>
              <a:rPr lang="nl-NL" dirty="0" err="1"/>
              <a:t>Erres</a:t>
            </a:r>
            <a:r>
              <a:rPr lang="nl-NL" dirty="0"/>
              <a:t> RA6531</a:t>
            </a:r>
          </a:p>
        </p:txBody>
      </p:sp>
      <p:sp>
        <p:nvSpPr>
          <p:cNvPr id="3" name="Tijdelijke aanduiding voor inhoud 2">
            <a:extLst>
              <a:ext uri="{FF2B5EF4-FFF2-40B4-BE49-F238E27FC236}">
                <a16:creationId xmlns:a16="http://schemas.microsoft.com/office/drawing/2014/main" id="{6D394849-15B2-3282-1D4C-A0EE1456525E}"/>
              </a:ext>
            </a:extLst>
          </p:cNvPr>
          <p:cNvSpPr>
            <a:spLocks noGrp="1"/>
          </p:cNvSpPr>
          <p:nvPr>
            <p:ph idx="1"/>
          </p:nvPr>
        </p:nvSpPr>
        <p:spPr>
          <a:xfrm>
            <a:off x="457200" y="1600200"/>
            <a:ext cx="8229600" cy="4853136"/>
          </a:xfrm>
        </p:spPr>
        <p:txBody>
          <a:bodyPr/>
          <a:lstStyle/>
          <a:p>
            <a:r>
              <a:rPr lang="nl-NL" dirty="0"/>
              <a:t>Niet bijzonder maar </a:t>
            </a:r>
            <a:br>
              <a:rPr lang="nl-NL" dirty="0"/>
            </a:br>
            <a:r>
              <a:rPr lang="nl-NL" dirty="0"/>
              <a:t>wel zeldzaam (enige bekend!)</a:t>
            </a:r>
          </a:p>
          <a:p>
            <a:pPr lvl="1"/>
            <a:r>
              <a:rPr lang="nl-NL" dirty="0" err="1"/>
              <a:t>Rmorg</a:t>
            </a:r>
            <a:r>
              <a:rPr lang="nl-NL" dirty="0"/>
              <a:t>, Internet, NVHR </a:t>
            </a:r>
            <a:br>
              <a:rPr lang="nl-NL" dirty="0"/>
            </a:br>
            <a:r>
              <a:rPr lang="nl-NL" dirty="0"/>
              <a:t>kenden ‘m niet</a:t>
            </a:r>
          </a:p>
          <a:p>
            <a:pPr lvl="1"/>
            <a:r>
              <a:rPr lang="nl-NL" dirty="0"/>
              <a:t>Serienummer 3111</a:t>
            </a:r>
          </a:p>
          <a:p>
            <a:r>
              <a:rPr lang="nl-NL" dirty="0"/>
              <a:t>Eigenaar, Zoon, Vriend, Gerard (dec 2019)</a:t>
            </a:r>
          </a:p>
          <a:p>
            <a:endParaRPr lang="nl-NL" dirty="0"/>
          </a:p>
          <a:p>
            <a:r>
              <a:rPr lang="nl-NL" dirty="0"/>
              <a:t>Met 3 Transistors en 1 buis ECL86: Hybride</a:t>
            </a:r>
          </a:p>
          <a:p>
            <a:endParaRPr lang="nl-NL" dirty="0"/>
          </a:p>
        </p:txBody>
      </p:sp>
      <p:sp>
        <p:nvSpPr>
          <p:cNvPr id="4" name="Tijdelijke aanduiding voor dianummer 3">
            <a:extLst>
              <a:ext uri="{FF2B5EF4-FFF2-40B4-BE49-F238E27FC236}">
                <a16:creationId xmlns:a16="http://schemas.microsoft.com/office/drawing/2014/main" id="{8C58EEFE-B5A5-8BC8-4EEC-71A9C3A5F25F}"/>
              </a:ext>
            </a:extLst>
          </p:cNvPr>
          <p:cNvSpPr>
            <a:spLocks noGrp="1"/>
          </p:cNvSpPr>
          <p:nvPr>
            <p:ph type="sldNum" sz="quarter" idx="12"/>
          </p:nvPr>
        </p:nvSpPr>
        <p:spPr/>
        <p:txBody>
          <a:bodyPr/>
          <a:lstStyle/>
          <a:p>
            <a:fld id="{B205BBD5-B01C-4644-AB10-59F11E567185}" type="slidenum">
              <a:rPr lang="nl-NL" smtClean="0"/>
              <a:pPr/>
              <a:t>8</a:t>
            </a:fld>
            <a:endParaRPr lang="nl-NL" dirty="0"/>
          </a:p>
        </p:txBody>
      </p:sp>
      <p:pic>
        <p:nvPicPr>
          <p:cNvPr id="2050" name="Picture 2">
            <a:extLst>
              <a:ext uri="{FF2B5EF4-FFF2-40B4-BE49-F238E27FC236}">
                <a16:creationId xmlns:a16="http://schemas.microsoft.com/office/drawing/2014/main" id="{FD18DE5B-CAAE-3F83-F7C9-BBC9377900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600200"/>
            <a:ext cx="3166120" cy="237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9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40B90-48D8-B549-96B1-6C847B60C3B1}"/>
              </a:ext>
            </a:extLst>
          </p:cNvPr>
          <p:cNvSpPr>
            <a:spLocks noGrp="1"/>
          </p:cNvSpPr>
          <p:nvPr>
            <p:ph type="title"/>
          </p:nvPr>
        </p:nvSpPr>
        <p:spPr/>
        <p:txBody>
          <a:bodyPr/>
          <a:lstStyle/>
          <a:p>
            <a:r>
              <a:rPr lang="nl-NL" dirty="0"/>
              <a:t>2. Hybride radio’s</a:t>
            </a:r>
          </a:p>
        </p:txBody>
      </p:sp>
      <p:sp>
        <p:nvSpPr>
          <p:cNvPr id="4" name="Tijdelijke aanduiding voor dianummer 3">
            <a:extLst>
              <a:ext uri="{FF2B5EF4-FFF2-40B4-BE49-F238E27FC236}">
                <a16:creationId xmlns:a16="http://schemas.microsoft.com/office/drawing/2014/main" id="{55085F91-D419-CFBA-F5D6-EA9A5CB33121}"/>
              </a:ext>
            </a:extLst>
          </p:cNvPr>
          <p:cNvSpPr>
            <a:spLocks noGrp="1"/>
          </p:cNvSpPr>
          <p:nvPr>
            <p:ph type="sldNum" sz="quarter" idx="12"/>
          </p:nvPr>
        </p:nvSpPr>
        <p:spPr/>
        <p:txBody>
          <a:bodyPr/>
          <a:lstStyle/>
          <a:p>
            <a:fld id="{B205BBD5-B01C-4644-AB10-59F11E567185}" type="slidenum">
              <a:rPr lang="nl-NL" smtClean="0"/>
              <a:pPr/>
              <a:t>9</a:t>
            </a:fld>
            <a:endParaRPr lang="nl-NL" dirty="0"/>
          </a:p>
        </p:txBody>
      </p:sp>
      <p:sp>
        <p:nvSpPr>
          <p:cNvPr id="5" name="Tijdelijke aanduiding voor inhoud 2">
            <a:extLst>
              <a:ext uri="{FF2B5EF4-FFF2-40B4-BE49-F238E27FC236}">
                <a16:creationId xmlns:a16="http://schemas.microsoft.com/office/drawing/2014/main" id="{757C5003-CDEC-A95A-965A-FA9FF61EB05D}"/>
              </a:ext>
            </a:extLst>
          </p:cNvPr>
          <p:cNvSpPr>
            <a:spLocks noGrp="1"/>
          </p:cNvSpPr>
          <p:nvPr>
            <p:ph idx="1"/>
          </p:nvPr>
        </p:nvSpPr>
        <p:spPr>
          <a:xfrm>
            <a:off x="457200" y="1600200"/>
            <a:ext cx="8229600" cy="4525963"/>
          </a:xfrm>
        </p:spPr>
        <p:txBody>
          <a:bodyPr/>
          <a:lstStyle/>
          <a:p>
            <a:r>
              <a:rPr lang="nl-NL" dirty="0"/>
              <a:t>Een </a:t>
            </a:r>
            <a:r>
              <a:rPr lang="nl-NL" dirty="0">
                <a:solidFill>
                  <a:srgbClr val="FF0000"/>
                </a:solidFill>
              </a:rPr>
              <a:t>hybride radio </a:t>
            </a:r>
            <a:r>
              <a:rPr lang="nl-NL" dirty="0"/>
              <a:t>is een radio die </a:t>
            </a:r>
            <a:r>
              <a:rPr lang="nl-NL" dirty="0">
                <a:solidFill>
                  <a:schemeClr val="tx2"/>
                </a:solidFill>
              </a:rPr>
              <a:t>zowel transistors als buizen bevat</a:t>
            </a:r>
          </a:p>
          <a:p>
            <a:r>
              <a:rPr lang="nl-NL" dirty="0"/>
              <a:t>Voordelen van beide: energie en prijs</a:t>
            </a:r>
          </a:p>
          <a:p>
            <a:endParaRPr lang="nl-NL" dirty="0"/>
          </a:p>
          <a:p>
            <a:r>
              <a:rPr lang="nl-NL" dirty="0"/>
              <a:t>Twee golven:</a:t>
            </a:r>
          </a:p>
          <a:p>
            <a:pPr lvl="1"/>
            <a:r>
              <a:rPr lang="nl-NL" dirty="0"/>
              <a:t>Jaren vijftig, dure toestellen, verbruik</a:t>
            </a:r>
          </a:p>
          <a:p>
            <a:pPr lvl="1"/>
            <a:r>
              <a:rPr lang="nl-NL" dirty="0"/>
              <a:t>Jaren zestig, budgettoestellen, productie</a:t>
            </a:r>
          </a:p>
        </p:txBody>
      </p:sp>
    </p:spTree>
    <p:extLst>
      <p:ext uri="{BB962C8B-B14F-4D97-AF65-F5344CB8AC3E}">
        <p14:creationId xmlns:p14="http://schemas.microsoft.com/office/powerpoint/2010/main" val="10426542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873</Words>
  <Application>Microsoft Office PowerPoint</Application>
  <PresentationFormat>Diavoorstelling (4:3)</PresentationFormat>
  <Paragraphs>209</Paragraphs>
  <Slides>31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31</vt:i4>
      </vt:variant>
    </vt:vector>
  </HeadingPairs>
  <TitlesOfParts>
    <vt:vector size="35" baseType="lpstr">
      <vt:lpstr>Arial</vt:lpstr>
      <vt:lpstr>Calibri</vt:lpstr>
      <vt:lpstr>Wingdings</vt:lpstr>
      <vt:lpstr>Kantoorthema</vt:lpstr>
      <vt:lpstr>De Hybride Tropenradio Erres RA6531</vt:lpstr>
      <vt:lpstr>Inhoud van de lezing</vt:lpstr>
      <vt:lpstr>1. Erres radio’s en typenummers</vt:lpstr>
      <vt:lpstr>Types KY (K-Yzer), 1928-1960</vt:lpstr>
      <vt:lpstr>Tropentoestellen: 1</vt:lpstr>
      <vt:lpstr>Einde aan KY: 1960</vt:lpstr>
      <vt:lpstr>Continentaal en Tropisch</vt:lpstr>
      <vt:lpstr>De Erres RA6531</vt:lpstr>
      <vt:lpstr>2. Hybride radio’s</vt:lpstr>
      <vt:lpstr>Jaren 50, energieverbruik</vt:lpstr>
      <vt:lpstr>Philips B1X42A, 3B + 3T</vt:lpstr>
      <vt:lpstr>Rudolf Drabek op Rmorg forum:</vt:lpstr>
      <vt:lpstr>Hybride budgettoestellen, jaren 60</vt:lpstr>
      <vt:lpstr> Aristona SA3221A/00</vt:lpstr>
      <vt:lpstr>3. Techniek van de RA6531</vt:lpstr>
      <vt:lpstr>Erres RA6531</vt:lpstr>
      <vt:lpstr>Uitkasten bij Erres</vt:lpstr>
      <vt:lpstr>De LF versterker</vt:lpstr>
      <vt:lpstr>Probleempit ECL86: Vervorming</vt:lpstr>
      <vt:lpstr>Oscillatie met ECL86</vt:lpstr>
      <vt:lpstr>Antennekring</vt:lpstr>
      <vt:lpstr>Meng en 1e MF trap</vt:lpstr>
      <vt:lpstr>Oscillatorkringen</vt:lpstr>
      <vt:lpstr>Transistor-Buis overgang</vt:lpstr>
      <vt:lpstr>Ballast-weerstand in B1X42A</vt:lpstr>
      <vt:lpstr>Voeding van RA6531</vt:lpstr>
      <vt:lpstr>Werk aan de RA6531: weinig</vt:lpstr>
      <vt:lpstr>4. Gebruik van de RA6531</vt:lpstr>
      <vt:lpstr>5. Conclusies</vt:lpstr>
      <vt:lpstr>LC-Kring 6/3: Pye Seafarer</vt:lpstr>
      <vt:lpstr>Meenemen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Tel</cp:lastModifiedBy>
  <cp:revision>148</cp:revision>
  <dcterms:created xsi:type="dcterms:W3CDTF">2019-01-19T09:21:01Z</dcterms:created>
  <dcterms:modified xsi:type="dcterms:W3CDTF">2024-02-14T21:10:29Z</dcterms:modified>
</cp:coreProperties>
</file>