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8" r:id="rId3"/>
    <p:sldId id="328" r:id="rId4"/>
    <p:sldId id="333" r:id="rId5"/>
    <p:sldId id="335" r:id="rId6"/>
    <p:sldId id="336" r:id="rId7"/>
    <p:sldId id="334" r:id="rId8"/>
    <p:sldId id="337" r:id="rId9"/>
    <p:sldId id="360" r:id="rId10"/>
    <p:sldId id="338" r:id="rId11"/>
    <p:sldId id="359" r:id="rId12"/>
    <p:sldId id="329" r:id="rId13"/>
    <p:sldId id="339" r:id="rId14"/>
    <p:sldId id="341" r:id="rId15"/>
    <p:sldId id="343" r:id="rId16"/>
    <p:sldId id="344" r:id="rId17"/>
    <p:sldId id="345" r:id="rId18"/>
    <p:sldId id="330" r:id="rId19"/>
    <p:sldId id="346" r:id="rId20"/>
    <p:sldId id="347" r:id="rId21"/>
    <p:sldId id="361" r:id="rId22"/>
    <p:sldId id="357" r:id="rId23"/>
    <p:sldId id="348" r:id="rId24"/>
    <p:sldId id="358" r:id="rId25"/>
    <p:sldId id="331" r:id="rId26"/>
    <p:sldId id="349" r:id="rId27"/>
    <p:sldId id="350" r:id="rId28"/>
    <p:sldId id="351" r:id="rId29"/>
    <p:sldId id="352" r:id="rId30"/>
    <p:sldId id="355" r:id="rId31"/>
    <p:sldId id="353" r:id="rId32"/>
    <p:sldId id="362" r:id="rId33"/>
    <p:sldId id="326" r:id="rId34"/>
    <p:sldId id="356" r:id="rId35"/>
    <p:sldId id="327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15-12-2025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15-12-2025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15-12-2025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15-12-2025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15-12-2025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15-12-2025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15-12-2025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15-12-2025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15-12-2025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15-12-2025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15-12-2025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15-12-2025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nfor.nl/index.php?mode=thread&amp;id=16153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gerardtel.nl/Sets/ErresKY553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or.nl/index.php?mode=entry&amp;id=363518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erardtel.nl/Pres/Erres6531.pptx" TargetMode="External"/><Relationship Id="rId3" Type="http://schemas.openxmlformats.org/officeDocument/2006/relationships/hyperlink" Target="https://nl.wikipedia.org/wiki/R.S._Stokvis" TargetMode="External"/><Relationship Id="rId7" Type="http://schemas.openxmlformats.org/officeDocument/2006/relationships/hyperlink" Target="https://gerardtel.nl/Pres/ZangerAanWand.pptx" TargetMode="External"/><Relationship Id="rId2" Type="http://schemas.openxmlformats.org/officeDocument/2006/relationships/hyperlink" Target="https://nl.wikipedia.org/wiki/Er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rardtel.nl/Pres/Erres50.pptx" TargetMode="External"/><Relationship Id="rId5" Type="http://schemas.openxmlformats.org/officeDocument/2006/relationships/hyperlink" Target="https://vanderheem.info/" TargetMode="External"/><Relationship Id="rId4" Type="http://schemas.openxmlformats.org/officeDocument/2006/relationships/hyperlink" Target="https://nl.wikipedia.org/wiki/Van_der_Heem_%26_Bloemsm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en.wikipedia.org/wiki/Midget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rdtel.nl/Sets/Erre513.htm" TargetMode="External"/><Relationship Id="rId2" Type="http://schemas.openxmlformats.org/officeDocument/2006/relationships/hyperlink" Target="https://gerardtel.nl/Pres/Erres50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www.radiodatabase.nl/toestellen/erres/KY592/KY59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vanderheem.info/ky550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lowbug.nl/radio/ErresKY552.html" TargetMode="External"/><Relationship Id="rId2" Type="http://schemas.openxmlformats.org/officeDocument/2006/relationships/hyperlink" Target="https://www.radiomuseum.org/r/erres_ky552ky_5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museum.org/r/eradus_gnomo_r2gr_2.html" TargetMode="External"/><Relationship Id="rId2" Type="http://schemas.openxmlformats.org/officeDocument/2006/relationships/hyperlink" Target="https://gerardtel.nl/Sets/Mayf35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896616"/>
          </a:xfrm>
        </p:spPr>
        <p:txBody>
          <a:bodyPr/>
          <a:lstStyle/>
          <a:p>
            <a:r>
              <a:rPr lang="nl-NL" dirty="0" err="1"/>
              <a:t>Erres</a:t>
            </a:r>
            <a:r>
              <a:rPr lang="nl-NL" dirty="0"/>
              <a:t> KY553</a:t>
            </a:r>
            <a:br>
              <a:rPr lang="nl-NL" dirty="0"/>
            </a:br>
            <a:r>
              <a:rPr lang="nl-NL" dirty="0"/>
              <a:t>Midget (1955)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868144" y="3933056"/>
            <a:ext cx="3024336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LC-Kring </a:t>
            </a:r>
            <a:br>
              <a:rPr lang="en-US" dirty="0"/>
            </a:br>
            <a:r>
              <a:rPr lang="en-US" dirty="0"/>
              <a:t>10/12/2025</a:t>
            </a:r>
            <a:br>
              <a:rPr lang="en-US" dirty="0"/>
            </a:br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AB616D-73CE-A80A-FC17-9AC658BB6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10133" r="5704" b="10133"/>
          <a:stretch>
            <a:fillRect/>
          </a:stretch>
        </p:blipFill>
        <p:spPr>
          <a:xfrm>
            <a:off x="467545" y="2420888"/>
            <a:ext cx="56166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FC61F-DFEB-6458-F786-0566262A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Varianten van de Midget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60BDA0-FCF3-EE28-8630-6A3D59F0B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KY553: Basismodel, L/M/K, prijs </a:t>
            </a:r>
            <a:r>
              <a:rPr lang="nl-NL" dirty="0" err="1"/>
              <a:t>fl</a:t>
            </a:r>
            <a:r>
              <a:rPr lang="nl-NL" dirty="0"/>
              <a:t> 155</a:t>
            </a:r>
          </a:p>
          <a:p>
            <a:pPr lvl="1"/>
            <a:r>
              <a:rPr lang="nl-NL" dirty="0"/>
              <a:t>Olijfgroen, Rood of Ivoor, 30x19x14cm, 3kg</a:t>
            </a:r>
          </a:p>
          <a:p>
            <a:pPr lvl="1"/>
            <a:r>
              <a:rPr lang="nl-NL" dirty="0"/>
              <a:t>Geleverd tot 1959, toen KY592</a:t>
            </a:r>
          </a:p>
          <a:p>
            <a:r>
              <a:rPr lang="nl-NL" dirty="0">
                <a:hlinkClick r:id="rId2"/>
              </a:rPr>
              <a:t>KY553/02</a:t>
            </a:r>
            <a:r>
              <a:rPr lang="nl-NL" dirty="0"/>
              <a:t>: Tropen, L/M/K</a:t>
            </a:r>
          </a:p>
          <a:p>
            <a:pPr lvl="1"/>
            <a:r>
              <a:rPr lang="nl-NL" dirty="0" err="1"/>
              <a:t>Noval</a:t>
            </a:r>
            <a:r>
              <a:rPr lang="nl-NL" dirty="0"/>
              <a:t> buizen </a:t>
            </a:r>
            <a:r>
              <a:rPr lang="pl-PL" dirty="0"/>
              <a:t>UCH81 UF89 </a:t>
            </a:r>
            <a:br>
              <a:rPr lang="nl-NL" dirty="0"/>
            </a:br>
            <a:r>
              <a:rPr lang="pl-PL" dirty="0"/>
              <a:t>UBC81 UL84 UY85</a:t>
            </a:r>
            <a:endParaRPr lang="nl-NL" dirty="0"/>
          </a:p>
          <a:p>
            <a:r>
              <a:rPr lang="nl-NL" dirty="0"/>
              <a:t>KY5531: Tropenbestendig, M/T/K</a:t>
            </a:r>
          </a:p>
          <a:p>
            <a:r>
              <a:rPr lang="nl-NL" dirty="0"/>
              <a:t>KY5532: Tropenbestendig, L/T/K</a:t>
            </a:r>
          </a:p>
          <a:p>
            <a:r>
              <a:rPr lang="nl-NL" dirty="0"/>
              <a:t>KY553B en KY5531B: Batterij-uitvoering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A3DCF0-1CFF-1668-6B08-AAD6A1F1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69E552-F51A-A8DE-471F-D8DC801DA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55894" r="8250"/>
          <a:stretch>
            <a:fillRect/>
          </a:stretch>
        </p:blipFill>
        <p:spPr>
          <a:xfrm>
            <a:off x="5292080" y="3330204"/>
            <a:ext cx="3788827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3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58FF5-5A22-2EF0-7EBB-F9649CDF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/>
          <a:lstStyle/>
          <a:p>
            <a:r>
              <a:rPr lang="nl-NL" dirty="0"/>
              <a:t>Leo’s folder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A4C51F-D296-BA5E-9C44-9018889A3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r>
              <a:rPr lang="nl-NL" dirty="0"/>
              <a:t>Voor Engeland</a:t>
            </a:r>
          </a:p>
          <a:p>
            <a:r>
              <a:rPr lang="nl-NL" dirty="0"/>
              <a:t>Fysiologische</a:t>
            </a:r>
          </a:p>
          <a:p>
            <a:r>
              <a:rPr lang="nl-NL" dirty="0"/>
              <a:t>Noemt -1, niet -2</a:t>
            </a:r>
          </a:p>
          <a:p>
            <a:endParaRPr lang="nl-NL" dirty="0"/>
          </a:p>
          <a:p>
            <a:r>
              <a:rPr lang="nl-NL" dirty="0"/>
              <a:t>Versie B:</a:t>
            </a:r>
          </a:p>
          <a:p>
            <a:pPr lvl="1"/>
            <a:r>
              <a:rPr lang="nl-NL" dirty="0"/>
              <a:t>Eindbuis DL94</a:t>
            </a:r>
          </a:p>
          <a:p>
            <a:pPr lvl="1"/>
            <a:r>
              <a:rPr lang="nl-NL" dirty="0"/>
              <a:t>Afstemoogje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419B6A-F54B-14BC-5005-4266A26A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0BABC26-922E-AA26-5B97-2F5D1C9E1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5014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8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7F8A2-1AF3-470B-B524-23892953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Midden-</a:t>
            </a:r>
            <a:r>
              <a:rPr lang="nl-NL" dirty="0" err="1"/>
              <a:t>Uutjes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E45E27-E33D-94C5-11E0-D20894649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een (Midden) </a:t>
            </a:r>
            <a:r>
              <a:rPr lang="nl-NL" dirty="0" err="1"/>
              <a:t>Uutje</a:t>
            </a:r>
            <a:endParaRPr lang="nl-NL" dirty="0"/>
          </a:p>
          <a:p>
            <a:r>
              <a:rPr lang="nl-NL" dirty="0"/>
              <a:t>Globale werking (</a:t>
            </a:r>
            <a:r>
              <a:rPr lang="nl-NL" dirty="0" err="1"/>
              <a:t>tov</a:t>
            </a:r>
            <a:r>
              <a:rPr lang="nl-NL" dirty="0"/>
              <a:t>. A-toestel)</a:t>
            </a:r>
          </a:p>
          <a:p>
            <a:r>
              <a:rPr lang="nl-NL" dirty="0"/>
              <a:t>Stand van vormgeving en techniek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76E246-7D86-D8FC-F4A8-FB63C937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48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10921-E810-8370-6361-93819C03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Uutje</a:t>
            </a:r>
            <a:r>
              <a:rPr lang="nl-NL" dirty="0"/>
              <a:t> en Midden-</a:t>
            </a:r>
            <a:r>
              <a:rPr lang="nl-NL" dirty="0" err="1"/>
              <a:t>Uutje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64AE05-7081-6573-015A-2A7AFACE7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Uutje</a:t>
            </a:r>
            <a:r>
              <a:rPr lang="nl-NL" dirty="0"/>
              <a:t>: Radio met U-buizen, Universeel</a:t>
            </a:r>
            <a:br>
              <a:rPr lang="nl-NL" dirty="0"/>
            </a:br>
            <a:r>
              <a:rPr lang="nl-NL" dirty="0"/>
              <a:t>(Wissel/Gelijk, 110/220V)</a:t>
            </a:r>
          </a:p>
          <a:p>
            <a:r>
              <a:rPr lang="nl-NL" dirty="0"/>
              <a:t>Drie generaties: </a:t>
            </a:r>
          </a:p>
          <a:p>
            <a:pPr lvl="1"/>
            <a:r>
              <a:rPr lang="nl-NL" dirty="0"/>
              <a:t>Vroege, Sleutelbuizen ca 1940 – 1948</a:t>
            </a:r>
          </a:p>
          <a:p>
            <a:pPr lvl="1"/>
            <a:r>
              <a:rPr lang="nl-NL" dirty="0"/>
              <a:t>Midden, </a:t>
            </a:r>
            <a:r>
              <a:rPr lang="nl-NL" dirty="0" err="1"/>
              <a:t>Rimlockbuizen</a:t>
            </a:r>
            <a:r>
              <a:rPr lang="nl-NL" dirty="0"/>
              <a:t>, ca 1947 – 1955</a:t>
            </a:r>
          </a:p>
          <a:p>
            <a:pPr lvl="1"/>
            <a:r>
              <a:rPr lang="nl-NL" dirty="0"/>
              <a:t>Late, </a:t>
            </a:r>
            <a:r>
              <a:rPr lang="nl-NL" dirty="0" err="1"/>
              <a:t>Novalbuizen</a:t>
            </a:r>
            <a:r>
              <a:rPr lang="nl-NL" dirty="0"/>
              <a:t>, ca 1955 - 1964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754743-0093-807B-6861-C988A89E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79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1BC36-79BA-3923-12A5-A34BE6D8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U-Techniek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3A7426-ACC4-7305-F68D-99A45B0E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257"/>
            <a:ext cx="8229600" cy="5179105"/>
          </a:xfrm>
        </p:spPr>
        <p:txBody>
          <a:bodyPr>
            <a:normAutofit/>
          </a:bodyPr>
          <a:lstStyle/>
          <a:p>
            <a:r>
              <a:rPr lang="nl-NL" dirty="0"/>
              <a:t>Geen Trafo: Alles net-verbonden, </a:t>
            </a:r>
            <a:r>
              <a:rPr lang="nl-NL" dirty="0" err="1"/>
              <a:t>risiko</a:t>
            </a:r>
            <a:r>
              <a:rPr lang="nl-NL" dirty="0"/>
              <a:t>!!</a:t>
            </a:r>
          </a:p>
          <a:p>
            <a:r>
              <a:rPr lang="nl-NL" dirty="0"/>
              <a:t>Gloeidraden in serie, 100mA keten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Universeel: Gelijk/Wissel, 110/220V</a:t>
            </a:r>
          </a:p>
          <a:p>
            <a:r>
              <a:rPr lang="nl-NL" dirty="0"/>
              <a:t>Klein, licht en goedkoop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8E16E7-7BEB-91DC-2D2F-458E68C5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875363-03E8-3EB6-E58F-089B18572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1" y="2547257"/>
            <a:ext cx="6657389" cy="23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08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3B88E-C6F0-118E-B0A1-37AFD613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Rimlock</a:t>
            </a:r>
            <a:r>
              <a:rPr lang="nl-NL" dirty="0"/>
              <a:t> U-buizen: U*4*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2D6B9E-8D7A-36F1-4AD1-D05D42E41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227" y="1438955"/>
            <a:ext cx="5915000" cy="4983162"/>
          </a:xfrm>
        </p:spPr>
        <p:txBody>
          <a:bodyPr/>
          <a:lstStyle/>
          <a:p>
            <a:r>
              <a:rPr lang="nl-NL" dirty="0"/>
              <a:t>Metalen voet: kraakgevoelig, voet poetsen met ammonia</a:t>
            </a:r>
          </a:p>
          <a:p>
            <a:r>
              <a:rPr lang="nl-NL" dirty="0"/>
              <a:t>Serieketen: zwaardere buis heeft hogere weerstand</a:t>
            </a:r>
          </a:p>
          <a:p>
            <a:endParaRPr lang="nl-NL" dirty="0"/>
          </a:p>
          <a:p>
            <a:r>
              <a:rPr lang="nl-NL" dirty="0"/>
              <a:t>Ondanks straalkachel: </a:t>
            </a:r>
            <a:br>
              <a:rPr lang="nl-NL" dirty="0"/>
            </a:br>
            <a:r>
              <a:rPr lang="nl-NL" dirty="0"/>
              <a:t>verbruik niet hoger dan A-</a:t>
            </a:r>
            <a:r>
              <a:rPr lang="nl-NL" dirty="0" err="1"/>
              <a:t>tst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2B4D32-9709-BBEE-D380-06C5E392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47081E4-0244-19AF-FEBD-8F01C9723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199"/>
            <a:ext cx="1851725" cy="42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408C2-D8D7-B72C-6318-1365864D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zag een radio er 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39F8D7-CF16-47DE-CA2B-DC1F1A06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983162"/>
          </a:xfrm>
        </p:spPr>
        <p:txBody>
          <a:bodyPr/>
          <a:lstStyle/>
          <a:p>
            <a:r>
              <a:rPr lang="nl-NL" dirty="0"/>
              <a:t>Vroege </a:t>
            </a:r>
            <a:r>
              <a:rPr lang="nl-NL" dirty="0" err="1"/>
              <a:t>Uutjes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Nasleep oorlog</a:t>
            </a:r>
            <a:br>
              <a:rPr lang="nl-NL" dirty="0"/>
            </a:br>
            <a:r>
              <a:rPr lang="nl-NL" dirty="0"/>
              <a:t>Sombere doosjes</a:t>
            </a:r>
          </a:p>
          <a:p>
            <a:r>
              <a:rPr lang="nl-NL" dirty="0"/>
              <a:t>Midden </a:t>
            </a:r>
            <a:r>
              <a:rPr lang="nl-NL" dirty="0" err="1"/>
              <a:t>Uutjes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Begin welvaart</a:t>
            </a:r>
            <a:br>
              <a:rPr lang="nl-NL" dirty="0"/>
            </a:br>
            <a:r>
              <a:rPr lang="nl-NL" dirty="0"/>
              <a:t>Iets opgeleukt</a:t>
            </a:r>
          </a:p>
          <a:p>
            <a:r>
              <a:rPr lang="nl-NL" dirty="0"/>
              <a:t>Late </a:t>
            </a:r>
            <a:r>
              <a:rPr lang="nl-NL" dirty="0" err="1"/>
              <a:t>Uutjes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Hippe sixties</a:t>
            </a:r>
            <a:br>
              <a:rPr lang="nl-NL" dirty="0"/>
            </a:br>
            <a:r>
              <a:rPr lang="nl-NL" dirty="0"/>
              <a:t>Vrolijke kleuren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7E6F67-CA70-12FC-7A01-59D7CF9F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2EFDB71-8416-08F1-FF87-1112A6B95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"/>
          <a:stretch/>
        </p:blipFill>
        <p:spPr>
          <a:xfrm>
            <a:off x="4232275" y="1124744"/>
            <a:ext cx="4641850" cy="313293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00C4790-0E7E-B247-9A95-ED74C6F8B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17114"/>
          <a:stretch/>
        </p:blipFill>
        <p:spPr>
          <a:xfrm>
            <a:off x="4067944" y="3121992"/>
            <a:ext cx="3087776" cy="34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95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05815-AC4F-DBAA-16AF-1ED6E260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Vooruitgang in techniek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7D4977-35DC-0BB5-DFBF-1E08EDA84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Gloeiketen: Vroeg 145V, Midden/Laat 110V</a:t>
            </a:r>
          </a:p>
          <a:p>
            <a:r>
              <a:rPr lang="nl-NL" dirty="0"/>
              <a:t>Antenne: Draad, Plaat, Raam, Ferriet</a:t>
            </a:r>
          </a:p>
          <a:p>
            <a:r>
              <a:rPr lang="nl-NL" dirty="0"/>
              <a:t>Instelbare MF-trafo’s</a:t>
            </a:r>
          </a:p>
          <a:p>
            <a:endParaRPr lang="nl-NL" dirty="0"/>
          </a:p>
          <a:p>
            <a:r>
              <a:rPr lang="nl-NL" dirty="0"/>
              <a:t>Midget: Op grens van </a:t>
            </a:r>
            <a:br>
              <a:rPr lang="nl-NL" dirty="0"/>
            </a:br>
            <a:r>
              <a:rPr lang="nl-NL" dirty="0"/>
              <a:t>Midden naar Laat:</a:t>
            </a:r>
          </a:p>
          <a:p>
            <a:pPr lvl="1"/>
            <a:r>
              <a:rPr lang="nl-NL" dirty="0"/>
              <a:t>Sierstrip, Kleuren</a:t>
            </a:r>
          </a:p>
          <a:p>
            <a:pPr lvl="1"/>
            <a:r>
              <a:rPr lang="nl-NL" dirty="0"/>
              <a:t>Ferriet</a:t>
            </a:r>
          </a:p>
          <a:p>
            <a:pPr lvl="1"/>
            <a:r>
              <a:rPr lang="nl-NL" dirty="0" err="1"/>
              <a:t>Noval</a:t>
            </a:r>
            <a:r>
              <a:rPr lang="nl-NL" dirty="0"/>
              <a:t> UCH81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BA4F4A-AE0D-E632-3387-6BB493DF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1F0881-0607-E61B-9199-B81696C60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70938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49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99341-E766-B2FA-76E1-7C1515E6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Schemabespreking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2CAE5D-7CC5-132B-6EE6-E2AE6EFA2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Voeding</a:t>
            </a:r>
          </a:p>
          <a:p>
            <a:r>
              <a:rPr lang="nl-NL" dirty="0"/>
              <a:t>Ferrietantenne</a:t>
            </a:r>
          </a:p>
          <a:p>
            <a:r>
              <a:rPr lang="nl-NL" dirty="0"/>
              <a:t>Mengbuis UCH81</a:t>
            </a:r>
          </a:p>
          <a:p>
            <a:r>
              <a:rPr lang="nl-NL" dirty="0"/>
              <a:t>Middenfrequentie 453kHz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346E4F-AA0E-783B-6883-A86FA529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29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48B04D5-97C1-B74D-E5F5-68A56BE1E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33" y="1370012"/>
            <a:ext cx="5374172" cy="29950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2F3E9E-07F8-7182-5155-61E60158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2114"/>
          </a:xfrm>
        </p:spPr>
        <p:txBody>
          <a:bodyPr/>
          <a:lstStyle/>
          <a:p>
            <a:r>
              <a:rPr lang="nl-NL" dirty="0"/>
              <a:t>Voedingsdeel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B36F37-1880-2AE1-4804-0177F0F28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1"/>
          </a:xfrm>
        </p:spPr>
        <p:txBody>
          <a:bodyPr/>
          <a:lstStyle/>
          <a:p>
            <a:r>
              <a:rPr lang="nl-NL" dirty="0"/>
              <a:t>Op 220V: </a:t>
            </a:r>
            <a:br>
              <a:rPr lang="nl-NL" dirty="0"/>
            </a:br>
            <a:r>
              <a:rPr lang="nl-NL" dirty="0"/>
              <a:t>6=7, 2=4=5</a:t>
            </a:r>
          </a:p>
          <a:p>
            <a:r>
              <a:rPr lang="nl-NL" dirty="0"/>
              <a:t>Op 110V:</a:t>
            </a:r>
            <a:br>
              <a:rPr lang="nl-NL" dirty="0"/>
            </a:br>
            <a:r>
              <a:rPr lang="nl-NL" dirty="0"/>
              <a:t>1=7, 3=5=6, </a:t>
            </a:r>
            <a:br>
              <a:rPr lang="nl-NL" dirty="0"/>
            </a:br>
            <a:r>
              <a:rPr lang="nl-NL" dirty="0"/>
              <a:t>R2-L1-R3 actief, R4 niet</a:t>
            </a:r>
          </a:p>
          <a:p>
            <a:endParaRPr lang="nl-NL" dirty="0"/>
          </a:p>
          <a:p>
            <a:r>
              <a:rPr lang="nl-NL" dirty="0"/>
              <a:t>B+ kan 110V zijn of 210V</a:t>
            </a:r>
          </a:p>
          <a:p>
            <a:r>
              <a:rPr lang="nl-NL" dirty="0"/>
              <a:t>Gloeidraad B3 aan massa: bromgevoelig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59202F-EF09-0C58-F5FE-114472DB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26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Erres</a:t>
            </a:r>
            <a:r>
              <a:rPr lang="en-US" dirty="0"/>
              <a:t> (Van der Heem, types, </a:t>
            </a:r>
            <a:r>
              <a:rPr lang="en-US" dirty="0" err="1"/>
              <a:t>programma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Midden-</a:t>
            </a:r>
            <a:r>
              <a:rPr lang="en-US" dirty="0" err="1"/>
              <a:t>Uutjes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Schemabespreking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Verkrijgen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opknappen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Luisteren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466DD-871E-27A3-E680-1134B0B5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/>
          <a:lstStyle/>
          <a:p>
            <a:r>
              <a:rPr lang="nl-NL" dirty="0"/>
              <a:t>Antennekringen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2F3EC3-BCE0-6382-978B-0E7D09A7F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525963"/>
          </a:xfrm>
        </p:spPr>
        <p:txBody>
          <a:bodyPr/>
          <a:lstStyle/>
          <a:p>
            <a:r>
              <a:rPr lang="nl-NL" dirty="0"/>
              <a:t>Ferrietantenne voor LG / MG</a:t>
            </a:r>
          </a:p>
          <a:p>
            <a:r>
              <a:rPr lang="nl-NL" dirty="0"/>
              <a:t>Plaatantenne voor KG</a:t>
            </a:r>
          </a:p>
          <a:p>
            <a:r>
              <a:rPr lang="nl-NL" dirty="0"/>
              <a:t>Antenne/Aarding via C1 &amp; C2</a:t>
            </a:r>
          </a:p>
          <a:p>
            <a:r>
              <a:rPr lang="nl-NL" dirty="0"/>
              <a:t>AGC op C5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E4F40E-EA39-15FE-2963-93EF92FC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E11487-C41B-84D1-2F3F-D78F7D5DE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5442"/>
            <a:ext cx="2856184" cy="63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0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79B49-B2F1-F1E6-6A82-5BE87F89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 van HF/MF 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603996-E9A2-C6E5-8600-7F6F2EBB4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9" y="1600201"/>
            <a:ext cx="2590801" cy="3845024"/>
          </a:xfrm>
        </p:spPr>
        <p:txBody>
          <a:bodyPr/>
          <a:lstStyle/>
          <a:p>
            <a:r>
              <a:rPr lang="nl-NL" dirty="0"/>
              <a:t>UCH</a:t>
            </a:r>
            <a:r>
              <a:rPr lang="nl-NL" dirty="0">
                <a:solidFill>
                  <a:srgbClr val="FF0000"/>
                </a:solidFill>
              </a:rPr>
              <a:t>8</a:t>
            </a:r>
            <a:r>
              <a:rPr lang="nl-NL" dirty="0"/>
              <a:t>1??</a:t>
            </a:r>
          </a:p>
          <a:p>
            <a:endParaRPr lang="nl-NL" dirty="0"/>
          </a:p>
          <a:p>
            <a:r>
              <a:rPr lang="nl-NL" dirty="0"/>
              <a:t>G2 voor B1 &amp; B2 samen</a:t>
            </a:r>
          </a:p>
          <a:p>
            <a:r>
              <a:rPr lang="nl-NL" dirty="0"/>
              <a:t>AGC via R11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414EE2-8E2B-37D3-DC21-34E6D360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7A5B9F-9753-2DD7-CA38-42DB53C62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1" y="1268760"/>
            <a:ext cx="627336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EDC6F-AEEB-1897-E8C8-35623207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Draaicondensator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5C3135-479D-3C6E-77CF-9C03F80C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600200"/>
            <a:ext cx="4680520" cy="4525963"/>
          </a:xfrm>
        </p:spPr>
        <p:txBody>
          <a:bodyPr/>
          <a:lstStyle/>
          <a:p>
            <a:r>
              <a:rPr lang="nl-NL" dirty="0"/>
              <a:t>Geen ingewikkeld gedoe zoals bij Philips</a:t>
            </a:r>
          </a:p>
          <a:p>
            <a:r>
              <a:rPr lang="nl-NL" dirty="0"/>
              <a:t>1 snaar van 1153mm</a:t>
            </a:r>
          </a:p>
          <a:p>
            <a:r>
              <a:rPr lang="nl-NL" dirty="0"/>
              <a:t>Snaarwiel, halve omtrek gelijk aan schaallengte</a:t>
            </a:r>
          </a:p>
          <a:p>
            <a:endParaRPr lang="nl-NL" dirty="0"/>
          </a:p>
          <a:p>
            <a:r>
              <a:rPr lang="nl-NL" dirty="0"/>
              <a:t>Bandschakelaar via hefboompje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DA6905-4D47-C9D1-6E28-F7C6A6C0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6C3E1E7-F814-8E39-F632-8ABA00F85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5" y="1580118"/>
            <a:ext cx="3587779" cy="47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58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DDABC0F-580A-58DA-B09E-7933B01D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2157"/>
            <a:ext cx="5739583" cy="48150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289AB1-81FF-2ABC-9423-0CFCC189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nl-NL" dirty="0"/>
              <a:t>LF 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91DC9D-09E7-09A9-CAC8-F854D54F9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52715"/>
          </a:xfrm>
        </p:spPr>
        <p:txBody>
          <a:bodyPr>
            <a:normAutofit/>
          </a:bodyPr>
          <a:lstStyle/>
          <a:p>
            <a:r>
              <a:rPr lang="nl-NL" dirty="0"/>
              <a:t>Fysio volume</a:t>
            </a:r>
          </a:p>
          <a:p>
            <a:r>
              <a:rPr lang="nl-NL" dirty="0"/>
              <a:t>R15 DC-vrij</a:t>
            </a:r>
          </a:p>
          <a:p>
            <a:r>
              <a:rPr lang="nl-NL" dirty="0"/>
              <a:t>Anode-R17 </a:t>
            </a:r>
            <a:br>
              <a:rPr lang="nl-NL" dirty="0"/>
            </a:br>
            <a:r>
              <a:rPr lang="nl-NL" dirty="0"/>
              <a:t>ontkoppeld</a:t>
            </a:r>
          </a:p>
          <a:p>
            <a:r>
              <a:rPr lang="nl-NL" dirty="0"/>
              <a:t>Koppel-C39</a:t>
            </a:r>
          </a:p>
          <a:p>
            <a:r>
              <a:rPr lang="nl-NL" dirty="0"/>
              <a:t>Kathode B4 </a:t>
            </a:r>
            <a:br>
              <a:rPr lang="nl-NL" dirty="0"/>
            </a:br>
            <a:r>
              <a:rPr lang="nl-NL" dirty="0"/>
              <a:t>geen </a:t>
            </a:r>
            <a:r>
              <a:rPr lang="nl-NL" dirty="0" err="1"/>
              <a:t>elco</a:t>
            </a:r>
            <a:endParaRPr lang="nl-NL" dirty="0"/>
          </a:p>
          <a:p>
            <a:r>
              <a:rPr lang="nl-NL" dirty="0"/>
              <a:t>Anode-C40: </a:t>
            </a:r>
            <a:r>
              <a:rPr lang="nl-NL" dirty="0" err="1"/>
              <a:t>Boucherot</a:t>
            </a:r>
            <a:r>
              <a:rPr lang="nl-NL" dirty="0"/>
              <a:t> / Schel</a:t>
            </a:r>
          </a:p>
          <a:p>
            <a:r>
              <a:rPr lang="nl-NL" dirty="0"/>
              <a:t>S29 geeft tegenkoppeling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BEF520-075B-9691-002E-E50E2521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184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2AED1-7DA5-333D-21CF-7526ECD0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Onderdeeltjes onder chassis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3E6DCE-E61D-AF90-4BD4-F6363C082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593ADC-BC0C-5F97-4092-498E5CDE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A2F15A-5E0C-06BB-6EB1-CF161C964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" b="9425"/>
          <a:stretch>
            <a:fillRect/>
          </a:stretch>
        </p:blipFill>
        <p:spPr>
          <a:xfrm>
            <a:off x="376593" y="1269638"/>
            <a:ext cx="8390813" cy="54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7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4DF9D-5032-4A56-E333-D08BE593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Verkrijgen en opknappen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BAEBF6-3EFB-B562-764D-AB7ABD13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nl-NL" dirty="0"/>
              <a:t>Aangekocht: 13 dec 2006, 25€,</a:t>
            </a:r>
            <a:br>
              <a:rPr lang="nl-NL" dirty="0"/>
            </a:br>
            <a:r>
              <a:rPr lang="nl-NL" dirty="0"/>
              <a:t>‘t Schuurtje Driebergen, nu Kringloop</a:t>
            </a:r>
          </a:p>
          <a:p>
            <a:r>
              <a:rPr lang="nl-NL" dirty="0"/>
              <a:t>Jaartal 1955: geboortejaar XYL</a:t>
            </a:r>
          </a:p>
          <a:p>
            <a:r>
              <a:rPr lang="nl-NL" dirty="0"/>
              <a:t>Op gerardtel.nl: </a:t>
            </a:r>
            <a:r>
              <a:rPr lang="nl-NL" dirty="0">
                <a:hlinkClick r:id="rId2"/>
              </a:rPr>
              <a:t>Midget, </a:t>
            </a:r>
            <a:r>
              <a:rPr lang="nl-NL" dirty="0" err="1">
                <a:hlinkClick r:id="rId2"/>
              </a:rPr>
              <a:t>sn</a:t>
            </a:r>
            <a:r>
              <a:rPr lang="nl-NL" dirty="0">
                <a:hlinkClick r:id="rId2"/>
              </a:rPr>
              <a:t> = 1615</a:t>
            </a:r>
            <a:endParaRPr lang="nl-NL" dirty="0"/>
          </a:p>
          <a:p>
            <a:endParaRPr lang="nl-NL" dirty="0"/>
          </a:p>
          <a:p>
            <a:r>
              <a:rPr lang="nl-NL" dirty="0"/>
              <a:t>Midden- (en Late) </a:t>
            </a:r>
            <a:r>
              <a:rPr lang="nl-NL" dirty="0" err="1"/>
              <a:t>Uutjes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meestal weinig problemen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AE87C2-06BD-A836-261C-7F865D77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052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96F26-088A-48D5-BD96-570AB31E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Isolatie controleren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4FF7B5-BC6A-F83B-8F93-3260D0DD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Hele binnenkant is </a:t>
            </a:r>
            <a:r>
              <a:rPr lang="nl-NL" dirty="0" err="1"/>
              <a:t>netverbonden</a:t>
            </a:r>
            <a:endParaRPr lang="nl-NL" dirty="0"/>
          </a:p>
          <a:p>
            <a:pPr lvl="1"/>
            <a:r>
              <a:rPr lang="nl-NL" dirty="0"/>
              <a:t>Beschadigingen in kast / isolatie / snoer</a:t>
            </a:r>
          </a:p>
          <a:p>
            <a:pPr lvl="1"/>
            <a:r>
              <a:rPr lang="nl-NL" dirty="0"/>
              <a:t>Wijzigingen of geknutsel?  (Seinsleutel / </a:t>
            </a:r>
            <a:r>
              <a:rPr lang="nl-NL" dirty="0" err="1"/>
              <a:t>Koptelef</a:t>
            </a:r>
            <a:r>
              <a:rPr lang="nl-NL" dirty="0"/>
              <a:t>.)</a:t>
            </a:r>
          </a:p>
          <a:p>
            <a:pPr lvl="1"/>
            <a:r>
              <a:rPr lang="nl-NL" dirty="0"/>
              <a:t>Ontbrekende knoppen  (Vervangen door alu.)</a:t>
            </a:r>
          </a:p>
          <a:p>
            <a:r>
              <a:rPr lang="nl-NL" dirty="0"/>
              <a:t>Scheidingscondensatoren </a:t>
            </a:r>
            <a:br>
              <a:rPr lang="nl-NL" dirty="0"/>
            </a:br>
            <a:r>
              <a:rPr lang="nl-NL" dirty="0"/>
              <a:t>(aarde / antenne) Vervangen</a:t>
            </a:r>
          </a:p>
          <a:p>
            <a:r>
              <a:rPr lang="nl-NL" dirty="0" err="1"/>
              <a:t>Erres</a:t>
            </a:r>
            <a:r>
              <a:rPr lang="nl-NL" dirty="0"/>
              <a:t> / Philips erg oplettend!</a:t>
            </a:r>
            <a:br>
              <a:rPr lang="nl-NL" dirty="0"/>
            </a:br>
            <a:r>
              <a:rPr lang="nl-NL" dirty="0"/>
              <a:t>Was </a:t>
            </a:r>
            <a:r>
              <a:rPr lang="nl-NL" dirty="0" err="1"/>
              <a:t>was</a:t>
            </a:r>
            <a:r>
              <a:rPr lang="nl-NL" dirty="0"/>
              <a:t> nog aanwezig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47F6F7-2154-029E-9BDA-828DCB5E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68E54E3-3F9C-0CEC-85F4-522B88673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68241"/>
            <a:ext cx="3133328" cy="23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17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4D16B-2C85-DB0D-1EFE-4235C7CF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Condensators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4268A9-0D80-DEF4-6825-3E1A00B57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Papiercondensatoren (teerbollen)</a:t>
            </a:r>
          </a:p>
          <a:p>
            <a:pPr lvl="1"/>
            <a:r>
              <a:rPr lang="nl-NL" dirty="0"/>
              <a:t>Ratel, koppel, anode: </a:t>
            </a:r>
            <a:br>
              <a:rPr lang="nl-NL" dirty="0"/>
            </a:br>
            <a:r>
              <a:rPr lang="nl-NL" dirty="0"/>
              <a:t>sowieso vervangen voordat je ‘m aanzet</a:t>
            </a:r>
          </a:p>
          <a:p>
            <a:pPr lvl="1"/>
            <a:r>
              <a:rPr lang="nl-NL" dirty="0"/>
              <a:t>Alles wat beetje bereikbaar is ook </a:t>
            </a:r>
          </a:p>
          <a:p>
            <a:pPr lvl="1"/>
            <a:r>
              <a:rPr lang="nl-NL" dirty="0"/>
              <a:t>Meten/testen: Uiteindelijk meestal allemaal</a:t>
            </a:r>
          </a:p>
          <a:p>
            <a:r>
              <a:rPr lang="nl-NL" dirty="0"/>
              <a:t>Elco’s C17/C18 in voeding “vaak nog goed”</a:t>
            </a:r>
          </a:p>
          <a:p>
            <a:pPr lvl="1"/>
            <a:r>
              <a:rPr lang="nl-NL" dirty="0"/>
              <a:t>Evt. na Reformeren</a:t>
            </a:r>
          </a:p>
          <a:p>
            <a:pPr lvl="1"/>
            <a:r>
              <a:rPr lang="nl-NL" dirty="0"/>
              <a:t>Nu weer 20 jaar verder ??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129A4E-93DD-9292-5C67-727288A9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5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A2912-8ED4-9475-DB2F-134DC121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Rimlock</a:t>
            </a:r>
            <a:r>
              <a:rPr lang="nl-NL" dirty="0"/>
              <a:t> buizen: kraak </a:t>
            </a:r>
            <a:r>
              <a:rPr lang="nl-NL" dirty="0" err="1"/>
              <a:t>kraak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8E7641-78E5-FB7D-B519-034F217A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Vaak gekraak, soms brom</a:t>
            </a:r>
          </a:p>
          <a:p>
            <a:r>
              <a:rPr lang="nl-NL" dirty="0"/>
              <a:t>Door aanslag rond buispennen</a:t>
            </a:r>
          </a:p>
          <a:p>
            <a:r>
              <a:rPr lang="nl-NL" dirty="0"/>
              <a:t>Buizen goed reinigen met ammonia</a:t>
            </a:r>
          </a:p>
          <a:p>
            <a:pPr lvl="1"/>
            <a:r>
              <a:rPr lang="nl-NL" dirty="0"/>
              <a:t>Soms ook buisvoeten</a:t>
            </a:r>
          </a:p>
          <a:p>
            <a:pPr lvl="1"/>
            <a:endParaRPr lang="nl-NL" dirty="0"/>
          </a:p>
          <a:p>
            <a:r>
              <a:rPr lang="nl-NL" dirty="0"/>
              <a:t>Eerste generatie </a:t>
            </a:r>
            <a:r>
              <a:rPr lang="nl-NL" dirty="0" err="1"/>
              <a:t>Rimlock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met metalen ring zijn nog erger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421239-2D82-B015-BE78-F70289D4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BECA53-CA76-D50D-D292-052E28C3F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795463"/>
            <a:ext cx="191135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26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F0D8C01-6B7C-95CE-5727-A48B705E2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56" y="3978098"/>
            <a:ext cx="4855794" cy="22401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D7C7A2-1BD1-BB18-2D7B-97AAEEE7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79" y="274638"/>
            <a:ext cx="8678641" cy="1143000"/>
          </a:xfrm>
        </p:spPr>
        <p:txBody>
          <a:bodyPr>
            <a:normAutofit/>
          </a:bodyPr>
          <a:lstStyle/>
          <a:p>
            <a:r>
              <a:rPr lang="nl-NL" dirty="0"/>
              <a:t>Ballast “Straalkacheltje”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FD3C79-B641-783B-83AB-B967E2213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Onderbroken/weg</a:t>
            </a:r>
          </a:p>
          <a:p>
            <a:r>
              <a:rPr lang="nl-NL" dirty="0"/>
              <a:t>Via NFOR of Beurs </a:t>
            </a:r>
            <a:br>
              <a:rPr lang="nl-NL" dirty="0"/>
            </a:br>
            <a:r>
              <a:rPr lang="nl-NL" dirty="0"/>
              <a:t>vervanger, 5€</a:t>
            </a:r>
          </a:p>
          <a:p>
            <a:r>
              <a:rPr lang="nl-NL" dirty="0"/>
              <a:t>Condensator 1,5μF, 25ct, Toestel 11W zuiniger</a:t>
            </a:r>
            <a:br>
              <a:rPr lang="nl-NL" dirty="0"/>
            </a:br>
            <a:r>
              <a:rPr lang="nl-NL" dirty="0">
                <a:hlinkClick r:id="rId3"/>
              </a:rPr>
              <a:t>Slijtage</a:t>
            </a:r>
            <a:r>
              <a:rPr lang="nl-NL" dirty="0"/>
              <a:t>, amper!</a:t>
            </a:r>
          </a:p>
          <a:p>
            <a:endParaRPr lang="nl-NL" dirty="0"/>
          </a:p>
          <a:p>
            <a:r>
              <a:rPr lang="nl-NL" dirty="0"/>
              <a:t>Mijn Midget: </a:t>
            </a:r>
            <a:br>
              <a:rPr lang="nl-NL" dirty="0"/>
            </a:br>
            <a:r>
              <a:rPr lang="nl-NL" dirty="0"/>
              <a:t>Nog aanwezig, OK, </a:t>
            </a:r>
            <a:br>
              <a:rPr lang="nl-NL" dirty="0"/>
            </a:br>
            <a:r>
              <a:rPr lang="nl-NL" dirty="0"/>
              <a:t>zit er nog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818A53-25E1-9663-E004-8F5D43FC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D022E61-00A3-7795-DDB6-694A9BC05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079" y="1165994"/>
            <a:ext cx="4716242" cy="17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8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22857-4A20-A0FB-3028-8199BF11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dirty="0" err="1"/>
              <a:t>Erres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2C9DFF-6B99-D66B-17A5-FA3FD8D73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55542"/>
          </a:xfrm>
        </p:spPr>
        <p:txBody>
          <a:bodyPr/>
          <a:lstStyle/>
          <a:p>
            <a:r>
              <a:rPr lang="nl-NL" dirty="0">
                <a:hlinkClick r:id="rId2"/>
              </a:rPr>
              <a:t>Handelsmaatschappij</a:t>
            </a:r>
            <a:r>
              <a:rPr lang="nl-NL" dirty="0"/>
              <a:t> van </a:t>
            </a:r>
            <a:r>
              <a:rPr lang="nl-NL" dirty="0">
                <a:hlinkClick r:id="rId3"/>
              </a:rPr>
              <a:t>R.S. Stokvis</a:t>
            </a:r>
            <a:endParaRPr lang="nl-NL" dirty="0"/>
          </a:p>
          <a:p>
            <a:r>
              <a:rPr lang="nl-NL" dirty="0"/>
              <a:t>Koffie, voertuigen, radio’s</a:t>
            </a:r>
          </a:p>
          <a:p>
            <a:r>
              <a:rPr lang="nl-NL" dirty="0"/>
              <a:t>Fabrieken: </a:t>
            </a:r>
            <a:r>
              <a:rPr lang="nl-NL" dirty="0">
                <a:hlinkClick r:id="rId4"/>
              </a:rPr>
              <a:t>Van der Heem &amp; Bloemsma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zeer </a:t>
            </a:r>
            <a:r>
              <a:rPr lang="nl-NL" dirty="0">
                <a:hlinkClick r:id="rId5"/>
              </a:rPr>
              <a:t>uitgebreide website</a:t>
            </a:r>
            <a:r>
              <a:rPr lang="nl-NL" dirty="0"/>
              <a:t> van Ger Fust</a:t>
            </a:r>
          </a:p>
          <a:p>
            <a:r>
              <a:rPr lang="nl-NL" dirty="0"/>
              <a:t>LC-Kringen over </a:t>
            </a:r>
            <a:r>
              <a:rPr lang="nl-NL" dirty="0" err="1"/>
              <a:t>Erres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Toestellen </a:t>
            </a:r>
            <a:r>
              <a:rPr lang="nl-NL" dirty="0">
                <a:hlinkClick r:id="rId6"/>
              </a:rPr>
              <a:t>in 1950</a:t>
            </a:r>
            <a:endParaRPr lang="nl-NL" dirty="0"/>
          </a:p>
          <a:p>
            <a:pPr lvl="1"/>
            <a:r>
              <a:rPr lang="nl-NL" dirty="0"/>
              <a:t>De </a:t>
            </a:r>
            <a:r>
              <a:rPr lang="nl-NL" dirty="0" err="1"/>
              <a:t>Erres</a:t>
            </a:r>
            <a:r>
              <a:rPr lang="nl-NL" dirty="0"/>
              <a:t> </a:t>
            </a:r>
            <a:r>
              <a:rPr lang="nl-NL" dirty="0">
                <a:hlinkClick r:id="rId7"/>
              </a:rPr>
              <a:t>KY107</a:t>
            </a:r>
            <a:r>
              <a:rPr lang="nl-NL" dirty="0"/>
              <a:t> Zanger aan de Wand</a:t>
            </a:r>
          </a:p>
          <a:p>
            <a:pPr lvl="1"/>
            <a:r>
              <a:rPr lang="nl-NL" dirty="0"/>
              <a:t>Het </a:t>
            </a:r>
            <a:r>
              <a:rPr lang="nl-NL" dirty="0" err="1"/>
              <a:t>Erres</a:t>
            </a:r>
            <a:r>
              <a:rPr lang="nl-NL" dirty="0"/>
              <a:t> </a:t>
            </a:r>
            <a:r>
              <a:rPr lang="nl-NL" dirty="0">
                <a:hlinkClick r:id="rId8"/>
              </a:rPr>
              <a:t>RA6531</a:t>
            </a:r>
            <a:r>
              <a:rPr lang="nl-NL" dirty="0"/>
              <a:t> Tropentoestel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8DEBF2-A55E-363E-0DA2-0E1A2D43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90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09D311D-A078-F4F0-148C-2D07F0C2A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1866900"/>
            <a:ext cx="4470400" cy="3124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515D5A-B03F-D226-4A12-75F2268A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 en meet via netscheiding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BE958F-6D15-9965-1C03-3D5C63463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zware trafo’s</a:t>
            </a:r>
            <a:br>
              <a:rPr lang="nl-NL" dirty="0"/>
            </a:br>
            <a:r>
              <a:rPr lang="nl-NL" dirty="0"/>
              <a:t>back-</a:t>
            </a:r>
            <a:r>
              <a:rPr lang="nl-NL" dirty="0" err="1"/>
              <a:t>to</a:t>
            </a:r>
            <a:r>
              <a:rPr lang="nl-NL" dirty="0"/>
              <a:t>-back</a:t>
            </a:r>
          </a:p>
          <a:p>
            <a:r>
              <a:rPr lang="nl-NL" dirty="0"/>
              <a:t>220 of 110V</a:t>
            </a:r>
          </a:p>
          <a:p>
            <a:r>
              <a:rPr lang="nl-NL" dirty="0"/>
              <a:t>Gelijkspanning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54FE03-1ACC-03DA-89AD-C03D1E5B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3B1E32-65C9-8202-05BC-9D4FA6DE0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6" b="15224"/>
          <a:stretch/>
        </p:blipFill>
        <p:spPr>
          <a:xfrm>
            <a:off x="539552" y="4227077"/>
            <a:ext cx="47625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38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3C910-B0A3-2526-0BB1-7799E217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Opstarten: </a:t>
            </a:r>
            <a:r>
              <a:rPr lang="nl-NL" dirty="0" err="1"/>
              <a:t>Variac</a:t>
            </a:r>
            <a:r>
              <a:rPr lang="nl-NL" dirty="0"/>
              <a:t> of gloeilamp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FB8A6-A9F3-F467-2C88-503A3BF0A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nl-NL" dirty="0" err="1"/>
              <a:t>Tweelamps</a:t>
            </a:r>
            <a:r>
              <a:rPr lang="nl-NL" dirty="0"/>
              <a:t> opstarter</a:t>
            </a:r>
          </a:p>
          <a:p>
            <a:r>
              <a:rPr lang="nl-NL" dirty="0"/>
              <a:t>Begrenst stroom en maakt zichtbaar</a:t>
            </a:r>
          </a:p>
          <a:p>
            <a:r>
              <a:rPr lang="nl-NL" dirty="0"/>
              <a:t>Eerst 40W, na halfuurtje 100W</a:t>
            </a:r>
          </a:p>
          <a:p>
            <a:r>
              <a:rPr lang="nl-NL" dirty="0"/>
              <a:t>Metingen in stand D (Direct)!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9D54FA-28D4-8A81-21BB-A4D20D1E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837FAB-6407-4275-AF08-F0B2E5E333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5900" r="9365" b="9680"/>
          <a:stretch/>
        </p:blipFill>
        <p:spPr>
          <a:xfrm>
            <a:off x="5345401" y="4104288"/>
            <a:ext cx="2880320" cy="26078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AE8FE89-C287-15A9-B895-8369C167C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8" y="4118554"/>
            <a:ext cx="4164243" cy="26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00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44358-C794-1FA4-02CB-8FFAFBAB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 </a:t>
            </a:r>
            <a:r>
              <a:rPr lang="nl-NL" dirty="0" err="1"/>
              <a:t>Uutjes</a:t>
            </a:r>
            <a:r>
              <a:rPr lang="nl-NL" dirty="0"/>
              <a:t>: Brom!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B0E252-266C-F9FB-76C1-FF31DC830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Controleer capaciteit </a:t>
            </a:r>
            <a:r>
              <a:rPr lang="nl-NL" dirty="0" err="1"/>
              <a:t>voedingselco’s</a:t>
            </a:r>
            <a:endParaRPr lang="nl-NL" dirty="0"/>
          </a:p>
          <a:p>
            <a:r>
              <a:rPr lang="nl-NL" dirty="0"/>
              <a:t>Hoge stroom door lekke koppel-C</a:t>
            </a:r>
          </a:p>
          <a:p>
            <a:endParaRPr lang="nl-NL" dirty="0"/>
          </a:p>
          <a:p>
            <a:r>
              <a:rPr lang="nl-NL" dirty="0"/>
              <a:t>Afscherming</a:t>
            </a:r>
          </a:p>
          <a:p>
            <a:endParaRPr lang="nl-NL" dirty="0"/>
          </a:p>
          <a:p>
            <a:r>
              <a:rPr lang="nl-NL" dirty="0"/>
              <a:t>Ingang B3 zweeft door kapotte C36 </a:t>
            </a:r>
          </a:p>
          <a:p>
            <a:r>
              <a:rPr lang="nl-NL" dirty="0"/>
              <a:t>Kathode-gloeidraadlek in buis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E0A4B6-6C92-799F-4E4B-92367132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209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5. Luisteren en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willen jullie horen…</a:t>
            </a:r>
          </a:p>
          <a:p>
            <a:r>
              <a:rPr lang="nl-NL" dirty="0"/>
              <a:t>Radio Paradijs kan meestal wel</a:t>
            </a:r>
          </a:p>
          <a:p>
            <a:r>
              <a:rPr lang="nl-NL" dirty="0"/>
              <a:t>Even KG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86DCC-6872-D4A8-A3F5-3B5624A2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Naam “</a:t>
            </a:r>
            <a:r>
              <a:rPr lang="nl-NL" dirty="0">
                <a:hlinkClick r:id="rId2"/>
              </a:rPr>
              <a:t>Midget</a:t>
            </a:r>
            <a:r>
              <a:rPr lang="nl-NL" dirty="0"/>
              <a:t>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C65CA0-9E23-F20E-DF49-351D36B59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op </a:t>
            </a:r>
            <a:br>
              <a:rPr lang="nl-NL" dirty="0"/>
            </a:br>
            <a:r>
              <a:rPr lang="nl-NL" dirty="0" err="1"/>
              <a:t>servicedoc</a:t>
            </a:r>
            <a:endParaRPr lang="nl-NL" dirty="0"/>
          </a:p>
          <a:p>
            <a:r>
              <a:rPr lang="nl-NL" dirty="0"/>
              <a:t>Wel op ad</a:t>
            </a:r>
          </a:p>
          <a:p>
            <a:endParaRPr lang="nl-NL" dirty="0"/>
          </a:p>
          <a:p>
            <a:r>
              <a:rPr lang="nl-NL" dirty="0"/>
              <a:t>Beledigend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A43688-C78E-0653-4274-D0CCC5E8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78CE07-2EDF-A1F6-A254-19ED7CCCB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47825"/>
            <a:ext cx="6096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6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Erres</a:t>
            </a:r>
            <a:r>
              <a:rPr lang="nl-NL" dirty="0"/>
              <a:t> KY553</a:t>
            </a:r>
          </a:p>
          <a:p>
            <a:r>
              <a:rPr lang="nl-NL" dirty="0"/>
              <a:t>Philips BX210</a:t>
            </a:r>
          </a:p>
          <a:p>
            <a:r>
              <a:rPr lang="nl-NL" dirty="0" err="1"/>
              <a:t>Mayfair</a:t>
            </a:r>
            <a:r>
              <a:rPr lang="nl-NL" dirty="0"/>
              <a:t> &amp; </a:t>
            </a:r>
            <a:r>
              <a:rPr lang="nl-NL" dirty="0" err="1"/>
              <a:t>Teletone</a:t>
            </a:r>
            <a:endParaRPr lang="nl-NL" dirty="0"/>
          </a:p>
          <a:p>
            <a:r>
              <a:rPr lang="nl-NL" dirty="0"/>
              <a:t>Meetblad</a:t>
            </a:r>
          </a:p>
          <a:p>
            <a:r>
              <a:rPr lang="nl-NL" dirty="0" err="1"/>
              <a:t>Tweelamps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Ruysdael</a:t>
            </a:r>
            <a:r>
              <a:rPr lang="nl-NL" dirty="0"/>
              <a:t> aan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A8930-14DC-B4E4-C501-25D563C6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Types van </a:t>
            </a:r>
            <a:r>
              <a:rPr lang="nl-NL" dirty="0" err="1"/>
              <a:t>Erres</a:t>
            </a:r>
            <a:r>
              <a:rPr lang="nl-NL" dirty="0"/>
              <a:t>, jaren 50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6D12A7-E05A-64FC-8830-AA4E181C0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8964"/>
          </a:xfrm>
        </p:spPr>
        <p:txBody>
          <a:bodyPr/>
          <a:lstStyle/>
          <a:p>
            <a:r>
              <a:rPr lang="nl-NL" dirty="0"/>
              <a:t>Steeds letters KY, jaar en volgcijfer</a:t>
            </a:r>
            <a:br>
              <a:rPr lang="nl-NL" dirty="0"/>
            </a:br>
            <a:r>
              <a:rPr lang="nl-NL" dirty="0"/>
              <a:t>Bv KY504 = Toestel 4 uit 1950</a:t>
            </a:r>
          </a:p>
          <a:p>
            <a:r>
              <a:rPr lang="nl-NL" dirty="0"/>
              <a:t>Hoger nummer is luxer, </a:t>
            </a:r>
            <a:r>
              <a:rPr lang="nl-NL" dirty="0">
                <a:hlinkClick r:id="rId2"/>
              </a:rPr>
              <a:t>serie KY504 – KY509</a:t>
            </a:r>
            <a:endParaRPr lang="nl-NL" dirty="0"/>
          </a:p>
          <a:p>
            <a:r>
              <a:rPr lang="nl-NL" dirty="0"/>
              <a:t>Nummer 3 is simpelst: </a:t>
            </a:r>
            <a:br>
              <a:rPr lang="nl-NL" dirty="0"/>
            </a:br>
            <a:r>
              <a:rPr lang="nl-NL" dirty="0"/>
              <a:t>bakelieten </a:t>
            </a:r>
            <a:r>
              <a:rPr lang="nl-NL" dirty="0" err="1"/>
              <a:t>Uutje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niet elk jaar!</a:t>
            </a:r>
            <a:br>
              <a:rPr lang="nl-NL" dirty="0"/>
            </a:br>
            <a:r>
              <a:rPr lang="nl-NL" dirty="0"/>
              <a:t>Wel KY453, KY483, </a:t>
            </a:r>
            <a:br>
              <a:rPr lang="nl-NL" dirty="0"/>
            </a:br>
            <a:r>
              <a:rPr lang="nl-NL" dirty="0">
                <a:hlinkClick r:id="rId3"/>
              </a:rPr>
              <a:t>KY513</a:t>
            </a:r>
            <a:r>
              <a:rPr lang="nl-NL" dirty="0"/>
              <a:t> (1951)</a:t>
            </a:r>
          </a:p>
          <a:p>
            <a:r>
              <a:rPr lang="nl-NL" dirty="0"/>
              <a:t>Maar: </a:t>
            </a:r>
            <a:r>
              <a:rPr lang="nl-NL" dirty="0">
                <a:hlinkClick r:id="rId4"/>
              </a:rPr>
              <a:t>KY59</a:t>
            </a:r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387BEB-08BB-AED7-47FF-3278132F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89EC68-9889-17C1-6BAC-F74CA3D43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38908"/>
            <a:ext cx="4419600" cy="28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A9A44-897D-7317-8858-BD62AE25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Klokradio </a:t>
            </a:r>
            <a:r>
              <a:rPr lang="nl-NL" dirty="0" err="1"/>
              <a:t>nr</a:t>
            </a:r>
            <a:r>
              <a:rPr lang="nl-NL" dirty="0"/>
              <a:t> 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E189E-422D-3BAD-D33A-6B93D87E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nl-NL" dirty="0" err="1"/>
              <a:t>Erres</a:t>
            </a:r>
            <a:r>
              <a:rPr lang="nl-NL" dirty="0"/>
              <a:t> </a:t>
            </a:r>
            <a:r>
              <a:rPr lang="nl-NL" dirty="0">
                <a:hlinkClick r:id="rId2"/>
              </a:rPr>
              <a:t>KY550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(1955)</a:t>
            </a:r>
          </a:p>
          <a:p>
            <a:r>
              <a:rPr lang="nl-NL" dirty="0"/>
              <a:t>Radiodeel </a:t>
            </a:r>
            <a:br>
              <a:rPr lang="nl-NL" dirty="0"/>
            </a:br>
            <a:r>
              <a:rPr lang="nl-NL" dirty="0"/>
              <a:t>als KY553</a:t>
            </a:r>
          </a:p>
          <a:p>
            <a:r>
              <a:rPr lang="nl-NL" dirty="0"/>
              <a:t>U-buizen maar </a:t>
            </a:r>
            <a:br>
              <a:rPr lang="nl-NL" dirty="0"/>
            </a:br>
            <a:r>
              <a:rPr lang="nl-NL" dirty="0"/>
              <a:t>alleen AC: klok!</a:t>
            </a:r>
          </a:p>
          <a:p>
            <a:r>
              <a:rPr lang="nl-NL" dirty="0"/>
              <a:t>Ook extra stopcontact voor bv koffiezetter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E0BE69-0B3E-65CD-666E-6C9403D6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46D481-F521-595D-5E2D-063338AE8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72" y="1767916"/>
            <a:ext cx="4679618" cy="25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1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68A62-A46F-75E2-156E-AA10810E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Autoradio </a:t>
            </a:r>
            <a:r>
              <a:rPr lang="nl-NL" dirty="0" err="1"/>
              <a:t>nr</a:t>
            </a:r>
            <a:r>
              <a:rPr lang="nl-NL" dirty="0"/>
              <a:t>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13A22A-0966-0789-D84B-303AF808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Maar 1x, </a:t>
            </a:r>
            <a:br>
              <a:rPr lang="nl-NL" dirty="0"/>
            </a:br>
            <a:r>
              <a:rPr lang="nl-NL" dirty="0"/>
              <a:t>in 1957: KY571</a:t>
            </a:r>
          </a:p>
          <a:p>
            <a:r>
              <a:rPr lang="nl-NL" dirty="0"/>
              <a:t>L/M, voorkeuze</a:t>
            </a:r>
          </a:p>
          <a:p>
            <a:r>
              <a:rPr lang="nl-NL" dirty="0"/>
              <a:t>7 buizen + brug</a:t>
            </a:r>
          </a:p>
          <a:p>
            <a:r>
              <a:rPr lang="nl-NL" dirty="0"/>
              <a:t>Twee delen</a:t>
            </a:r>
          </a:p>
          <a:p>
            <a:pPr lvl="1"/>
            <a:r>
              <a:rPr lang="nl-NL" dirty="0"/>
              <a:t>HF/MF en bediening</a:t>
            </a:r>
          </a:p>
          <a:p>
            <a:pPr lvl="1"/>
            <a:r>
              <a:rPr lang="nl-NL" dirty="0"/>
              <a:t>Voeding en uitgang (balans)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2CEF04-FE0D-2542-9589-CE16E856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7407F27-39E0-43BE-4690-169971887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03" y="1844824"/>
            <a:ext cx="460257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3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560EA-5AAD-0AA1-A5CC-9C428BA6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nl-NL" dirty="0"/>
              <a:t>De portable </a:t>
            </a:r>
            <a:r>
              <a:rPr lang="nl-NL" dirty="0" err="1"/>
              <a:t>nr</a:t>
            </a:r>
            <a:r>
              <a:rPr lang="nl-NL" dirty="0"/>
              <a:t>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C1BE3-E1F9-9197-6101-66CAB86F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6275040" cy="5303837"/>
          </a:xfrm>
        </p:spPr>
        <p:txBody>
          <a:bodyPr/>
          <a:lstStyle/>
          <a:p>
            <a:r>
              <a:rPr lang="nl-NL" dirty="0" err="1"/>
              <a:t>Erres</a:t>
            </a:r>
            <a:r>
              <a:rPr lang="nl-NL" dirty="0"/>
              <a:t> KY542 en </a:t>
            </a:r>
            <a:r>
              <a:rPr lang="nl-NL" dirty="0">
                <a:hlinkClick r:id="rId2"/>
              </a:rPr>
              <a:t>KY552</a:t>
            </a:r>
            <a:endParaRPr lang="nl-NL" dirty="0"/>
          </a:p>
          <a:p>
            <a:r>
              <a:rPr lang="nl-NL" dirty="0"/>
              <a:t>Net Wissel / Gelijk</a:t>
            </a:r>
          </a:p>
          <a:p>
            <a:r>
              <a:rPr lang="nl-NL" dirty="0" err="1"/>
              <a:t>Batt</a:t>
            </a:r>
            <a:r>
              <a:rPr lang="nl-NL" dirty="0"/>
              <a:t> 90 en 9 V</a:t>
            </a:r>
          </a:p>
          <a:p>
            <a:r>
              <a:rPr lang="nl-NL" dirty="0"/>
              <a:t>Gloeidraden in serie</a:t>
            </a:r>
          </a:p>
          <a:p>
            <a:r>
              <a:rPr lang="nl-NL" dirty="0"/>
              <a:t>Geen voor- of </a:t>
            </a:r>
            <a:br>
              <a:rPr lang="nl-NL" dirty="0"/>
            </a:br>
            <a:r>
              <a:rPr lang="nl-NL" dirty="0"/>
              <a:t>achterkant!</a:t>
            </a:r>
          </a:p>
          <a:p>
            <a:r>
              <a:rPr lang="nl-NL" dirty="0">
                <a:hlinkClick r:id="rId3"/>
              </a:rPr>
              <a:t>Onno’s KY552</a:t>
            </a:r>
            <a:endParaRPr lang="nl-NL" dirty="0"/>
          </a:p>
          <a:p>
            <a:r>
              <a:rPr lang="nl-NL" dirty="0"/>
              <a:t>(KY552U is </a:t>
            </a:r>
            <a:r>
              <a:rPr lang="nl-NL" dirty="0" err="1"/>
              <a:t>uutje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voor Indonesië)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786E83-C7AD-8A5A-6240-ACE2EEE3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205D5E-7059-F913-BEE4-17A7F1F7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29" y="4053415"/>
            <a:ext cx="3734528" cy="24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3639A7E-DADF-5399-AEFD-2382849DB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578932" y="1053916"/>
            <a:ext cx="3464476" cy="24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AC046-7A1D-019D-DBDD-94B3E0DD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Tropen- en Exporttoestellen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1380A9-3D7A-AF76-36DA-133AB400F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Variant van Nederlands toestel</a:t>
            </a:r>
          </a:p>
          <a:p>
            <a:r>
              <a:rPr lang="nl-NL" dirty="0"/>
              <a:t>Andere golfbereiken of “</a:t>
            </a:r>
            <a:r>
              <a:rPr lang="nl-NL" dirty="0" err="1"/>
              <a:t>tropicalized</a:t>
            </a:r>
            <a:r>
              <a:rPr lang="nl-NL" dirty="0"/>
              <a:t>”</a:t>
            </a:r>
          </a:p>
          <a:p>
            <a:r>
              <a:rPr lang="nl-NL" dirty="0"/>
              <a:t>Vierde cijfer in type</a:t>
            </a:r>
          </a:p>
          <a:p>
            <a:pPr lvl="1"/>
            <a:r>
              <a:rPr lang="nl-NL" dirty="0"/>
              <a:t>1 = Verre Oosten, geen L maar T band</a:t>
            </a:r>
          </a:p>
          <a:p>
            <a:pPr lvl="1"/>
            <a:r>
              <a:rPr lang="nl-NL" dirty="0"/>
              <a:t>2 = Noord-Afrika/Spanje??, geen M maar T band</a:t>
            </a:r>
          </a:p>
          <a:p>
            <a:endParaRPr lang="nl-NL" dirty="0"/>
          </a:p>
          <a:p>
            <a:r>
              <a:rPr lang="nl-NL" dirty="0"/>
              <a:t>Toevoeging B: Batterij-uitvoering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95F271-913F-FEA4-8925-DCEB6B79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63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02BB1-69EE-434A-296B-E632EDE7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Midget: Kleintje of Dwerg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6C65A6-2AD9-25EA-5179-4CC89A21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Denk aan </a:t>
            </a:r>
            <a:r>
              <a:rPr lang="nl-NL" dirty="0" err="1"/>
              <a:t>Midget-golf</a:t>
            </a:r>
            <a:endParaRPr lang="nl-NL" dirty="0"/>
          </a:p>
          <a:p>
            <a:r>
              <a:rPr lang="nl-NL" dirty="0"/>
              <a:t>KY553 is kleinste </a:t>
            </a:r>
            <a:r>
              <a:rPr lang="nl-NL" i="1" dirty="0"/>
              <a:t>binnen </a:t>
            </a:r>
            <a:r>
              <a:rPr lang="nl-NL" i="1" dirty="0" err="1"/>
              <a:t>Erres</a:t>
            </a:r>
            <a:r>
              <a:rPr lang="nl-NL" i="1" dirty="0"/>
              <a:t>-aanbod 1955</a:t>
            </a:r>
          </a:p>
          <a:p>
            <a:r>
              <a:rPr lang="nl-NL" dirty="0"/>
              <a:t>Kleinere radio’s</a:t>
            </a:r>
          </a:p>
          <a:p>
            <a:pPr lvl="1"/>
            <a:r>
              <a:rPr lang="nl-NL" dirty="0">
                <a:hlinkClick r:id="rId2"/>
              </a:rPr>
              <a:t>Mayfair 355</a:t>
            </a:r>
            <a:r>
              <a:rPr lang="nl-NL" dirty="0"/>
              <a:t>, 1952,</a:t>
            </a:r>
            <a:br>
              <a:rPr lang="nl-NL" dirty="0"/>
            </a:br>
            <a:r>
              <a:rPr lang="nl-NL" dirty="0"/>
              <a:t>19cm </a:t>
            </a:r>
          </a:p>
          <a:p>
            <a:pPr lvl="1"/>
            <a:r>
              <a:rPr lang="nl-NL" dirty="0">
                <a:hlinkClick r:id="rId3"/>
              </a:rPr>
              <a:t>Gnomo R2</a:t>
            </a:r>
            <a:r>
              <a:rPr lang="nl-NL" dirty="0"/>
              <a:t>, 1950, </a:t>
            </a:r>
            <a:br>
              <a:rPr lang="nl-NL" dirty="0"/>
            </a:br>
            <a:r>
              <a:rPr lang="nl-NL" dirty="0"/>
              <a:t>11cm, UAF41 &amp; EL42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1DFD95-8B5E-DE8A-9C62-EA62E32B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60E860-1DD5-2672-93D1-BD9C7CABB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71" y="2865436"/>
            <a:ext cx="3189817" cy="23923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43CCEE0-16B3-CE90-E2BA-C3150805C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01970"/>
            <a:ext cx="2448272" cy="21057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7E56AC9-244A-6C25-149A-E81DFB7E3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242721"/>
            <a:ext cx="262255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733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1094</Words>
  <Application>Microsoft Office PowerPoint</Application>
  <PresentationFormat>Diavoorstelling (4:3)</PresentationFormat>
  <Paragraphs>249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8" baseType="lpstr">
      <vt:lpstr>Arial</vt:lpstr>
      <vt:lpstr>Calibri</vt:lpstr>
      <vt:lpstr>Kantoorthema</vt:lpstr>
      <vt:lpstr>Erres KY553 Midget (1955)</vt:lpstr>
      <vt:lpstr>Wat gaan we doen</vt:lpstr>
      <vt:lpstr>1. Erres</vt:lpstr>
      <vt:lpstr>Types van Erres, jaren 50</vt:lpstr>
      <vt:lpstr>De Klokradio nr 0</vt:lpstr>
      <vt:lpstr>Autoradio nr 1</vt:lpstr>
      <vt:lpstr>De portable nr 2</vt:lpstr>
      <vt:lpstr>Tropen- en Exporttoestellen</vt:lpstr>
      <vt:lpstr>Midget: Kleintje of Dwerg</vt:lpstr>
      <vt:lpstr>Varianten van de Midget</vt:lpstr>
      <vt:lpstr>Leo’s folder</vt:lpstr>
      <vt:lpstr>2. Midden-Uutjes</vt:lpstr>
      <vt:lpstr>Uutje en Midden-Uutje</vt:lpstr>
      <vt:lpstr>U-Techniek</vt:lpstr>
      <vt:lpstr>De Rimlock U-buizen: U*4*</vt:lpstr>
      <vt:lpstr>Hoe zag een radio er uit?</vt:lpstr>
      <vt:lpstr>Vooruitgang in techniek</vt:lpstr>
      <vt:lpstr>3. Schemabespreking</vt:lpstr>
      <vt:lpstr>Voedingsdeel</vt:lpstr>
      <vt:lpstr>Antennekringen</vt:lpstr>
      <vt:lpstr>Schema van HF/MF deel</vt:lpstr>
      <vt:lpstr>Draaicondensator</vt:lpstr>
      <vt:lpstr>LF deel</vt:lpstr>
      <vt:lpstr>Onderdeeltjes onder chassis</vt:lpstr>
      <vt:lpstr>4. Verkrijgen en opknappen</vt:lpstr>
      <vt:lpstr>Isolatie controleren</vt:lpstr>
      <vt:lpstr>Condensators</vt:lpstr>
      <vt:lpstr>Rimlock buizen: kraak kraak</vt:lpstr>
      <vt:lpstr>Ballast “Straalkacheltje”</vt:lpstr>
      <vt:lpstr>Werk en meet via netscheiding</vt:lpstr>
      <vt:lpstr>Opstarten: Variac of gloeilamp</vt:lpstr>
      <vt:lpstr>Veel Uutjes: Brom!</vt:lpstr>
      <vt:lpstr>5. Luisteren en Conclusies</vt:lpstr>
      <vt:lpstr>Naam “Midget”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72</cp:revision>
  <dcterms:created xsi:type="dcterms:W3CDTF">2019-01-19T09:21:01Z</dcterms:created>
  <dcterms:modified xsi:type="dcterms:W3CDTF">2025-12-15T10:51:54Z</dcterms:modified>
</cp:coreProperties>
</file>