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65" r:id="rId5"/>
    <p:sldId id="266" r:id="rId6"/>
    <p:sldId id="302" r:id="rId7"/>
    <p:sldId id="267" r:id="rId8"/>
    <p:sldId id="268" r:id="rId9"/>
    <p:sldId id="299" r:id="rId10"/>
    <p:sldId id="269" r:id="rId11"/>
    <p:sldId id="311" r:id="rId12"/>
    <p:sldId id="270" r:id="rId13"/>
    <p:sldId id="300" r:id="rId14"/>
    <p:sldId id="301" r:id="rId15"/>
    <p:sldId id="260" r:id="rId16"/>
    <p:sldId id="296" r:id="rId17"/>
    <p:sldId id="271" r:id="rId18"/>
    <p:sldId id="272" r:id="rId19"/>
    <p:sldId id="291" r:id="rId20"/>
    <p:sldId id="292" r:id="rId21"/>
    <p:sldId id="295" r:id="rId22"/>
    <p:sldId id="274" r:id="rId23"/>
    <p:sldId id="275" r:id="rId24"/>
    <p:sldId id="294" r:id="rId25"/>
    <p:sldId id="278" r:id="rId26"/>
    <p:sldId id="285" r:id="rId27"/>
    <p:sldId id="286" r:id="rId28"/>
    <p:sldId id="262" r:id="rId29"/>
    <p:sldId id="281" r:id="rId30"/>
    <p:sldId id="282" r:id="rId31"/>
    <p:sldId id="283" r:id="rId32"/>
    <p:sldId id="284" r:id="rId33"/>
    <p:sldId id="304" r:id="rId34"/>
    <p:sldId id="307" r:id="rId35"/>
    <p:sldId id="305" r:id="rId36"/>
    <p:sldId id="308" r:id="rId37"/>
    <p:sldId id="310" r:id="rId38"/>
    <p:sldId id="303" r:id="rId39"/>
    <p:sldId id="264" r:id="rId40"/>
    <p:sldId id="309" r:id="rId41"/>
    <p:sldId id="258" r:id="rId4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9ACAD-A9CE-46D0-BB47-B4CE444833B2}" type="datetimeFigureOut">
              <a:rPr lang="nl-NL" smtClean="0"/>
              <a:t>14-7-2024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1B90F-63AA-4476-880B-D1F70AC75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88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D047-2CBA-4E83-868C-C6A8A8321443}" type="datetime1">
              <a:rPr lang="nl-NL" smtClean="0"/>
              <a:t>14-7-2024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872A-6478-4869-AC6A-9E3A27F2059F}" type="datetime1">
              <a:rPr lang="nl-NL" smtClean="0"/>
              <a:t>14-7-2024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4B83-F00C-482B-8345-B62C698B99F8}" type="datetime1">
              <a:rPr lang="nl-NL" smtClean="0"/>
              <a:t>14-7-2024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C8E7-A19A-4777-B579-CDBCC6771B06}" type="datetime1">
              <a:rPr lang="nl-NL" smtClean="0"/>
              <a:t>14-7-2024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F7A1-CF38-40A6-8837-E09068AB9A99}" type="datetime1">
              <a:rPr lang="nl-NL" smtClean="0"/>
              <a:t>14-7-2024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12DF-34D2-4398-9C5F-17EED7CDA590}" type="datetime1">
              <a:rPr lang="nl-NL" smtClean="0"/>
              <a:t>14-7-2024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2B2A-4226-49F6-A203-75F5DAB16A1F}" type="datetime1">
              <a:rPr lang="nl-NL" smtClean="0"/>
              <a:t>14-7-2024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32AB-4263-4A63-A560-865378C41212}" type="datetime1">
              <a:rPr lang="nl-NL" smtClean="0"/>
              <a:t>14-7-2024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4BEE-159C-4A95-A47F-C1E5D5D69217}" type="datetime1">
              <a:rPr lang="nl-NL" smtClean="0"/>
              <a:t>14-7-2024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A463-6383-4A35-AF3D-1A838EABBDC2}" type="datetime1">
              <a:rPr lang="nl-NL" smtClean="0"/>
              <a:t>14-7-2024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57A5-5B97-4A70-B47F-49A4492CE25D}" type="datetime1">
              <a:rPr lang="nl-NL" smtClean="0"/>
              <a:t>14-7-2024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9DC3-AFE5-4937-86A8-E6A5E835ED87}" type="datetime1">
              <a:rPr lang="nl-NL" smtClean="0"/>
              <a:t>14-7-2024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el00101\Dropbox\FotoAlbum\RadioCorner\Sets\GrSat2000.htm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Tel00101\Dropbox\FotoAlbum\RadioCorner\Sets\Grun2100.htm%6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el00101\Dropbox\FotoAlbum\RadioCorner\Sets\GrSat400.ht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el00101\Dropbox\FotoAlbum\RadioCorner\Sets\PhD2935.htm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file:///C:\Users\Tel00101\Dropbox\FotoAlbum\RadioCorner\Sets\PhAE2380.htm" TargetMode="External"/><Relationship Id="rId4" Type="http://schemas.openxmlformats.org/officeDocument/2006/relationships/hyperlink" Target="file:///C:\Users\Tel00101\Dropbox\FotoAlbum\RadioCorner\Sets\PhD2999.ht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file:///C:\Users\Tel00101\Dropbox\FotoAlbum\RadioCorner\Sets\GrunSSB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ebspace.science.uu.nl/~tel00101/FotoAlbum/RadioCorner/Sets/GSat2100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transistorforum.nl/forum/index.php?id=6723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ebspace.science.uu.nl/~tel00101/FotoAlbum/RadioCorner/Sets/GrSat400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el00101\Dropbox\FotoAlbum\RadioCorner\Sets\GrunOc204.htm" TargetMode="External"/><Relationship Id="rId2" Type="http://schemas.openxmlformats.org/officeDocument/2006/relationships/hyperlink" Target="file:///C:\Users\Tel00101\Dropbox\FotoAlbum\RadioCorner\Sets\PhL4X26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el00101\Dropbox\FotoAlbum\RadioCorner\Sets\ErrKY107.htm" TargetMode="External"/><Relationship Id="rId2" Type="http://schemas.openxmlformats.org/officeDocument/2006/relationships/hyperlink" Target="file:///C:\Users\Tel00101\Dropbox\FotoAlbum\RadioCorner\Sets\PlesBox.ht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file:///C:\Users\Tel00101\Dropbox\FotoAlbum\RadioCorner\Sets\Phil798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file:///C:\Users\Tel00101\Dropbox\FotoAlbum\RadioCorner\Sets\Ph50ICa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80112" y="2130425"/>
            <a:ext cx="3384376" cy="1470025"/>
          </a:xfrm>
        </p:spPr>
        <p:txBody>
          <a:bodyPr/>
          <a:lstStyle/>
          <a:p>
            <a:br>
              <a:rPr lang="en-US" dirty="0"/>
            </a:br>
            <a:r>
              <a:rPr lang="en-US" dirty="0" err="1"/>
              <a:t>Satellit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652120" y="3933056"/>
            <a:ext cx="3168352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br>
              <a:rPr lang="en-US" dirty="0"/>
            </a:br>
            <a:r>
              <a:rPr lang="en-US" dirty="0"/>
              <a:t>10 </a:t>
            </a:r>
            <a:r>
              <a:rPr lang="en-US" dirty="0" err="1"/>
              <a:t>juli</a:t>
            </a:r>
            <a:r>
              <a:rPr lang="en-US" dirty="0"/>
              <a:t> 2024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E03DBD-9A4F-42BF-AEBB-955E324E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89BC6-3074-AB19-897C-24FD2771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99" y="1459730"/>
            <a:ext cx="2268325" cy="1390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E5A11D-51FF-1BE7-A66B-04B9F1FDD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62" y="783070"/>
            <a:ext cx="2848373" cy="2743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68ED7-B77F-2429-A3C9-A438D82F9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27736">
            <a:off x="2815824" y="1595055"/>
            <a:ext cx="3146986" cy="6723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DE080B-A93A-A10A-F841-F02620F7E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169" y="3880538"/>
            <a:ext cx="2440054" cy="20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oven, binnen, magnetron&#10;&#10;Automatisch gegenereerde beschrijving">
            <a:extLst>
              <a:ext uri="{FF2B5EF4-FFF2-40B4-BE49-F238E27FC236}">
                <a16:creationId xmlns:a16="http://schemas.microsoft.com/office/drawing/2014/main" id="{5FDBB6B2-4769-4223-8F8A-1547A3A70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26" y="136014"/>
            <a:ext cx="3622562" cy="27169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112568" cy="1143000"/>
          </a:xfrm>
        </p:spPr>
        <p:txBody>
          <a:bodyPr/>
          <a:lstStyle/>
          <a:p>
            <a:r>
              <a:rPr lang="en-US" dirty="0" err="1"/>
              <a:t>Satellit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2000</a:t>
            </a:r>
            <a:r>
              <a:rPr lang="en-US" dirty="0"/>
              <a:t> / </a:t>
            </a:r>
            <a:r>
              <a:rPr lang="en-US" dirty="0">
                <a:hlinkClick r:id="rId4"/>
              </a:rPr>
              <a:t>2100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9231"/>
            <a:ext cx="8229600" cy="4525963"/>
          </a:xfrm>
        </p:spPr>
        <p:txBody>
          <a:bodyPr/>
          <a:lstStyle/>
          <a:p>
            <a:r>
              <a:rPr lang="en-US" dirty="0" err="1"/>
              <a:t>Introductie</a:t>
            </a:r>
            <a:r>
              <a:rPr lang="en-US" dirty="0"/>
              <a:t> 1973 / 1976</a:t>
            </a:r>
          </a:p>
          <a:p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schuifpots</a:t>
            </a:r>
            <a:r>
              <a:rPr lang="en-US" dirty="0"/>
              <a:t> (2000), later </a:t>
            </a:r>
            <a:r>
              <a:rPr lang="en-US" dirty="0" err="1"/>
              <a:t>draai</a:t>
            </a:r>
            <a:r>
              <a:rPr lang="en-US" dirty="0"/>
              <a:t> (2100)</a:t>
            </a:r>
          </a:p>
          <a:p>
            <a:r>
              <a:rPr lang="en-US" dirty="0" err="1"/>
              <a:t>Enkelsuper</a:t>
            </a:r>
            <a:r>
              <a:rPr lang="en-US" dirty="0"/>
              <a:t> op Lang, </a:t>
            </a:r>
            <a:r>
              <a:rPr lang="en-US" dirty="0" err="1"/>
              <a:t>Midden</a:t>
            </a:r>
            <a:r>
              <a:rPr lang="en-US" dirty="0"/>
              <a:t>, </a:t>
            </a:r>
            <a:r>
              <a:rPr lang="en-US" dirty="0" err="1"/>
              <a:t>Tropen</a:t>
            </a:r>
            <a:r>
              <a:rPr lang="en-US" dirty="0"/>
              <a:t> (1&amp;2)</a:t>
            </a:r>
          </a:p>
          <a:p>
            <a:r>
              <a:rPr lang="en-US" dirty="0" err="1"/>
              <a:t>Dubbelsuper</a:t>
            </a:r>
            <a:r>
              <a:rPr lang="en-US" dirty="0"/>
              <a:t> op KG, 1e MF is 2000kHz</a:t>
            </a:r>
          </a:p>
          <a:p>
            <a:r>
              <a:rPr lang="en-US" dirty="0"/>
              <a:t>De 2100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herontworpen</a:t>
            </a:r>
            <a:r>
              <a:rPr lang="en-US" dirty="0"/>
              <a:t> LF </a:t>
            </a:r>
            <a:r>
              <a:rPr lang="en-US" dirty="0" err="1"/>
              <a:t>deel</a:t>
            </a:r>
            <a:endParaRPr lang="en-US" dirty="0"/>
          </a:p>
          <a:p>
            <a:r>
              <a:rPr lang="en-US" dirty="0" err="1"/>
              <a:t>Verder</a:t>
            </a:r>
            <a:r>
              <a:rPr lang="en-US" dirty="0"/>
              <a:t> </a:t>
            </a:r>
            <a:r>
              <a:rPr lang="en-US" dirty="0" err="1"/>
              <a:t>nagenoeg</a:t>
            </a:r>
            <a:r>
              <a:rPr lang="en-US" dirty="0"/>
              <a:t> </a:t>
            </a:r>
            <a:r>
              <a:rPr lang="en-US" dirty="0" err="1"/>
              <a:t>gelijk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Beide</a:t>
            </a:r>
            <a:r>
              <a:rPr lang="en-US" dirty="0"/>
              <a:t> in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kleurenschema’s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51EB96-438A-4666-9BDE-AB9D0363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61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29162-DC22-C3A5-847A-FBA5F1C6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42107"/>
            <a:ext cx="8219256" cy="1143000"/>
          </a:xfrm>
        </p:spPr>
        <p:txBody>
          <a:bodyPr/>
          <a:lstStyle/>
          <a:p>
            <a:r>
              <a:rPr lang="nl-NL" dirty="0"/>
              <a:t>Beperking: afstemming!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B12089-CEC4-C80F-66E5-D11D68152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r>
              <a:rPr lang="nl-NL" dirty="0"/>
              <a:t>“</a:t>
            </a:r>
            <a:r>
              <a:rPr lang="nl-NL" dirty="0" err="1"/>
              <a:t>Satellit</a:t>
            </a:r>
            <a:r>
              <a:rPr lang="nl-NL" dirty="0"/>
              <a:t> 3000 Digital”</a:t>
            </a:r>
            <a:br>
              <a:rPr lang="nl-NL" dirty="0"/>
            </a:br>
            <a:r>
              <a:rPr lang="de-DE" dirty="0"/>
              <a:t>Grundig Tech. Inf. 1/</a:t>
            </a:r>
            <a:r>
              <a:rPr lang="de-DE" dirty="0">
                <a:solidFill>
                  <a:srgbClr val="FF0000"/>
                </a:solidFill>
              </a:rPr>
              <a:t>1978</a:t>
            </a:r>
          </a:p>
          <a:p>
            <a:r>
              <a:rPr lang="de-DE" dirty="0" err="1"/>
              <a:t>Zelfs</a:t>
            </a:r>
            <a:r>
              <a:rPr lang="de-DE" dirty="0"/>
              <a:t> </a:t>
            </a:r>
            <a:r>
              <a:rPr lang="de-DE" dirty="0" err="1"/>
              <a:t>ervaren</a:t>
            </a:r>
            <a:r>
              <a:rPr lang="de-DE" dirty="0"/>
              <a:t> KG-</a:t>
            </a:r>
            <a:r>
              <a:rPr lang="de-DE" dirty="0" err="1"/>
              <a:t>luisteraars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7DC850-A89D-AF33-4210-5AD13866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CFFCE1E-16D9-6EA3-53FC-ED555A253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16103"/>
            <a:ext cx="3296614" cy="52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Digiloge</a:t>
            </a:r>
            <a:r>
              <a:rPr lang="en-US" dirty="0"/>
              <a:t> </a:t>
            </a:r>
            <a:r>
              <a:rPr lang="en-US" dirty="0" err="1"/>
              <a:t>Satellits</a:t>
            </a:r>
            <a:r>
              <a:rPr lang="en-US" dirty="0"/>
              <a:t>: 3000 </a:t>
            </a:r>
            <a:r>
              <a:rPr lang="en-US" dirty="0" err="1"/>
              <a:t>uit</a:t>
            </a:r>
            <a:r>
              <a:rPr lang="en-US" dirty="0"/>
              <a:t> 1977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9384" y="1340768"/>
            <a:ext cx="8229600" cy="4525963"/>
          </a:xfrm>
        </p:spPr>
        <p:txBody>
          <a:bodyPr/>
          <a:lstStyle/>
          <a:p>
            <a:r>
              <a:rPr lang="en-US" dirty="0" err="1"/>
              <a:t>Analoge</a:t>
            </a:r>
            <a:r>
              <a:rPr lang="en-US" dirty="0"/>
              <a:t> </a:t>
            </a:r>
            <a:r>
              <a:rPr lang="en-US" dirty="0" err="1"/>
              <a:t>afstemming</a:t>
            </a:r>
            <a:r>
              <a:rPr lang="en-US" dirty="0"/>
              <a:t>,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uitlezing</a:t>
            </a:r>
            <a:endParaRPr lang="en-US" dirty="0"/>
          </a:p>
          <a:p>
            <a:r>
              <a:rPr lang="en-US" dirty="0" err="1"/>
              <a:t>Bandspreiding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: 1400 (1979)</a:t>
            </a:r>
          </a:p>
          <a:p>
            <a:r>
              <a:rPr lang="en-US" dirty="0"/>
              <a:t>SSB </a:t>
            </a:r>
            <a:r>
              <a:rPr lang="en-US" dirty="0" err="1"/>
              <a:t>ingebouwd</a:t>
            </a:r>
            <a:endParaRPr lang="en-US" dirty="0"/>
          </a:p>
        </p:txBody>
      </p:sp>
      <p:pic>
        <p:nvPicPr>
          <p:cNvPr id="7" name="Afbeelding 6" descr="Afbeelding met tekst, elektronica, oven, magnetron&#10;&#10;Automatisch gegenereerde beschrijving">
            <a:extLst>
              <a:ext uri="{FF2B5EF4-FFF2-40B4-BE49-F238E27FC236}">
                <a16:creationId xmlns:a16="http://schemas.microsoft.com/office/drawing/2014/main" id="{6488DA42-51BE-4FE6-B4F1-966F3F5AB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57363"/>
            <a:ext cx="4876800" cy="2905125"/>
          </a:xfrm>
          <a:prstGeom prst="rect">
            <a:avLst/>
          </a:prstGeom>
        </p:spPr>
      </p:pic>
      <p:pic>
        <p:nvPicPr>
          <p:cNvPr id="5" name="Afbeelding 4" descr="Afbeelding met binnen, oven, stereo, magnetron&#10;&#10;Automatisch gegenereerde beschrijving">
            <a:extLst>
              <a:ext uri="{FF2B5EF4-FFF2-40B4-BE49-F238E27FC236}">
                <a16:creationId xmlns:a16="http://schemas.microsoft.com/office/drawing/2014/main" id="{CDAA1D52-06B8-4207-A7E9-7E7C66E7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4" y="3422394"/>
            <a:ext cx="5526751" cy="3367864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8832052-1F13-4007-8136-08C69D00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9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innen, monitor&#10;&#10;Automatisch gegenereerde beschrijving">
            <a:extLst>
              <a:ext uri="{FF2B5EF4-FFF2-40B4-BE49-F238E27FC236}">
                <a16:creationId xmlns:a16="http://schemas.microsoft.com/office/drawing/2014/main" id="{FB0A7F5A-B4B7-4BEF-B798-B2E8E4B3D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68896"/>
            <a:ext cx="4364131" cy="35799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Digitaal </a:t>
            </a:r>
            <a:r>
              <a:rPr lang="en-US" dirty="0" err="1"/>
              <a:t>afgestemde</a:t>
            </a:r>
            <a:r>
              <a:rPr lang="en-US" dirty="0"/>
              <a:t> </a:t>
            </a:r>
            <a:r>
              <a:rPr lang="en-US" dirty="0" err="1"/>
              <a:t>Satellits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300, </a:t>
            </a:r>
            <a:r>
              <a:rPr lang="en-US" dirty="0">
                <a:hlinkClick r:id="rId3"/>
              </a:rPr>
              <a:t>400</a:t>
            </a:r>
            <a:r>
              <a:rPr lang="en-US" dirty="0"/>
              <a:t>, 500, </a:t>
            </a:r>
            <a:r>
              <a:rPr lang="en-US" dirty="0" err="1"/>
              <a:t>vanaf</a:t>
            </a:r>
            <a:r>
              <a:rPr lang="en-US" dirty="0"/>
              <a:t> 1983:</a:t>
            </a:r>
            <a:br>
              <a:rPr lang="en-US" dirty="0"/>
            </a:br>
            <a:r>
              <a:rPr lang="en-US" dirty="0" err="1"/>
              <a:t>uP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PLL </a:t>
            </a:r>
            <a:r>
              <a:rPr lang="en-US" dirty="0" err="1"/>
              <a:t>en</a:t>
            </a:r>
            <a:r>
              <a:rPr lang="en-US" dirty="0"/>
              <a:t> Hoge 1e MF (Scan/Search/Mem)</a:t>
            </a:r>
          </a:p>
          <a:p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Satellit</a:t>
            </a:r>
            <a:r>
              <a:rPr lang="en-US" dirty="0"/>
              <a:t>: 700, 1996</a:t>
            </a:r>
            <a:endParaRPr lang="nl-NL" dirty="0"/>
          </a:p>
        </p:txBody>
      </p:sp>
      <p:pic>
        <p:nvPicPr>
          <p:cNvPr id="5" name="Afbeelding 4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13C7B2B6-FDFC-402F-9587-5B30B9593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76749"/>
            <a:ext cx="4102118" cy="3076587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21092F3-A4ED-4812-B40B-6EBC65FD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2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innen, oven, fornuis, stereo&#10;&#10;Automatisch gegenereerde beschrijving">
            <a:extLst>
              <a:ext uri="{FF2B5EF4-FFF2-40B4-BE49-F238E27FC236}">
                <a16:creationId xmlns:a16="http://schemas.microsoft.com/office/drawing/2014/main" id="{2505B541-4CBA-4701-B1FF-D9AA37AF0A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2" b="17120"/>
          <a:stretch/>
        </p:blipFill>
        <p:spPr>
          <a:xfrm>
            <a:off x="4431196" y="1916832"/>
            <a:ext cx="4602088" cy="21405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5932EB-76BE-4A7D-852E-EB4A0092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nl-NL" dirty="0"/>
              <a:t>Deed Philips ook: </a:t>
            </a:r>
            <a:r>
              <a:rPr lang="nl-NL" dirty="0">
                <a:hlinkClick r:id="rId3"/>
              </a:rPr>
              <a:t>D2935</a:t>
            </a:r>
            <a:r>
              <a:rPr lang="nl-NL" dirty="0"/>
              <a:t> / </a:t>
            </a:r>
            <a:r>
              <a:rPr lang="nl-NL" dirty="0">
                <a:hlinkClick r:id="rId4"/>
              </a:rPr>
              <a:t>D2999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C717E8-C863-4372-87D5-ECCB55AD1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21275"/>
          </a:xfrm>
        </p:spPr>
        <p:txBody>
          <a:bodyPr/>
          <a:lstStyle/>
          <a:p>
            <a:r>
              <a:rPr lang="nl-NL" dirty="0"/>
              <a:t>Digitale afstemming</a:t>
            </a:r>
            <a:br>
              <a:rPr lang="nl-NL" dirty="0"/>
            </a:br>
            <a:r>
              <a:rPr lang="nl-NL" dirty="0"/>
              <a:t>met microprocessor</a:t>
            </a:r>
          </a:p>
          <a:p>
            <a:r>
              <a:rPr lang="nl-NL" dirty="0"/>
              <a:t>Werd jaren 80 mainstream </a:t>
            </a:r>
            <a:br>
              <a:rPr lang="nl-NL" dirty="0"/>
            </a:br>
            <a:r>
              <a:rPr lang="nl-NL" dirty="0"/>
              <a:t>voor top-radio’s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Jaren 90: </a:t>
            </a:r>
            <a:r>
              <a:rPr lang="nl-NL" dirty="0">
                <a:hlinkClick r:id="rId5"/>
              </a:rPr>
              <a:t>AE2380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digi</a:t>
            </a:r>
            <a:r>
              <a:rPr lang="nl-NL" dirty="0"/>
              <a:t> keukenradio</a:t>
            </a:r>
            <a:br>
              <a:rPr lang="nl-NL" dirty="0"/>
            </a:br>
            <a:endParaRPr lang="nl-NL" dirty="0"/>
          </a:p>
        </p:txBody>
      </p:sp>
      <p:pic>
        <p:nvPicPr>
          <p:cNvPr id="9" name="Afbeelding 8" descr="Afbeelding met binnen, afstands-&#10;&#10;Automatisch gegenereerde beschrijving">
            <a:extLst>
              <a:ext uri="{FF2B5EF4-FFF2-40B4-BE49-F238E27FC236}">
                <a16:creationId xmlns:a16="http://schemas.microsoft.com/office/drawing/2014/main" id="{3DDB8921-4AFE-4BC3-8B70-44448B272B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04240"/>
            <a:ext cx="3168352" cy="2376264"/>
          </a:xfrm>
          <a:prstGeom prst="rect">
            <a:avLst/>
          </a:prstGeom>
        </p:spPr>
      </p:pic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F23956D-89AC-41BB-B759-1E84D43D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99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 </a:t>
            </a:r>
            <a:r>
              <a:rPr lang="en-US" dirty="0" err="1"/>
              <a:t>Satellit</a:t>
            </a:r>
            <a:r>
              <a:rPr lang="en-US" dirty="0"/>
              <a:t> 2100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volledig</a:t>
            </a:r>
            <a:r>
              <a:rPr lang="en-US" dirty="0"/>
              <a:t> </a:t>
            </a:r>
            <a:r>
              <a:rPr lang="en-US" dirty="0" err="1"/>
              <a:t>analoge</a:t>
            </a:r>
            <a:r>
              <a:rPr lang="en-US" dirty="0"/>
              <a:t> </a:t>
            </a:r>
            <a:r>
              <a:rPr lang="en-US" dirty="0" err="1"/>
              <a:t>technologie</a:t>
            </a:r>
            <a:endParaRPr lang="en-US" dirty="0"/>
          </a:p>
          <a:p>
            <a:r>
              <a:rPr lang="en-US" dirty="0" err="1"/>
              <a:t>Ontvangstbereik</a:t>
            </a:r>
            <a:endParaRPr lang="en-US" dirty="0"/>
          </a:p>
          <a:p>
            <a:r>
              <a:rPr lang="en-US" dirty="0" err="1"/>
              <a:t>Techniek</a:t>
            </a:r>
            <a:r>
              <a:rPr lang="en-US" dirty="0"/>
              <a:t>: Transistors </a:t>
            </a:r>
            <a:r>
              <a:rPr lang="en-US" dirty="0" err="1"/>
              <a:t>en</a:t>
            </a:r>
            <a:r>
              <a:rPr lang="en-US" dirty="0"/>
              <a:t> LC </a:t>
            </a:r>
            <a:r>
              <a:rPr lang="en-US" dirty="0" err="1"/>
              <a:t>kringen</a:t>
            </a:r>
            <a:endParaRPr lang="en-US" dirty="0"/>
          </a:p>
          <a:p>
            <a:r>
              <a:rPr lang="en-US" dirty="0" err="1"/>
              <a:t>Trommeltuner</a:t>
            </a:r>
            <a:endParaRPr lang="en-US" dirty="0"/>
          </a:p>
          <a:p>
            <a:r>
              <a:rPr lang="en-US" dirty="0" err="1"/>
              <a:t>Geluidskwaliteit</a:t>
            </a:r>
            <a:endParaRPr lang="en-US" dirty="0"/>
          </a:p>
          <a:p>
            <a:r>
              <a:rPr lang="en-US" dirty="0" err="1"/>
              <a:t>Marktplaats</a:t>
            </a:r>
            <a:r>
              <a:rPr lang="en-US" dirty="0"/>
              <a:t>, </a:t>
            </a:r>
            <a:r>
              <a:rPr lang="en-US" dirty="0" err="1"/>
              <a:t>aanbod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prijzen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956BEC-F91D-4E98-AD6B-76CC1CB3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23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DB0E254-BF11-40B7-9BE2-9B903FD08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r="2677" b="1"/>
          <a:stretch/>
        </p:blipFill>
        <p:spPr>
          <a:xfrm>
            <a:off x="20" y="10"/>
            <a:ext cx="9143980" cy="6857990"/>
          </a:xfrm>
          <a:noFill/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E9AB4A5-91A8-4704-A2D7-2738DB08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83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Ontvangstbereik</a:t>
            </a:r>
            <a:r>
              <a:rPr lang="en-US" dirty="0"/>
              <a:t>: 3 Tuners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FM 88-108 MHz</a:t>
            </a:r>
          </a:p>
          <a:p>
            <a:r>
              <a:rPr lang="en-US" dirty="0"/>
              <a:t>AM: LG, MG, KG1 (1.6-3.5), KG2 (3.3-5.2)</a:t>
            </a:r>
            <a:br>
              <a:rPr lang="en-US" dirty="0"/>
            </a:br>
            <a:r>
              <a:rPr lang="en-US" dirty="0" err="1"/>
              <a:t>Enkelsuper</a:t>
            </a:r>
            <a:r>
              <a:rPr lang="en-US" dirty="0"/>
              <a:t> met MF 460kHz</a:t>
            </a:r>
          </a:p>
          <a:p>
            <a:r>
              <a:rPr lang="en-US" dirty="0"/>
              <a:t>KG: KG3 t/m KG10</a:t>
            </a:r>
            <a:br>
              <a:rPr lang="en-US" dirty="0"/>
            </a:br>
            <a:r>
              <a:rPr lang="en-US" dirty="0" err="1"/>
              <a:t>Acht</a:t>
            </a:r>
            <a:r>
              <a:rPr lang="en-US" dirty="0"/>
              <a:t> </a:t>
            </a:r>
            <a:r>
              <a:rPr lang="en-US" dirty="0" err="1"/>
              <a:t>banden</a:t>
            </a:r>
            <a:r>
              <a:rPr lang="en-US" dirty="0"/>
              <a:t> </a:t>
            </a:r>
            <a:r>
              <a:rPr lang="en-US" dirty="0" err="1"/>
              <a:t>overlappend</a:t>
            </a:r>
            <a:r>
              <a:rPr lang="en-US" dirty="0"/>
              <a:t> 5-30MHz</a:t>
            </a:r>
            <a:br>
              <a:rPr lang="nl-NL" dirty="0"/>
            </a:br>
            <a:r>
              <a:rPr lang="nl-NL" dirty="0"/>
              <a:t>Plus gespreid 49/41/31/25/19/16/13/11</a:t>
            </a:r>
          </a:p>
          <a:p>
            <a:endParaRPr lang="en-US" dirty="0"/>
          </a:p>
          <a:p>
            <a:r>
              <a:rPr lang="en-US" dirty="0" err="1"/>
              <a:t>Totaal</a:t>
            </a:r>
            <a:r>
              <a:rPr lang="en-US" dirty="0"/>
              <a:t> 21 </a:t>
            </a:r>
            <a:r>
              <a:rPr lang="en-US" dirty="0" err="1"/>
              <a:t>banden</a:t>
            </a:r>
            <a:r>
              <a:rPr lang="en-US" dirty="0"/>
              <a:t> over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schalen</a:t>
            </a:r>
            <a:r>
              <a:rPr lang="en-US" dirty="0"/>
              <a:t> </a:t>
            </a:r>
            <a:r>
              <a:rPr lang="en-US" dirty="0" err="1"/>
              <a:t>verdeeld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E7BA7C-B295-4686-AB4E-6A010908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35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34245"/>
            <a:ext cx="6336704" cy="47525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Techniek</a:t>
            </a:r>
            <a:r>
              <a:rPr lang="en-US" dirty="0"/>
              <a:t> van Jaren 70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17638"/>
            <a:ext cx="4139952" cy="5359734"/>
          </a:xfrm>
        </p:spPr>
        <p:txBody>
          <a:bodyPr/>
          <a:lstStyle/>
          <a:p>
            <a:r>
              <a:rPr lang="en-US" dirty="0"/>
              <a:t>46cm, 6,3kg</a:t>
            </a:r>
          </a:p>
          <a:p>
            <a:r>
              <a:rPr lang="en-US" dirty="0"/>
              <a:t>Discreet!  </a:t>
            </a:r>
            <a:br>
              <a:rPr lang="en-US" dirty="0"/>
            </a:br>
            <a:r>
              <a:rPr lang="en-US" dirty="0"/>
              <a:t>27 trans</a:t>
            </a:r>
          </a:p>
          <a:p>
            <a:r>
              <a:rPr lang="en-US" dirty="0" err="1"/>
              <a:t>Printplaten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modules</a:t>
            </a:r>
          </a:p>
          <a:p>
            <a:r>
              <a:rPr lang="en-US" dirty="0" err="1"/>
              <a:t>Volledig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analoog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IC </a:t>
            </a:r>
          </a:p>
          <a:p>
            <a:r>
              <a:rPr lang="en-US" dirty="0"/>
              <a:t>1 </a:t>
            </a:r>
            <a:r>
              <a:rPr lang="en-US" dirty="0" err="1"/>
              <a:t>keramisch</a:t>
            </a:r>
            <a:r>
              <a:rPr lang="en-US" dirty="0"/>
              <a:t> filter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6E8364-DB12-458B-B673-6C1B9E12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846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75"/>
            <a:ext cx="9122969" cy="6842227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AC70415-0289-4634-B215-E6A9C28E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57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vanavond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 Grundig </a:t>
            </a:r>
            <a:r>
              <a:rPr lang="en-US" dirty="0" err="1"/>
              <a:t>Satellit</a:t>
            </a:r>
            <a:r>
              <a:rPr lang="en-US" dirty="0"/>
              <a:t>: De </a:t>
            </a:r>
            <a:r>
              <a:rPr lang="en-US" dirty="0" err="1"/>
              <a:t>serie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</a:t>
            </a:r>
            <a:r>
              <a:rPr lang="en-US" dirty="0" err="1"/>
              <a:t>Satellit</a:t>
            </a:r>
            <a:r>
              <a:rPr lang="en-US" dirty="0"/>
              <a:t> 2100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zwakke</a:t>
            </a:r>
            <a:r>
              <a:rPr lang="en-US" dirty="0"/>
              <a:t> </a:t>
            </a:r>
            <a:r>
              <a:rPr lang="en-US" dirty="0" err="1"/>
              <a:t>punten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400 International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Luisterproeven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DBE601-7A64-44EF-85F5-222A8CEA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565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"/>
            <a:ext cx="9144000" cy="6858000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79DE7F4-38D0-43ED-AF5A-7828701D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790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F466C-395E-47F3-84AC-B38B529B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316"/>
          </a:xfrm>
        </p:spPr>
        <p:txBody>
          <a:bodyPr/>
          <a:lstStyle/>
          <a:p>
            <a:r>
              <a:rPr lang="nl-NL" dirty="0"/>
              <a:t>Geluidskwaliteit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A73DAA-D83C-4CDC-9787-E968DB0C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79" y="1988840"/>
            <a:ext cx="4169097" cy="4137323"/>
          </a:xfrm>
        </p:spPr>
        <p:txBody>
          <a:bodyPr/>
          <a:lstStyle/>
          <a:p>
            <a:r>
              <a:rPr lang="nl-NL" dirty="0"/>
              <a:t>Grote kast </a:t>
            </a:r>
            <a:br>
              <a:rPr lang="nl-NL" dirty="0"/>
            </a:br>
            <a:r>
              <a:rPr lang="nl-NL" dirty="0"/>
              <a:t>(kunststof)</a:t>
            </a:r>
          </a:p>
          <a:p>
            <a:r>
              <a:rPr lang="nl-NL" dirty="0"/>
              <a:t>Twee LS </a:t>
            </a:r>
            <a:br>
              <a:rPr lang="nl-NL" dirty="0"/>
            </a:br>
            <a:r>
              <a:rPr lang="nl-NL" dirty="0"/>
              <a:t>(H en L)</a:t>
            </a:r>
          </a:p>
          <a:p>
            <a:r>
              <a:rPr lang="nl-NL" dirty="0"/>
              <a:t>Output 7W</a:t>
            </a:r>
          </a:p>
          <a:p>
            <a:r>
              <a:rPr lang="nl-NL" dirty="0" err="1"/>
              <a:t>Superb</a:t>
            </a:r>
            <a:r>
              <a:rPr lang="nl-NL" dirty="0"/>
              <a:t>!!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F58FA6-A764-44DE-A0A2-9258C66C1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80" y="1264912"/>
            <a:ext cx="6213142" cy="531844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308051-511D-4E48-B118-6074690C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08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Satellit</a:t>
            </a:r>
            <a:r>
              <a:rPr lang="en-US" dirty="0"/>
              <a:t> op </a:t>
            </a:r>
            <a:r>
              <a:rPr lang="en-US" dirty="0" err="1"/>
              <a:t>Marktplaats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Staan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</a:t>
            </a:r>
            <a:endParaRPr lang="en-US" dirty="0"/>
          </a:p>
          <a:p>
            <a:r>
              <a:rPr lang="en-US" dirty="0" err="1"/>
              <a:t>Vooral</a:t>
            </a:r>
            <a:r>
              <a:rPr lang="en-US" dirty="0"/>
              <a:t> 2000/2100</a:t>
            </a:r>
          </a:p>
          <a:p>
            <a:r>
              <a:rPr lang="en-US" dirty="0" err="1"/>
              <a:t>Prijzen</a:t>
            </a:r>
            <a:r>
              <a:rPr lang="en-US" dirty="0"/>
              <a:t> 60 tot 300 euro</a:t>
            </a:r>
          </a:p>
          <a:p>
            <a:endParaRPr lang="en-US" dirty="0"/>
          </a:p>
          <a:p>
            <a:r>
              <a:rPr lang="en-US" dirty="0" err="1"/>
              <a:t>Kapotte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30 tot 50 euro</a:t>
            </a:r>
            <a:br>
              <a:rPr lang="en-US" dirty="0"/>
            </a:br>
            <a:r>
              <a:rPr lang="en-US" dirty="0" err="1"/>
              <a:t>Repareren</a:t>
            </a:r>
            <a:r>
              <a:rPr lang="en-US" dirty="0"/>
              <a:t> of </a:t>
            </a:r>
            <a:r>
              <a:rPr lang="en-US" dirty="0" err="1"/>
              <a:t>onderdelen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err="1"/>
              <a:t>antenne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B23C3D-0916-4203-8E00-4EA73A40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4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4575401" cy="1143000"/>
          </a:xfrm>
        </p:spPr>
        <p:txBody>
          <a:bodyPr>
            <a:normAutofit/>
          </a:bodyPr>
          <a:lstStyle/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Satellit</a:t>
            </a:r>
            <a:r>
              <a:rPr lang="en-US" dirty="0"/>
              <a:t> 2100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118201" cy="4525963"/>
          </a:xfrm>
        </p:spPr>
        <p:txBody>
          <a:bodyPr/>
          <a:lstStyle/>
          <a:p>
            <a:r>
              <a:rPr lang="en-US" dirty="0"/>
              <a:t>Koop 26 </a:t>
            </a:r>
            <a:r>
              <a:rPr lang="en-US" dirty="0" err="1"/>
              <a:t>april</a:t>
            </a:r>
            <a:r>
              <a:rPr lang="en-US" dirty="0"/>
              <a:t> 1977 </a:t>
            </a:r>
            <a:br>
              <a:rPr lang="en-US" dirty="0"/>
            </a:br>
            <a:r>
              <a:rPr lang="en-US" dirty="0" err="1"/>
              <a:t>bij</a:t>
            </a:r>
            <a:r>
              <a:rPr lang="en-US" dirty="0"/>
              <a:t> ECN, </a:t>
            </a:r>
            <a:r>
              <a:rPr lang="en-US" dirty="0" err="1"/>
              <a:t>fl</a:t>
            </a:r>
            <a:r>
              <a:rPr lang="en-US" dirty="0"/>
              <a:t> 839</a:t>
            </a:r>
          </a:p>
          <a:p>
            <a:r>
              <a:rPr lang="en-US" dirty="0" err="1"/>
              <a:t>Goeie</a:t>
            </a:r>
            <a:r>
              <a:rPr lang="en-US" dirty="0"/>
              <a:t> </a:t>
            </a:r>
            <a:r>
              <a:rPr lang="en-US" dirty="0" err="1"/>
              <a:t>voorbereiding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Consumentengids</a:t>
            </a:r>
            <a:endParaRPr lang="en-US" dirty="0"/>
          </a:p>
          <a:p>
            <a:r>
              <a:rPr lang="en-US" dirty="0" err="1"/>
              <a:t>Juni</a:t>
            </a:r>
            <a:r>
              <a:rPr lang="en-US" dirty="0"/>
              <a:t> 2013 </a:t>
            </a:r>
            <a:r>
              <a:rPr lang="en-US" dirty="0" err="1"/>
              <a:t>weg</a:t>
            </a:r>
            <a:br>
              <a:rPr lang="en-US" dirty="0"/>
            </a:br>
            <a:r>
              <a:rPr lang="en-US" dirty="0" err="1"/>
              <a:t>gegeven</a:t>
            </a:r>
            <a:r>
              <a:rPr lang="en-US" dirty="0"/>
              <a:t> (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mij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)</a:t>
            </a:r>
            <a:endParaRPr lang="en-US" dirty="0"/>
          </a:p>
          <a:p>
            <a:r>
              <a:rPr lang="en-US" dirty="0"/>
              <a:t>In heel </a:t>
            </a:r>
            <a:r>
              <a:rPr lang="en-US" dirty="0" err="1"/>
              <a:t>goeie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antenne</a:t>
            </a:r>
            <a:r>
              <a:rPr lang="en-US" dirty="0"/>
              <a:t>!)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1" y="106137"/>
            <a:ext cx="4536504" cy="6724651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FABC46-752C-466E-8CDE-0AC138D5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240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err="1"/>
              <a:t>Spiegelonderdrukking</a:t>
            </a:r>
            <a:r>
              <a:rPr lang="en-US" dirty="0"/>
              <a:t> (Sat2000)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0" y="1268760"/>
            <a:ext cx="8982290" cy="5589239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4B6EE87-9F43-445B-B9CD-7CA62CE2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435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Afstemnauwkeurigheid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 err="1"/>
              <a:t>Bandspreiding</a:t>
            </a:r>
            <a:r>
              <a:rPr lang="en-US" dirty="0"/>
              <a:t> </a:t>
            </a:r>
            <a:r>
              <a:rPr lang="en-US" dirty="0" err="1"/>
              <a:t>helpt</a:t>
            </a:r>
            <a:r>
              <a:rPr lang="en-US" dirty="0"/>
              <a:t>!</a:t>
            </a:r>
          </a:p>
          <a:p>
            <a:r>
              <a:rPr lang="en-US" dirty="0" err="1"/>
              <a:t>Omroepbanden</a:t>
            </a:r>
            <a:r>
              <a:rPr lang="en-US" dirty="0"/>
              <a:t> 300 tot 1000 kHz lang</a:t>
            </a:r>
          </a:p>
          <a:p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trimmen</a:t>
            </a:r>
            <a:r>
              <a:rPr lang="en-US" dirty="0"/>
              <a:t>… </a:t>
            </a:r>
            <a:r>
              <a:rPr lang="en-US" dirty="0" err="1"/>
              <a:t>Nauwkeurigheid</a:t>
            </a:r>
            <a:r>
              <a:rPr lang="en-US" dirty="0"/>
              <a:t> 10 – 20 kHz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Stukje</a:t>
            </a:r>
            <a:r>
              <a:rPr lang="en-US" dirty="0"/>
              <a:t> met 5 </a:t>
            </a:r>
            <a:r>
              <a:rPr lang="en-US" dirty="0" err="1"/>
              <a:t>zenders</a:t>
            </a:r>
            <a:r>
              <a:rPr lang="en-US" dirty="0"/>
              <a:t> </a:t>
            </a:r>
            <a:r>
              <a:rPr lang="en-US" dirty="0" err="1"/>
              <a:t>afzoeken</a:t>
            </a:r>
            <a:r>
              <a:rPr lang="en-US" dirty="0"/>
              <a:t>!)</a:t>
            </a:r>
          </a:p>
          <a:p>
            <a:endParaRPr lang="en-US" dirty="0"/>
          </a:p>
          <a:p>
            <a:r>
              <a:rPr lang="en-US" dirty="0"/>
              <a:t>KG tuner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aparte</a:t>
            </a:r>
            <a:r>
              <a:rPr lang="en-US" dirty="0"/>
              <a:t> </a:t>
            </a:r>
            <a:r>
              <a:rPr lang="en-US" dirty="0" err="1"/>
              <a:t>afstem</a:t>
            </a:r>
            <a:r>
              <a:rPr lang="en-US" dirty="0"/>
              <a:t>-C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gespreide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ongespreide</a:t>
            </a:r>
            <a:r>
              <a:rPr lang="en-US" dirty="0"/>
              <a:t> </a:t>
            </a:r>
            <a:r>
              <a:rPr lang="en-US" dirty="0" err="1"/>
              <a:t>banden</a:t>
            </a:r>
            <a:br>
              <a:rPr lang="en-US" dirty="0"/>
            </a:br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dirty="0" err="1"/>
              <a:t>zesvoudige</a:t>
            </a:r>
            <a:r>
              <a:rPr lang="en-US" dirty="0"/>
              <a:t> </a:t>
            </a:r>
            <a:r>
              <a:rPr lang="en-US" dirty="0" err="1"/>
              <a:t>afstemcondensator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782FE2-CD14-4EFE-AEE3-1EA2F698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179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9855"/>
          </a:xfrm>
        </p:spPr>
        <p:txBody>
          <a:bodyPr/>
          <a:lstStyle/>
          <a:p>
            <a:r>
              <a:rPr lang="en-US" dirty="0">
                <a:hlinkClick r:id="rId2"/>
              </a:rPr>
              <a:t>SSB </a:t>
            </a:r>
            <a:r>
              <a:rPr lang="en-US" dirty="0" err="1">
                <a:hlinkClick r:id="rId2"/>
              </a:rPr>
              <a:t>Zusatz</a:t>
            </a:r>
            <a:r>
              <a:rPr lang="en-US" dirty="0"/>
              <a:t> (Sat 208 tot 2100)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10546"/>
          </a:xfrm>
        </p:spPr>
        <p:txBody>
          <a:bodyPr>
            <a:normAutofit/>
          </a:bodyPr>
          <a:lstStyle/>
          <a:p>
            <a:r>
              <a:rPr lang="en-US" dirty="0" err="1"/>
              <a:t>Enkelzijband</a:t>
            </a:r>
            <a:r>
              <a:rPr lang="en-US" dirty="0"/>
              <a:t>: </a:t>
            </a:r>
            <a:r>
              <a:rPr lang="en-US" dirty="0" err="1"/>
              <a:t>Uitzending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draaggolf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draaggolf</a:t>
            </a:r>
            <a:r>
              <a:rPr lang="en-US" dirty="0"/>
              <a:t> </a:t>
            </a:r>
            <a:r>
              <a:rPr lang="en-US" dirty="0" err="1"/>
              <a:t>toevoegen</a:t>
            </a:r>
            <a:endParaRPr lang="en-US" dirty="0"/>
          </a:p>
          <a:p>
            <a:r>
              <a:rPr lang="en-US" dirty="0"/>
              <a:t>BFO </a:t>
            </a: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MF</a:t>
            </a:r>
          </a:p>
          <a:p>
            <a:r>
              <a:rPr lang="en-US" dirty="0" err="1"/>
              <a:t>Liefst</a:t>
            </a:r>
            <a:r>
              <a:rPr lang="en-US" dirty="0"/>
              <a:t> </a:t>
            </a:r>
            <a:r>
              <a:rPr lang="en-US" dirty="0" err="1"/>
              <a:t>zwak</a:t>
            </a:r>
            <a:r>
              <a:rPr lang="en-US" dirty="0"/>
              <a:t> </a:t>
            </a:r>
            <a:r>
              <a:rPr lang="en-US" dirty="0" err="1"/>
              <a:t>signaal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handmatige</a:t>
            </a:r>
            <a:r>
              <a:rPr lang="en-US" dirty="0"/>
              <a:t> RF</a:t>
            </a:r>
          </a:p>
          <a:p>
            <a:r>
              <a:rPr lang="en-US" dirty="0" err="1"/>
              <a:t>Aansluiten</a:t>
            </a:r>
            <a:r>
              <a:rPr lang="en-US" dirty="0"/>
              <a:t>  </a:t>
            </a:r>
            <a:r>
              <a:rPr lang="en-US" dirty="0" err="1"/>
              <a:t>achterkant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Werkt</a:t>
            </a:r>
            <a:r>
              <a:rPr lang="en-US" dirty="0"/>
              <a:t> prima!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B8E573-18DC-4F09-A03D-35DA2592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26</a:t>
            </a:fld>
            <a:endParaRPr lang="nl-NL"/>
          </a:p>
        </p:txBody>
      </p:sp>
      <p:pic>
        <p:nvPicPr>
          <p:cNvPr id="5" name="Afbeelding 4" descr="Afbeelding met adapter&#10;&#10;Automatisch gegenereerde beschrijving">
            <a:extLst>
              <a:ext uri="{FF2B5EF4-FFF2-40B4-BE49-F238E27FC236}">
                <a16:creationId xmlns:a16="http://schemas.microsoft.com/office/drawing/2014/main" id="{616E7685-B260-44E3-A1E9-2C9612EC1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1" t="14529" r="11466" b="12897"/>
          <a:stretch/>
        </p:blipFill>
        <p:spPr>
          <a:xfrm>
            <a:off x="4788024" y="2824281"/>
            <a:ext cx="4134724" cy="35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11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7" y="116632"/>
            <a:ext cx="8883830" cy="6662873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E0FB9C-84B7-49B0-A10E-40F84882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339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Zwakke</a:t>
            </a:r>
            <a:r>
              <a:rPr lang="en-US" dirty="0"/>
              <a:t> </a:t>
            </a:r>
            <a:r>
              <a:rPr lang="en-US" dirty="0" err="1"/>
              <a:t>Kanten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en-US" dirty="0"/>
              <a:t>ca. 1000 </a:t>
            </a:r>
            <a:r>
              <a:rPr lang="en-US" dirty="0" err="1"/>
              <a:t>onderdeeltjes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kapot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Sprietantenne</a:t>
            </a:r>
            <a:endParaRPr lang="en-US" dirty="0"/>
          </a:p>
          <a:p>
            <a:r>
              <a:rPr lang="en-US" dirty="0" err="1"/>
              <a:t>Sleepcontacten</a:t>
            </a:r>
            <a:endParaRPr lang="en-US" dirty="0"/>
          </a:p>
          <a:p>
            <a:r>
              <a:rPr lang="en-US" dirty="0" err="1"/>
              <a:t>Draaicondensators</a:t>
            </a:r>
            <a:endParaRPr lang="en-US" dirty="0"/>
          </a:p>
          <a:p>
            <a:r>
              <a:rPr lang="en-US" dirty="0" err="1"/>
              <a:t>Kunststof</a:t>
            </a:r>
            <a:r>
              <a:rPr lang="en-US" dirty="0"/>
              <a:t> om </a:t>
            </a:r>
            <a:r>
              <a:rPr lang="en-US" dirty="0" err="1"/>
              <a:t>schakelaars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EBA2AF-EB50-4A1F-BA74-2EF3A8EB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255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Antenne</a:t>
            </a:r>
            <a:r>
              <a:rPr lang="en-US" dirty="0"/>
              <a:t> is </a:t>
            </a:r>
            <a:r>
              <a:rPr lang="en-US" dirty="0" err="1"/>
              <a:t>bijzonder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72816"/>
            <a:ext cx="2890664" cy="4353347"/>
          </a:xfrm>
        </p:spPr>
        <p:txBody>
          <a:bodyPr/>
          <a:lstStyle/>
          <a:p>
            <a:r>
              <a:rPr lang="en-US" dirty="0"/>
              <a:t>Twee </a:t>
            </a:r>
            <a:r>
              <a:rPr lang="en-US" dirty="0" err="1"/>
              <a:t>lengtes</a:t>
            </a:r>
            <a:r>
              <a:rPr lang="en-US" dirty="0"/>
              <a:t> (FM </a:t>
            </a:r>
            <a:r>
              <a:rPr lang="en-US" dirty="0" err="1"/>
              <a:t>en</a:t>
            </a:r>
            <a:r>
              <a:rPr lang="en-US" dirty="0"/>
              <a:t> KG)</a:t>
            </a:r>
          </a:p>
          <a:p>
            <a:r>
              <a:rPr lang="en-US" dirty="0"/>
              <a:t>In 1975 al </a:t>
            </a:r>
            <a:r>
              <a:rPr lang="en-US" dirty="0" err="1"/>
              <a:t>duurste</a:t>
            </a:r>
            <a:endParaRPr lang="en-US" dirty="0"/>
          </a:p>
          <a:p>
            <a:r>
              <a:rPr lang="en-US" dirty="0"/>
              <a:t>2e hands: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stuk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70" y="1268760"/>
            <a:ext cx="5521177" cy="525658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0FAB01-7E40-4DF0-8658-BA3F9831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33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Grundig</a:t>
            </a:r>
            <a:r>
              <a:rPr lang="en-US" dirty="0"/>
              <a:t> </a:t>
            </a:r>
            <a:r>
              <a:rPr lang="en-US" dirty="0" err="1"/>
              <a:t>Satellit</a:t>
            </a:r>
            <a:r>
              <a:rPr lang="en-US" dirty="0"/>
              <a:t> 1964-96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 err="1"/>
              <a:t>Kortegolf-DXers</a:t>
            </a:r>
            <a:r>
              <a:rPr lang="en-US" dirty="0"/>
              <a:t>, </a:t>
            </a:r>
            <a:r>
              <a:rPr lang="en-US" dirty="0" err="1"/>
              <a:t>emigranten</a:t>
            </a:r>
            <a:br>
              <a:rPr lang="en-US" dirty="0"/>
            </a:br>
            <a:r>
              <a:rPr lang="en-US" dirty="0"/>
              <a:t>Ex-pats Jaren </a:t>
            </a:r>
            <a:r>
              <a:rPr lang="en-US" dirty="0" err="1"/>
              <a:t>zestig</a:t>
            </a:r>
            <a:endParaRPr lang="en-US" dirty="0"/>
          </a:p>
          <a:p>
            <a:r>
              <a:rPr lang="en-US" dirty="0" err="1"/>
              <a:t>Willen</a:t>
            </a:r>
            <a:r>
              <a:rPr lang="en-US" dirty="0"/>
              <a:t> het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bestaat</a:t>
            </a:r>
            <a:br>
              <a:rPr lang="en-US" dirty="0"/>
            </a:br>
            <a:r>
              <a:rPr lang="en-US" dirty="0" err="1"/>
              <a:t>Topontvanger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DX-</a:t>
            </a:r>
            <a:r>
              <a:rPr lang="en-US" dirty="0" err="1"/>
              <a:t>werk</a:t>
            </a:r>
            <a:br>
              <a:rPr lang="en-US" dirty="0"/>
            </a:br>
            <a:r>
              <a:rPr lang="en-US" dirty="0" err="1"/>
              <a:t>Zwakke</a:t>
            </a:r>
            <a:r>
              <a:rPr lang="en-US" dirty="0"/>
              <a:t> stations, </a:t>
            </a:r>
            <a:r>
              <a:rPr lang="en-US" dirty="0" err="1"/>
              <a:t>wisselende</a:t>
            </a:r>
            <a:r>
              <a:rPr lang="en-US" dirty="0"/>
              <a:t> </a:t>
            </a:r>
            <a:r>
              <a:rPr lang="en-US" dirty="0" err="1"/>
              <a:t>uitzendingen</a:t>
            </a:r>
            <a:endParaRPr lang="en-US" dirty="0"/>
          </a:p>
          <a:p>
            <a:r>
              <a:rPr lang="en-US" dirty="0" err="1"/>
              <a:t>Satellit</a:t>
            </a:r>
            <a:r>
              <a:rPr lang="en-US" dirty="0"/>
              <a:t> was </a:t>
            </a:r>
            <a:r>
              <a:rPr lang="en-US" dirty="0" err="1"/>
              <a:t>dat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Maar </a:t>
            </a:r>
            <a:r>
              <a:rPr lang="en-US" dirty="0" err="1"/>
              <a:t>wel</a:t>
            </a:r>
            <a:r>
              <a:rPr lang="en-US" dirty="0"/>
              <a:t> elk decennium </a:t>
            </a:r>
            <a:r>
              <a:rPr lang="en-US" dirty="0" err="1"/>
              <a:t>anders</a:t>
            </a:r>
            <a:endParaRPr lang="en-US" dirty="0"/>
          </a:p>
          <a:p>
            <a:r>
              <a:rPr lang="en-US" dirty="0" err="1"/>
              <a:t>Uitgebreide</a:t>
            </a:r>
            <a:r>
              <a:rPr lang="en-US" dirty="0"/>
              <a:t> site: shortwaveradio.ch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1D2B7E-C42F-4307-A782-B3951209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453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Sleepcontacten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9664" y="1772816"/>
            <a:ext cx="3024336" cy="4525963"/>
          </a:xfrm>
        </p:spPr>
        <p:txBody>
          <a:bodyPr/>
          <a:lstStyle/>
          <a:p>
            <a:r>
              <a:rPr lang="en-US" dirty="0" err="1"/>
              <a:t>Trommel</a:t>
            </a:r>
            <a:endParaRPr lang="en-US" dirty="0"/>
          </a:p>
          <a:p>
            <a:r>
              <a:rPr lang="en-US" dirty="0"/>
              <a:t>18 x 8 = 144</a:t>
            </a:r>
          </a:p>
          <a:p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K3–K10</a:t>
            </a:r>
          </a:p>
          <a:p>
            <a:r>
              <a:rPr lang="en-US" dirty="0" err="1"/>
              <a:t>Poetsen</a:t>
            </a:r>
            <a:r>
              <a:rPr lang="en-US" dirty="0"/>
              <a:t> met ammonia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9" y="1772816"/>
            <a:ext cx="5568619" cy="417646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67A2A4-77F6-410C-87B5-0B4E32D8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613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Draaicondensators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Vet </a:t>
            </a:r>
            <a:r>
              <a:rPr lang="en-US" dirty="0" err="1"/>
              <a:t>verhard</a:t>
            </a:r>
            <a:r>
              <a:rPr lang="en-US" dirty="0"/>
              <a:t>, </a:t>
            </a:r>
            <a:r>
              <a:rPr lang="en-US" dirty="0" err="1"/>
              <a:t>afstemmen</a:t>
            </a:r>
            <a:r>
              <a:rPr lang="en-US" dirty="0"/>
              <a:t> </a:t>
            </a:r>
            <a:r>
              <a:rPr lang="en-US" dirty="0" err="1"/>
              <a:t>loopt</a:t>
            </a:r>
            <a:r>
              <a:rPr lang="en-US" dirty="0"/>
              <a:t> </a:t>
            </a:r>
            <a:r>
              <a:rPr lang="en-US" dirty="0" err="1"/>
              <a:t>zwaar</a:t>
            </a:r>
            <a:endParaRPr lang="en-US" dirty="0"/>
          </a:p>
          <a:p>
            <a:r>
              <a:rPr lang="en-US" dirty="0" err="1"/>
              <a:t>Uiteindelijk</a:t>
            </a:r>
            <a:r>
              <a:rPr lang="en-US" dirty="0"/>
              <a:t> </a:t>
            </a:r>
            <a:r>
              <a:rPr lang="en-US" dirty="0" err="1"/>
              <a:t>snaar</a:t>
            </a:r>
            <a:r>
              <a:rPr lang="en-US" dirty="0"/>
              <a:t> </a:t>
            </a:r>
            <a:r>
              <a:rPr lang="en-US" dirty="0" err="1"/>
              <a:t>eraf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 </a:t>
            </a:r>
            <a:r>
              <a:rPr lang="en-US" dirty="0"/>
              <a:t>of as </a:t>
            </a:r>
            <a:r>
              <a:rPr lang="en-US" dirty="0" err="1"/>
              <a:t>breekt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</a:t>
            </a:r>
            <a:endParaRPr lang="en-US" dirty="0"/>
          </a:p>
          <a:p>
            <a:r>
              <a:rPr lang="en-US" dirty="0" err="1"/>
              <a:t>Moeilijk</a:t>
            </a:r>
            <a:r>
              <a:rPr lang="en-US" dirty="0"/>
              <a:t> </a:t>
            </a:r>
            <a:r>
              <a:rPr lang="en-US" dirty="0" err="1"/>
              <a:t>bereikbaar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Gangbaar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met </a:t>
            </a:r>
            <a:r>
              <a:rPr lang="en-US" dirty="0" err="1"/>
              <a:t>kruipolie</a:t>
            </a:r>
            <a:endParaRPr lang="en-US" dirty="0"/>
          </a:p>
          <a:p>
            <a:r>
              <a:rPr lang="en-US" dirty="0" err="1"/>
              <a:t>Soldeerbout</a:t>
            </a:r>
            <a:r>
              <a:rPr lang="en-US" dirty="0"/>
              <a:t> </a:t>
            </a:r>
            <a:r>
              <a:rPr lang="en-US" dirty="0" err="1"/>
              <a:t>ertegenaan</a:t>
            </a:r>
            <a:r>
              <a:rPr lang="en-US" dirty="0"/>
              <a:t> of föhn</a:t>
            </a:r>
          </a:p>
          <a:p>
            <a:r>
              <a:rPr lang="en-US" dirty="0"/>
              <a:t>Geduld </a:t>
            </a:r>
            <a:r>
              <a:rPr lang="en-US" dirty="0" err="1"/>
              <a:t>en</a:t>
            </a:r>
            <a:r>
              <a:rPr lang="en-US" dirty="0"/>
              <a:t> morgen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keer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9A934A-221D-442E-ABCB-14EA3EE9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87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Kunststof</a:t>
            </a:r>
            <a:r>
              <a:rPr lang="en-US" dirty="0"/>
              <a:t> </a:t>
            </a:r>
            <a:r>
              <a:rPr lang="en-US" dirty="0" err="1"/>
              <a:t>schakeldelen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31" y="1700808"/>
            <a:ext cx="5406376" cy="4680520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67544" y="1628800"/>
            <a:ext cx="317869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2014: MG knop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omhoog</a:t>
            </a:r>
            <a:endParaRPr lang="en-US" dirty="0"/>
          </a:p>
          <a:p>
            <a:r>
              <a:rPr lang="en-US" dirty="0"/>
              <a:t>Veer </a:t>
            </a:r>
            <a:r>
              <a:rPr lang="en-US" dirty="0" err="1"/>
              <a:t>drukt</a:t>
            </a:r>
            <a:r>
              <a:rPr lang="en-US" dirty="0"/>
              <a:t> op </a:t>
            </a:r>
            <a:r>
              <a:rPr lang="en-US" dirty="0" err="1"/>
              <a:t>kraagje</a:t>
            </a:r>
            <a:endParaRPr lang="en-US" dirty="0"/>
          </a:p>
          <a:p>
            <a:r>
              <a:rPr lang="en-US" dirty="0" err="1"/>
              <a:t>Afgebrokkeld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Gaatje</a:t>
            </a:r>
            <a:r>
              <a:rPr lang="en-US" dirty="0"/>
              <a:t> 1mm</a:t>
            </a:r>
          </a:p>
          <a:p>
            <a:r>
              <a:rPr lang="en-US" dirty="0" err="1"/>
              <a:t>Speld</a:t>
            </a:r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367200A-E6EE-4492-9F77-9DF564B0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298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B24DE-0229-BF39-6CB2-CF153F7D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Reparatie: </a:t>
            </a:r>
            <a:r>
              <a:rPr lang="nl-NL" dirty="0">
                <a:hlinkClick r:id="rId2"/>
              </a:rPr>
              <a:t>Ellens Satellit 2100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A25242-BD7F-3189-EB53-0F0EE678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D64B58-1661-316D-0804-1B9CB5C27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50376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13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7A3DE-AEC8-6D37-E6D2-4F0601A8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was er mis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88B22A-010E-E3CD-538A-35ECFCFBE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nl-NL" dirty="0"/>
              <a:t>Schakelaars komen niet “op”: kraagjes</a:t>
            </a:r>
          </a:p>
          <a:p>
            <a:r>
              <a:rPr lang="nl-NL" dirty="0"/>
              <a:t>Elco C450 sluiting: RF deel compleet dood</a:t>
            </a:r>
          </a:p>
          <a:p>
            <a:pPr lvl="1"/>
            <a:r>
              <a:rPr lang="nl-NL" dirty="0"/>
              <a:t>Lang zoeken, hulp </a:t>
            </a:r>
            <a:r>
              <a:rPr lang="nl-NL" dirty="0">
                <a:hlinkClick r:id="rId2"/>
              </a:rPr>
              <a:t>transistorforum.nl</a:t>
            </a:r>
            <a:endParaRPr lang="nl-NL" dirty="0"/>
          </a:p>
          <a:p>
            <a:r>
              <a:rPr lang="nl-NL" dirty="0" err="1"/>
              <a:t>Vermelkt</a:t>
            </a:r>
            <a:r>
              <a:rPr lang="nl-NL" dirty="0"/>
              <a:t> glas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AC57A8-AB18-ABA8-72D7-29AFB457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3365F2-F2D9-0BF2-987C-837ED9B902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32990" b="19760"/>
          <a:stretch/>
        </p:blipFill>
        <p:spPr>
          <a:xfrm>
            <a:off x="1619672" y="3824635"/>
            <a:ext cx="7369203" cy="28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26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153F-CA10-7BEC-DBFA-FB5D53BF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De </a:t>
            </a:r>
            <a:r>
              <a:rPr lang="nl-NL" dirty="0">
                <a:hlinkClick r:id="rId2"/>
              </a:rPr>
              <a:t>Satellit 400 Int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64A2A7-B27A-9C3A-D361-3B0B8DAD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Wettelijke restricties in Duitsland</a:t>
            </a:r>
          </a:p>
          <a:p>
            <a:pPr lvl="1"/>
            <a:r>
              <a:rPr lang="nl-NL" dirty="0"/>
              <a:t>Versie 400 Professional tot 26100 kHz</a:t>
            </a:r>
          </a:p>
          <a:p>
            <a:pPr lvl="1"/>
            <a:r>
              <a:rPr lang="nl-NL" dirty="0"/>
              <a:t>Versie 400 International tot 29999 kHz</a:t>
            </a:r>
          </a:p>
          <a:p>
            <a:r>
              <a:rPr lang="nl-NL" dirty="0"/>
              <a:t>Breed 30cm,</a:t>
            </a:r>
            <a:br>
              <a:rPr lang="nl-NL" dirty="0"/>
            </a:br>
            <a:r>
              <a:rPr lang="nl-NL" dirty="0"/>
              <a:t>Gewicht 2,1 kg</a:t>
            </a:r>
          </a:p>
          <a:p>
            <a:r>
              <a:rPr lang="nl-NL" dirty="0"/>
              <a:t>In 1985 - DM451</a:t>
            </a:r>
            <a:br>
              <a:rPr lang="nl-NL" dirty="0"/>
            </a:br>
            <a:r>
              <a:rPr lang="nl-NL" dirty="0"/>
              <a:t>in 2022 - €30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0AE654-96AA-9030-F543-2CAC6E4D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099276-46DB-7093-3EBA-8FAD35BDA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39695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75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43D6D63-41EB-5301-C073-039B82342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4067944" cy="30509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C54829-D8DD-9CF8-8D31-607FE00C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Elk decennium radio weggooien?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AFC401-8BA4-A92D-B40D-F18E45BE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68339"/>
            <a:ext cx="8229600" cy="4853136"/>
          </a:xfrm>
        </p:spPr>
        <p:txBody>
          <a:bodyPr/>
          <a:lstStyle/>
          <a:p>
            <a:pPr lvl="1"/>
            <a:r>
              <a:rPr lang="nl-NL" dirty="0"/>
              <a:t>1930: radio in kast</a:t>
            </a:r>
          </a:p>
          <a:p>
            <a:pPr lvl="1"/>
            <a:r>
              <a:rPr lang="nl-NL" dirty="0"/>
              <a:t>1940: </a:t>
            </a:r>
            <a:r>
              <a:rPr lang="nl-NL" dirty="0" err="1"/>
              <a:t>Superhet</a:t>
            </a:r>
            <a:endParaRPr lang="nl-NL" dirty="0"/>
          </a:p>
          <a:p>
            <a:pPr lvl="1"/>
            <a:r>
              <a:rPr lang="nl-NL" dirty="0"/>
              <a:t>1950: Gespreide KG</a:t>
            </a:r>
          </a:p>
          <a:p>
            <a:pPr lvl="1"/>
            <a:r>
              <a:rPr lang="nl-NL" dirty="0"/>
              <a:t>1960: FM</a:t>
            </a:r>
          </a:p>
          <a:p>
            <a:pPr lvl="1"/>
            <a:r>
              <a:rPr lang="nl-NL" dirty="0"/>
              <a:t>1970: Stereo</a:t>
            </a:r>
          </a:p>
          <a:p>
            <a:pPr lvl="1"/>
            <a:r>
              <a:rPr lang="nl-NL" dirty="0"/>
              <a:t>1980: Digitale aanwijzing</a:t>
            </a:r>
          </a:p>
          <a:p>
            <a:pPr lvl="1"/>
            <a:r>
              <a:rPr lang="nl-NL" dirty="0"/>
              <a:t>1990: PLL afstemmen</a:t>
            </a:r>
          </a:p>
          <a:p>
            <a:r>
              <a:rPr lang="nl-NL" dirty="0" err="1"/>
              <a:t>Tecsun</a:t>
            </a:r>
            <a:r>
              <a:rPr lang="nl-NL" dirty="0"/>
              <a:t> PL680 (2020) kan hetzelfde als </a:t>
            </a:r>
            <a:r>
              <a:rPr lang="nl-NL" dirty="0" err="1"/>
              <a:t>Sat</a:t>
            </a:r>
            <a:r>
              <a:rPr lang="nl-NL" dirty="0"/>
              <a:t> 400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CCD861-4C23-CB31-6C91-3076A1EE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038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/>
              <a:t>Is er </a:t>
            </a:r>
            <a:r>
              <a:rPr lang="en-US" dirty="0" err="1"/>
              <a:t>vooruitgang</a:t>
            </a:r>
            <a:r>
              <a:rPr lang="en-US" dirty="0"/>
              <a:t> in Radio?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09728" y="1412776"/>
            <a:ext cx="3477072" cy="5323730"/>
          </a:xfrm>
        </p:spPr>
        <p:txBody>
          <a:bodyPr>
            <a:normAutofit/>
          </a:bodyPr>
          <a:lstStyle/>
          <a:p>
            <a:r>
              <a:rPr lang="en-US" dirty="0"/>
              <a:t>Search &amp; Scan</a:t>
            </a:r>
          </a:p>
          <a:p>
            <a:r>
              <a:rPr lang="en-US" dirty="0"/>
              <a:t>Stereo</a:t>
            </a:r>
          </a:p>
          <a:p>
            <a:r>
              <a:rPr lang="en-US" dirty="0"/>
              <a:t>RDS</a:t>
            </a:r>
          </a:p>
          <a:p>
            <a:r>
              <a:rPr lang="en-US" dirty="0"/>
              <a:t>DAB &amp; DAB+</a:t>
            </a:r>
          </a:p>
          <a:p>
            <a:r>
              <a:rPr lang="en-US" dirty="0"/>
              <a:t>DSP &amp; SDR</a:t>
            </a:r>
          </a:p>
          <a:p>
            <a:r>
              <a:rPr lang="en-US" dirty="0"/>
              <a:t>MP3 &amp; Bluetooth</a:t>
            </a:r>
          </a:p>
          <a:p>
            <a:r>
              <a:rPr lang="en-US" dirty="0" err="1"/>
              <a:t>Accu</a:t>
            </a:r>
            <a:r>
              <a:rPr lang="en-US" dirty="0"/>
              <a:t>, </a:t>
            </a:r>
            <a:r>
              <a:rPr lang="en-US" dirty="0" err="1"/>
              <a:t>zonnecel</a:t>
            </a:r>
            <a:endParaRPr lang="en-US" dirty="0"/>
          </a:p>
          <a:p>
            <a:r>
              <a:rPr lang="en-US" dirty="0" err="1"/>
              <a:t>Internetradio</a:t>
            </a:r>
            <a:endParaRPr lang="en-US" dirty="0"/>
          </a:p>
          <a:p>
            <a:r>
              <a:rPr lang="en-US" dirty="0"/>
              <a:t>Podcasts</a:t>
            </a:r>
          </a:p>
          <a:p>
            <a:endParaRPr lang="en-US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D41D8-F80F-73EC-DDC5-3473B4C50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05" y="2564904"/>
            <a:ext cx="3730779" cy="31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94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A8487209-CD09-42DA-B875-A756C5994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16" y="2620962"/>
            <a:ext cx="5905500" cy="3962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7A6DB8-143D-40DE-8CAE-75056850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Satellit 900 </a:t>
            </a:r>
            <a:r>
              <a:rPr lang="nl-NL" dirty="0" err="1"/>
              <a:t>aka</a:t>
            </a:r>
            <a:r>
              <a:rPr lang="nl-NL" dirty="0"/>
              <a:t> </a:t>
            </a:r>
            <a:r>
              <a:rPr lang="nl-NL" dirty="0" err="1"/>
              <a:t>Eton</a:t>
            </a:r>
            <a:r>
              <a:rPr lang="nl-NL" dirty="0"/>
              <a:t> E1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8A94E2-6742-4E76-AD84-9D1AF643B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7632848" cy="5121275"/>
          </a:xfrm>
        </p:spPr>
        <p:txBody>
          <a:bodyPr/>
          <a:lstStyle/>
          <a:p>
            <a:r>
              <a:rPr lang="nl-NL" dirty="0"/>
              <a:t>Prototypes 1995: </a:t>
            </a:r>
            <a:r>
              <a:rPr lang="nl-NL" dirty="0" err="1"/>
              <a:t>Grundig</a:t>
            </a:r>
            <a:r>
              <a:rPr lang="nl-NL" dirty="0"/>
              <a:t> Satellit 900</a:t>
            </a:r>
          </a:p>
          <a:p>
            <a:r>
              <a:rPr lang="nl-NL" dirty="0"/>
              <a:t>Sync detector</a:t>
            </a:r>
          </a:p>
          <a:p>
            <a:r>
              <a:rPr lang="nl-NL" dirty="0"/>
              <a:t>1700 </a:t>
            </a:r>
            <a:r>
              <a:rPr lang="nl-NL" dirty="0" err="1"/>
              <a:t>presets</a:t>
            </a:r>
            <a:endParaRPr lang="nl-NL" dirty="0"/>
          </a:p>
          <a:p>
            <a:r>
              <a:rPr lang="nl-NL" dirty="0"/>
              <a:t>Programmeerbaar</a:t>
            </a:r>
          </a:p>
          <a:p>
            <a:r>
              <a:rPr lang="nl-NL" dirty="0"/>
              <a:t>Beste portable</a:t>
            </a:r>
            <a:br>
              <a:rPr lang="nl-NL" dirty="0"/>
            </a:br>
            <a:r>
              <a:rPr lang="nl-NL" dirty="0"/>
              <a:t>ooit…  van 1995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76011A-19DA-46C4-81D1-8A262770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893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Luisterproeven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4C17BB-3F22-4C94-B2E6-8881E420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39</a:t>
            </a:fld>
            <a:endParaRPr lang="nl-NL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r>
              <a:rPr lang="en-US" dirty="0"/>
              <a:t>FM is heel </a:t>
            </a:r>
            <a:r>
              <a:rPr lang="en-US" dirty="0" err="1"/>
              <a:t>goed</a:t>
            </a:r>
            <a:r>
              <a:rPr lang="en-US" dirty="0"/>
              <a:t>, audio </a:t>
            </a:r>
            <a:r>
              <a:rPr lang="en-US" dirty="0" err="1"/>
              <a:t>ook</a:t>
            </a:r>
            <a:endParaRPr lang="en-US" dirty="0"/>
          </a:p>
          <a:p>
            <a:r>
              <a:rPr lang="en-US" dirty="0"/>
              <a:t>LG: </a:t>
            </a:r>
            <a:r>
              <a:rPr lang="en-US" dirty="0" err="1"/>
              <a:t>Hoeveel</a:t>
            </a:r>
            <a:r>
              <a:rPr lang="en-US" dirty="0"/>
              <a:t> stations </a:t>
            </a:r>
            <a:r>
              <a:rPr lang="en-US" dirty="0" err="1"/>
              <a:t>zijn</a:t>
            </a:r>
            <a:r>
              <a:rPr lang="en-US" dirty="0"/>
              <a:t> er </a:t>
            </a:r>
            <a:r>
              <a:rPr lang="en-US" dirty="0" err="1"/>
              <a:t>nog</a:t>
            </a:r>
            <a:endParaRPr lang="en-US" dirty="0"/>
          </a:p>
          <a:p>
            <a:r>
              <a:rPr lang="en-US" dirty="0"/>
              <a:t>Op 75m </a:t>
            </a:r>
            <a:r>
              <a:rPr lang="en-US" dirty="0" err="1"/>
              <a:t>vgl</a:t>
            </a:r>
            <a:r>
              <a:rPr lang="en-US" dirty="0"/>
              <a:t> </a:t>
            </a:r>
            <a:r>
              <a:rPr lang="en-US" dirty="0" err="1"/>
              <a:t>ingebouwde</a:t>
            </a:r>
            <a:r>
              <a:rPr lang="en-US" dirty="0"/>
              <a:t> met 80m-loop</a:t>
            </a:r>
          </a:p>
          <a:p>
            <a:r>
              <a:rPr lang="en-US" dirty="0" err="1"/>
              <a:t>Voor</a:t>
            </a:r>
            <a:r>
              <a:rPr lang="en-US" dirty="0"/>
              <a:t> 49/41/31/25 meter: </a:t>
            </a:r>
            <a:r>
              <a:rPr lang="en-US" dirty="0" err="1"/>
              <a:t>raamantenne</a:t>
            </a:r>
            <a:endParaRPr lang="en-US" dirty="0"/>
          </a:p>
          <a:p>
            <a:r>
              <a:rPr lang="en-US" dirty="0"/>
              <a:t>SSB-amateurs op “40”</a:t>
            </a:r>
          </a:p>
          <a:p>
            <a:r>
              <a:rPr lang="en-US" dirty="0"/>
              <a:t>Kun je 31m-stations </a:t>
            </a:r>
            <a:r>
              <a:rPr lang="en-US" dirty="0" err="1"/>
              <a:t>horen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5500kHz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Antenne</a:t>
            </a:r>
            <a:r>
              <a:rPr lang="en-US" dirty="0"/>
              <a:t> </a:t>
            </a:r>
            <a:r>
              <a:rPr lang="en-US" dirty="0" err="1"/>
              <a:t>afstemmen</a:t>
            </a:r>
            <a:r>
              <a:rPr lang="en-US" dirty="0"/>
              <a:t> op 10MHz!) </a:t>
            </a:r>
          </a:p>
        </p:txBody>
      </p:sp>
    </p:spTree>
    <p:extLst>
      <p:ext uri="{BB962C8B-B14F-4D97-AF65-F5344CB8AC3E}">
        <p14:creationId xmlns:p14="http://schemas.microsoft.com/office/powerpoint/2010/main" val="186943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Satellit</a:t>
            </a:r>
            <a:r>
              <a:rPr lang="en-US" dirty="0"/>
              <a:t>: Ocean Boy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5184576"/>
          </a:xfrm>
        </p:spPr>
        <p:txBody>
          <a:bodyPr>
            <a:normAutofit/>
          </a:bodyPr>
          <a:lstStyle/>
          <a:p>
            <a:r>
              <a:rPr lang="en-US" dirty="0"/>
              <a:t>Philips: </a:t>
            </a:r>
            <a:r>
              <a:rPr lang="en-US" dirty="0">
                <a:hlinkClick r:id="rId2"/>
              </a:rPr>
              <a:t>Henriette</a:t>
            </a:r>
            <a:endParaRPr lang="en-US" dirty="0"/>
          </a:p>
          <a:p>
            <a:endParaRPr lang="en-US" dirty="0"/>
          </a:p>
          <a:p>
            <a:r>
              <a:rPr lang="en-US" dirty="0"/>
              <a:t>1964 </a:t>
            </a:r>
            <a:r>
              <a:rPr lang="en-US" dirty="0">
                <a:hlinkClick r:id="rId3"/>
              </a:rPr>
              <a:t>Ocean Boy 204</a:t>
            </a:r>
            <a:endParaRPr lang="en-US" dirty="0"/>
          </a:p>
          <a:p>
            <a:r>
              <a:rPr lang="en-US" dirty="0" err="1"/>
              <a:t>Enkelsuper</a:t>
            </a:r>
            <a:r>
              <a:rPr lang="en-US" dirty="0"/>
              <a:t>, 3x KG, </a:t>
            </a:r>
            <a:br>
              <a:rPr lang="en-US" dirty="0"/>
            </a:br>
            <a:r>
              <a:rPr lang="en-US" dirty="0" err="1"/>
              <a:t>preselectie</a:t>
            </a:r>
            <a:endParaRPr lang="en-US" dirty="0"/>
          </a:p>
          <a:p>
            <a:r>
              <a:rPr lang="en-US" dirty="0"/>
              <a:t>Max Grundig: </a:t>
            </a:r>
            <a:br>
              <a:rPr lang="en-US" dirty="0"/>
            </a:br>
            <a:r>
              <a:rPr lang="en-US" dirty="0"/>
              <a:t>Maak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mooiers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immigranten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N. Afrika </a:t>
            </a:r>
            <a:r>
              <a:rPr lang="en-US" dirty="0" err="1"/>
              <a:t>en</a:t>
            </a:r>
            <a:r>
              <a:rPr lang="en-US" dirty="0"/>
              <a:t> Midden </a:t>
            </a:r>
            <a:r>
              <a:rPr lang="en-US" dirty="0" err="1"/>
              <a:t>Oosten</a:t>
            </a:r>
            <a:endParaRPr lang="en-US" dirty="0"/>
          </a:p>
          <a:p>
            <a:r>
              <a:rPr lang="en-US" dirty="0"/>
              <a:t>4x </a:t>
            </a:r>
            <a:r>
              <a:rPr lang="en-US" dirty="0" err="1"/>
              <a:t>KG+omroep</a:t>
            </a:r>
            <a:r>
              <a:rPr lang="en-US" dirty="0"/>
              <a:t>, </a:t>
            </a:r>
            <a:r>
              <a:rPr lang="en-US" dirty="0" err="1"/>
              <a:t>Trommeltuner</a:t>
            </a:r>
            <a:r>
              <a:rPr lang="en-US" dirty="0"/>
              <a:t>, </a:t>
            </a:r>
            <a:r>
              <a:rPr lang="en-US" dirty="0" err="1"/>
              <a:t>Enkelsuper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Afbeelding 4" descr="Afbeelding met elektronica, computer&#10;&#10;Automatisch gegenereerde beschrijving">
            <a:extLst>
              <a:ext uri="{FF2B5EF4-FFF2-40B4-BE49-F238E27FC236}">
                <a16:creationId xmlns:a16="http://schemas.microsoft.com/office/drawing/2014/main" id="{67D927AC-BD3F-45DC-82AE-98D9BE5FF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7638"/>
            <a:ext cx="4520912" cy="3390684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2B63A9-9158-4A70-A96D-A3B17ED5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215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0C29D-1A07-7118-8CED-B8689E28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Komende LC-Kringen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2945A5-F444-7541-50F2-4D6C922DC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Augustus: Vakantie, geen LCK</a:t>
            </a:r>
          </a:p>
          <a:p>
            <a:r>
              <a:rPr lang="nl-NL" dirty="0"/>
              <a:t>September: Rafter</a:t>
            </a:r>
          </a:p>
          <a:p>
            <a:pPr lvl="1"/>
            <a:r>
              <a:rPr lang="nl-NL" dirty="0"/>
              <a:t>Spionnen opsporen via uitstraling Loc Oscillator</a:t>
            </a:r>
          </a:p>
          <a:p>
            <a:r>
              <a:rPr lang="nl-NL" dirty="0">
                <a:hlinkClick r:id="rId2"/>
              </a:rPr>
              <a:t>De Tuinradio</a:t>
            </a:r>
            <a:r>
              <a:rPr lang="nl-NL" dirty="0"/>
              <a:t>, </a:t>
            </a:r>
            <a:r>
              <a:rPr lang="nl-NL" dirty="0">
                <a:hlinkClick r:id="rId3"/>
              </a:rPr>
              <a:t>De </a:t>
            </a:r>
            <a:r>
              <a:rPr lang="nl-NL" dirty="0" err="1">
                <a:hlinkClick r:id="rId3"/>
              </a:rPr>
              <a:t>Erres</a:t>
            </a:r>
            <a:r>
              <a:rPr lang="nl-NL" dirty="0">
                <a:hlinkClick r:id="rId3"/>
              </a:rPr>
              <a:t> KY107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De eerste Radio-Website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D208D6-487A-9FE5-CB14-660A775E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910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81128"/>
          </a:xfrm>
        </p:spPr>
        <p:txBody>
          <a:bodyPr/>
          <a:lstStyle/>
          <a:p>
            <a:r>
              <a:rPr lang="en-US" dirty="0" err="1"/>
              <a:t>Satellit</a:t>
            </a:r>
            <a:r>
              <a:rPr lang="en-US" dirty="0"/>
              <a:t> 2100</a:t>
            </a:r>
          </a:p>
          <a:p>
            <a:r>
              <a:rPr lang="en-US" dirty="0"/>
              <a:t>SSB </a:t>
            </a:r>
            <a:r>
              <a:rPr lang="en-US" dirty="0" err="1"/>
              <a:t>Zusatz</a:t>
            </a:r>
            <a:endParaRPr lang="en-US" dirty="0"/>
          </a:p>
          <a:p>
            <a:r>
              <a:rPr lang="en-US" dirty="0"/>
              <a:t>Ocean Boy 204</a:t>
            </a:r>
          </a:p>
          <a:p>
            <a:r>
              <a:rPr lang="en-US" dirty="0" err="1"/>
              <a:t>Satellit</a:t>
            </a:r>
            <a:r>
              <a:rPr lang="en-US" dirty="0"/>
              <a:t> 400</a:t>
            </a:r>
          </a:p>
          <a:p>
            <a:r>
              <a:rPr lang="en-US" dirty="0"/>
              <a:t>E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Antenne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788024" y="1628800"/>
            <a:ext cx="375476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Folders, Bon</a:t>
            </a:r>
          </a:p>
          <a:p>
            <a:r>
              <a:rPr lang="en-US" dirty="0" err="1"/>
              <a:t>Consumentengids</a:t>
            </a:r>
            <a:endParaRPr lang="en-US" dirty="0"/>
          </a:p>
          <a:p>
            <a:r>
              <a:rPr lang="en-US" dirty="0"/>
              <a:t>Artikel Sat2000</a:t>
            </a:r>
          </a:p>
          <a:p>
            <a:r>
              <a:rPr lang="en-US" dirty="0"/>
              <a:t>Artikel Sat3000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1076E9-C050-4B54-A6CF-9855662D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36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40"/>
            <a:ext cx="9054408" cy="62173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404" y="908720"/>
            <a:ext cx="8229600" cy="114300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Satellit</a:t>
            </a:r>
            <a:r>
              <a:rPr lang="en-US" dirty="0"/>
              <a:t> 205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19710E-8E6E-43C4-BA17-A7BCDF8E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63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9555C-0536-4AA7-B04C-C8F35987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Ondertussen in Eindhoven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AE6A5F-866F-4DAE-B5F6-E4C26657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Philips L6X38T / </a:t>
            </a:r>
            <a:r>
              <a:rPr lang="nl-NL" dirty="0">
                <a:hlinkClick r:id="rId2"/>
              </a:rPr>
              <a:t>22RL798</a:t>
            </a:r>
            <a:r>
              <a:rPr lang="nl-NL" dirty="0"/>
              <a:t> (1967-70)</a:t>
            </a:r>
          </a:p>
          <a:p>
            <a:r>
              <a:rPr lang="nl-NL" dirty="0"/>
              <a:t>L, M, 4xK, FM</a:t>
            </a:r>
          </a:p>
          <a:p>
            <a:r>
              <a:rPr lang="nl-NL" dirty="0" err="1"/>
              <a:t>Enkelsuper</a:t>
            </a:r>
            <a:r>
              <a:rPr lang="nl-NL" dirty="0"/>
              <a:t>, geen</a:t>
            </a:r>
          </a:p>
          <a:p>
            <a:pPr lvl="1"/>
            <a:r>
              <a:rPr lang="nl-NL" dirty="0"/>
              <a:t>RF voortrap</a:t>
            </a:r>
          </a:p>
          <a:p>
            <a:pPr lvl="1"/>
            <a:r>
              <a:rPr lang="nl-NL" dirty="0"/>
              <a:t>BFO</a:t>
            </a:r>
          </a:p>
          <a:p>
            <a:pPr lvl="1"/>
            <a:r>
              <a:rPr lang="nl-NL" dirty="0"/>
              <a:t>Bandspreiding</a:t>
            </a:r>
          </a:p>
          <a:p>
            <a:r>
              <a:rPr lang="nl-NL" dirty="0"/>
              <a:t>James Bond Radio</a:t>
            </a:r>
          </a:p>
          <a:p>
            <a:r>
              <a:rPr lang="nl-NL" dirty="0"/>
              <a:t>Niet zo goed als</a:t>
            </a:r>
            <a:br>
              <a:rPr lang="nl-NL" dirty="0"/>
            </a:br>
            <a:r>
              <a:rPr lang="nl-NL" dirty="0"/>
              <a:t>‘n Satellit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EC6EA6-0E1F-4C17-8FC6-A34F8D94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 descr="Afbeelding met binnen&#10;&#10;Automatisch gegenereerde beschrijving">
            <a:extLst>
              <a:ext uri="{FF2B5EF4-FFF2-40B4-BE49-F238E27FC236}">
                <a16:creationId xmlns:a16="http://schemas.microsoft.com/office/drawing/2014/main" id="{B1D4D29F-75EB-468E-B064-78CAB9C9E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r="10712"/>
          <a:stretch/>
        </p:blipFill>
        <p:spPr>
          <a:xfrm>
            <a:off x="4518884" y="2285798"/>
            <a:ext cx="4373596" cy="42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CDA35631-F783-4F08-BA1B-4808A4118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9954"/>
            <a:ext cx="4377141" cy="4525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en-US" dirty="0" err="1"/>
              <a:t>Satellit</a:t>
            </a:r>
            <a:r>
              <a:rPr lang="en-US" dirty="0"/>
              <a:t> 208 </a:t>
            </a:r>
            <a:r>
              <a:rPr lang="en-US" dirty="0" err="1"/>
              <a:t>en</a:t>
            </a:r>
            <a:r>
              <a:rPr lang="en-US" dirty="0"/>
              <a:t> 210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1967 </a:t>
            </a:r>
            <a:r>
              <a:rPr lang="en-US" dirty="0" err="1"/>
              <a:t>en</a:t>
            </a:r>
            <a:r>
              <a:rPr lang="en-US" dirty="0"/>
              <a:t> 1969</a:t>
            </a:r>
          </a:p>
          <a:p>
            <a:r>
              <a:rPr lang="en-US" dirty="0" err="1"/>
              <a:t>Dubbelsuper</a:t>
            </a:r>
            <a:endParaRPr lang="en-US" dirty="0"/>
          </a:p>
          <a:p>
            <a:r>
              <a:rPr lang="en-US" dirty="0" err="1"/>
              <a:t>Inprikbare</a:t>
            </a:r>
            <a:r>
              <a:rPr lang="en-US" dirty="0"/>
              <a:t> SSB unit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492437-955E-4C4A-B09C-D2E8C13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7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54276" r="13515" b="107"/>
          <a:stretch/>
        </p:blipFill>
        <p:spPr>
          <a:xfrm>
            <a:off x="572615" y="4005064"/>
            <a:ext cx="4957393" cy="25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4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Satellit</a:t>
            </a:r>
            <a:r>
              <a:rPr lang="en-US" dirty="0"/>
              <a:t> 210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62664" cy="5184576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C3B7A59-E7E2-4BB7-9331-445E1DAC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8</a:t>
            </a:fld>
            <a:endParaRPr lang="nl-NL"/>
          </a:p>
        </p:txBody>
      </p:sp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id="{57276D61-49D7-4142-A3C3-553DD1AB9B2A}"/>
              </a:ext>
            </a:extLst>
          </p:cNvPr>
          <p:cNvSpPr/>
          <p:nvPr/>
        </p:nvSpPr>
        <p:spPr>
          <a:xfrm>
            <a:off x="6660232" y="274638"/>
            <a:ext cx="2119362" cy="576064"/>
          </a:xfrm>
          <a:prstGeom prst="wedgeRectCallout">
            <a:avLst>
              <a:gd name="adj1" fmla="val -36751"/>
              <a:gd name="adj2" fmla="val 451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“</a:t>
            </a:r>
            <a:r>
              <a:rPr lang="nl-NL" sz="3200" dirty="0"/>
              <a:t>Ruitertjes</a:t>
            </a:r>
            <a:r>
              <a:rPr lang="nl-NL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86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067F5-9A5D-4A49-8B81-03332C21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doet Philips (Oostenrijk)?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493766-18D6-424B-BAA6-1515D2D2F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/>
          <a:lstStyle/>
          <a:p>
            <a:r>
              <a:rPr lang="nl-NL" dirty="0"/>
              <a:t>Philips 50IC361, </a:t>
            </a:r>
            <a:r>
              <a:rPr lang="nl-NL" dirty="0">
                <a:hlinkClick r:id="rId2"/>
              </a:rPr>
              <a:t>Hurricane de Luxe</a:t>
            </a:r>
            <a:r>
              <a:rPr lang="nl-NL" dirty="0"/>
              <a:t> (1971)</a:t>
            </a:r>
          </a:p>
          <a:p>
            <a:r>
              <a:rPr lang="nl-NL" dirty="0"/>
              <a:t>L/M/3xK/F</a:t>
            </a:r>
          </a:p>
          <a:p>
            <a:r>
              <a:rPr lang="nl-NL" dirty="0"/>
              <a:t>3 FM </a:t>
            </a:r>
            <a:r>
              <a:rPr lang="nl-NL" dirty="0" err="1"/>
              <a:t>presets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goed geluid:</a:t>
            </a:r>
            <a:br>
              <a:rPr lang="nl-NL" dirty="0"/>
            </a:br>
            <a:r>
              <a:rPr lang="nl-NL" dirty="0"/>
              <a:t>meer omroep</a:t>
            </a:r>
          </a:p>
          <a:p>
            <a:r>
              <a:rPr lang="nl-NL" dirty="0"/>
              <a:t>Klinkt echt heel </a:t>
            </a:r>
            <a:br>
              <a:rPr lang="nl-NL" dirty="0"/>
            </a:br>
            <a:r>
              <a:rPr lang="nl-NL" dirty="0"/>
              <a:t>erg mooi!!</a:t>
            </a:r>
          </a:p>
          <a:p>
            <a:r>
              <a:rPr lang="nl-NL" dirty="0"/>
              <a:t>Omroepdoos</a:t>
            </a:r>
          </a:p>
          <a:p>
            <a:endParaRPr lang="nl-NL" dirty="0"/>
          </a:p>
        </p:txBody>
      </p:sp>
      <p:pic>
        <p:nvPicPr>
          <p:cNvPr id="5" name="Afbeelding 4" descr="Afbeelding met tekst, magnetron, binnen, oven&#10;&#10;Automatisch gegenereerde beschrijving">
            <a:extLst>
              <a:ext uri="{FF2B5EF4-FFF2-40B4-BE49-F238E27FC236}">
                <a16:creationId xmlns:a16="http://schemas.microsoft.com/office/drawing/2014/main" id="{787E0CA5-1032-44D4-83BB-D7E5DBF08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17413"/>
            <a:ext cx="5487172" cy="382332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BC470A-5D73-455B-BCFE-C7318728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00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1027</Words>
  <Application>Microsoft Office PowerPoint</Application>
  <PresentationFormat>Diavoorstelling (4:3)</PresentationFormat>
  <Paragraphs>247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Office-thema</vt:lpstr>
      <vt:lpstr> Satellit</vt:lpstr>
      <vt:lpstr>Wat gaan we doen vanavond?</vt:lpstr>
      <vt:lpstr>1. Grundig Satellit 1964-96</vt:lpstr>
      <vt:lpstr>Voor de Satellit: Ocean Boy</vt:lpstr>
      <vt:lpstr>De Satellit 205</vt:lpstr>
      <vt:lpstr>Ondertussen in Eindhoven</vt:lpstr>
      <vt:lpstr>Satellit 208 en 210</vt:lpstr>
      <vt:lpstr>De Satellit 210</vt:lpstr>
      <vt:lpstr>Wat doet Philips (Oostenrijk)?</vt:lpstr>
      <vt:lpstr>Satellit 2000 / 2100</vt:lpstr>
      <vt:lpstr>Beperking: afstemming!</vt:lpstr>
      <vt:lpstr>Digiloge Satellits: 3000 uit 1977</vt:lpstr>
      <vt:lpstr>Digitaal afgestemde Satellits</vt:lpstr>
      <vt:lpstr>Deed Philips ook: D2935 / D2999</vt:lpstr>
      <vt:lpstr>2. De Satellit 2100</vt:lpstr>
      <vt:lpstr>PowerPoint-presentatie</vt:lpstr>
      <vt:lpstr>Ontvangstbereik: 3 Tuners</vt:lpstr>
      <vt:lpstr>Techniek van Jaren 70</vt:lpstr>
      <vt:lpstr>PowerPoint-presentatie</vt:lpstr>
      <vt:lpstr>PowerPoint-presentatie</vt:lpstr>
      <vt:lpstr>Geluidskwaliteit</vt:lpstr>
      <vt:lpstr>Satellit op Marktplaats</vt:lpstr>
      <vt:lpstr>Deze Satellit 2100</vt:lpstr>
      <vt:lpstr>Spiegelonderdrukking (Sat2000)</vt:lpstr>
      <vt:lpstr>Afstemnauwkeurigheid</vt:lpstr>
      <vt:lpstr>SSB Zusatz (Sat 208 tot 2100)</vt:lpstr>
      <vt:lpstr>PowerPoint-presentatie</vt:lpstr>
      <vt:lpstr>3. Sterke en Zwakke Kanten</vt:lpstr>
      <vt:lpstr>Antenne is bijzonder</vt:lpstr>
      <vt:lpstr>Sleepcontacten</vt:lpstr>
      <vt:lpstr>Drie Draaicondensators</vt:lpstr>
      <vt:lpstr>Kunststof schakeldelen</vt:lpstr>
      <vt:lpstr>Een Reparatie: Ellens Satellit 2100</vt:lpstr>
      <vt:lpstr>Wat was er mis</vt:lpstr>
      <vt:lpstr>4. De Satellit 400 Int</vt:lpstr>
      <vt:lpstr>Elk decennium radio weggooien?</vt:lpstr>
      <vt:lpstr>Is er vooruitgang in Radio?</vt:lpstr>
      <vt:lpstr>Satellit 900 aka Eton E1</vt:lpstr>
      <vt:lpstr>5. Luisterproeven</vt:lpstr>
      <vt:lpstr>Komende LC-Kringen</vt:lpstr>
      <vt:lpstr>Meenemen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Raamantenne’s</dc:title>
  <dc:creator>Gerard</dc:creator>
  <cp:lastModifiedBy>Gerard Tel</cp:lastModifiedBy>
  <cp:revision>95</cp:revision>
  <dcterms:created xsi:type="dcterms:W3CDTF">2017-10-21T08:43:49Z</dcterms:created>
  <dcterms:modified xsi:type="dcterms:W3CDTF">2024-07-14T17:47:26Z</dcterms:modified>
</cp:coreProperties>
</file>