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3" r:id="rId3"/>
    <p:sldId id="334" r:id="rId4"/>
    <p:sldId id="335" r:id="rId5"/>
    <p:sldId id="336" r:id="rId6"/>
    <p:sldId id="337" r:id="rId7"/>
    <p:sldId id="339" r:id="rId8"/>
    <p:sldId id="340" r:id="rId9"/>
    <p:sldId id="341" r:id="rId10"/>
    <p:sldId id="351" r:id="rId11"/>
    <p:sldId id="352" r:id="rId12"/>
    <p:sldId id="342" r:id="rId13"/>
    <p:sldId id="343" r:id="rId14"/>
    <p:sldId id="353" r:id="rId15"/>
    <p:sldId id="344" r:id="rId16"/>
    <p:sldId id="345" r:id="rId17"/>
    <p:sldId id="346" r:id="rId18"/>
    <p:sldId id="347" r:id="rId19"/>
    <p:sldId id="354" r:id="rId20"/>
    <p:sldId id="355" r:id="rId21"/>
    <p:sldId id="348" r:id="rId22"/>
    <p:sldId id="349" r:id="rId23"/>
    <p:sldId id="367" r:id="rId24"/>
    <p:sldId id="356" r:id="rId25"/>
    <p:sldId id="357" r:id="rId26"/>
    <p:sldId id="364" r:id="rId27"/>
    <p:sldId id="370" r:id="rId28"/>
    <p:sldId id="358" r:id="rId29"/>
    <p:sldId id="359" r:id="rId30"/>
    <p:sldId id="360" r:id="rId31"/>
    <p:sldId id="365" r:id="rId32"/>
    <p:sldId id="366" r:id="rId33"/>
    <p:sldId id="368" r:id="rId34"/>
    <p:sldId id="361" r:id="rId35"/>
    <p:sldId id="298" r:id="rId36"/>
    <p:sldId id="362" r:id="rId37"/>
    <p:sldId id="363" r:id="rId38"/>
    <p:sldId id="369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>
      <p:cViewPr varScale="1">
        <p:scale>
          <a:sx n="67" d="100"/>
          <a:sy n="67" d="100"/>
        </p:scale>
        <p:origin x="6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D840-9FD6-49C9-BEC3-14E17E8FF50B}" type="datetimeFigureOut">
              <a:rPr lang="nl-NL" smtClean="0"/>
              <a:t>7-7-2021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57AB-052C-43FC-A7FA-0C9559A794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EE94-9002-4281-9C02-46810011993A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E122-D105-4212-8BE7-034E87CB6405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321-D914-4A8F-890B-1585A774AE4D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4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EDA-E42A-4E04-B350-507A74AF9D01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6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9C79-0C5F-4BBE-8480-4ECEAF92C8E5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640-C63A-4855-95B5-7B7337A05A85}" type="datetime1">
              <a:rPr lang="nl-NL" smtClean="0"/>
              <a:t>7-7-2021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A117-7681-484C-B3B3-32472648297E}" type="datetime1">
              <a:rPr lang="nl-NL" smtClean="0"/>
              <a:t>7-7-2021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BF7-1629-4449-9ABE-E36454385E40}" type="datetime1">
              <a:rPr lang="nl-NL" smtClean="0"/>
              <a:t>7-7-2021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4-522B-48FC-A7A0-23C7596AF781}" type="datetime1">
              <a:rPr lang="nl-NL" smtClean="0"/>
              <a:t>7-7-2021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0DF-54BE-4DB8-915F-7F18294D064A}" type="datetime1">
              <a:rPr lang="nl-NL" smtClean="0"/>
              <a:t>7-7-2021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0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0F6A-4566-4635-9E03-B33E4BB820EB}" type="datetime1">
              <a:rPr lang="nl-NL" smtClean="0"/>
              <a:t>7-7-2021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F3B5-60A9-4115-9D76-38E43366B1FC}" type="datetime1">
              <a:rPr lang="nl-NL" smtClean="0"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bolier.net/subminisuper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95"/>
            <a:ext cx="7772400" cy="1656183"/>
          </a:xfrm>
        </p:spPr>
        <p:txBody>
          <a:bodyPr/>
          <a:lstStyle/>
          <a:p>
            <a:r>
              <a:rPr lang="nl-NL" dirty="0"/>
              <a:t>Hoortoestellen</a:t>
            </a:r>
            <a:br>
              <a:rPr lang="nl-NL" dirty="0"/>
            </a:br>
            <a:r>
              <a:rPr lang="nl-NL" dirty="0"/>
              <a:t>met (sub)miniatuurbuizen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81673" y="3219427"/>
            <a:ext cx="4280520" cy="1752600"/>
          </a:xfrm>
        </p:spPr>
        <p:txBody>
          <a:bodyPr/>
          <a:lstStyle/>
          <a:p>
            <a:r>
              <a:rPr lang="nl-NL" dirty="0"/>
              <a:t>Gerard Tel</a:t>
            </a:r>
          </a:p>
          <a:p>
            <a:r>
              <a:rPr lang="nl-NL" dirty="0"/>
              <a:t>LC-Kring 7/7/2021</a:t>
            </a:r>
          </a:p>
          <a:p>
            <a:r>
              <a:rPr lang="nl-NL" dirty="0"/>
              <a:t>Begint om 19.30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893EC0-CF0B-43C7-A02A-CEADC4D5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1</a:t>
            </a:fld>
            <a:endParaRPr lang="nl-NL" sz="2000" dirty="0"/>
          </a:p>
        </p:txBody>
      </p:sp>
      <p:pic>
        <p:nvPicPr>
          <p:cNvPr id="7" name="Afbeelding 6" descr="Afbeelding met persoon, racket, vrouw, staand&#10;&#10;Automatisch gegenereerde beschrijving">
            <a:extLst>
              <a:ext uri="{FF2B5EF4-FFF2-40B4-BE49-F238E27FC236}">
                <a16:creationId xmlns:a16="http://schemas.microsoft.com/office/drawing/2014/main" id="{EE0FC0D7-CCBF-4E26-BF1B-86D6FC4A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90573"/>
            <a:ext cx="2726432" cy="46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A8A83-87EA-44A8-B221-AEDD8653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1218"/>
          </a:xfrm>
        </p:spPr>
        <p:txBody>
          <a:bodyPr>
            <a:normAutofit fontScale="90000"/>
          </a:bodyPr>
          <a:lstStyle/>
          <a:p>
            <a:r>
              <a:rPr lang="nl-NL" dirty="0"/>
              <a:t>De Utrechtse herinneringen </a:t>
            </a:r>
            <a:br>
              <a:rPr lang="nl-NL" dirty="0"/>
            </a:br>
            <a:r>
              <a:rPr lang="nl-NL" dirty="0"/>
              <a:t>van A. Alberts (1983)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57D5DD-4B87-48FE-84BC-3B50532D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368F162-4AF5-451A-BC18-CB262098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6" y="1600200"/>
            <a:ext cx="8525024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Omgang met </a:t>
            </a:r>
            <a:br>
              <a:rPr lang="nl-NL" dirty="0"/>
            </a:br>
            <a:r>
              <a:rPr lang="nl-NL" dirty="0"/>
              <a:t>Indoloog </a:t>
            </a:r>
            <a:br>
              <a:rPr lang="nl-NL" dirty="0"/>
            </a:br>
            <a:r>
              <a:rPr lang="nl-NL" dirty="0"/>
              <a:t>Prof </a:t>
            </a:r>
            <a:r>
              <a:rPr lang="nl-NL" dirty="0" err="1"/>
              <a:t>Gerretson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Jenever</a:t>
            </a:r>
          </a:p>
          <a:p>
            <a:r>
              <a:rPr lang="nl-NL" dirty="0"/>
              <a:t>Hoorapparaat</a:t>
            </a:r>
          </a:p>
        </p:txBody>
      </p:sp>
      <p:pic>
        <p:nvPicPr>
          <p:cNvPr id="12" name="Afbeelding 11" descr="Afbeelding met tekst, krant, document&#10;&#10;Automatisch gegenereerde beschrijving">
            <a:extLst>
              <a:ext uri="{FF2B5EF4-FFF2-40B4-BE49-F238E27FC236}">
                <a16:creationId xmlns:a16="http://schemas.microsoft.com/office/drawing/2014/main" id="{3257120E-2EFB-4E4E-AC9D-FF2268DA1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00200"/>
            <a:ext cx="5994400" cy="408940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CF5BA8A-D152-4419-9FB2-CE72669D17B1}"/>
              </a:ext>
            </a:extLst>
          </p:cNvPr>
          <p:cNvCxnSpPr>
            <a:cxnSpLocks/>
          </p:cNvCxnSpPr>
          <p:nvPr/>
        </p:nvCxnSpPr>
        <p:spPr>
          <a:xfrm flipV="1">
            <a:off x="1835696" y="2852936"/>
            <a:ext cx="3456384" cy="12312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5684B03-68E3-49EC-95DE-47215C3D6DFE}"/>
              </a:ext>
            </a:extLst>
          </p:cNvPr>
          <p:cNvCxnSpPr>
            <a:cxnSpLocks/>
          </p:cNvCxnSpPr>
          <p:nvPr/>
        </p:nvCxnSpPr>
        <p:spPr>
          <a:xfrm flipV="1">
            <a:off x="2843808" y="3749114"/>
            <a:ext cx="2448272" cy="8320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3A7A4B-EF85-48F8-96BD-055D84591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4" y="4869585"/>
            <a:ext cx="2469187" cy="18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7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FF0F-48D4-4DF7-97F0-555F54DD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nl-NL" dirty="0"/>
              <a:t>Helpen met </a:t>
            </a:r>
            <a:r>
              <a:rPr lang="nl-NL" dirty="0" err="1"/>
              <a:t>hoorhulp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E0668-8D9A-4D01-B20D-B409F061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Vonken, Nooit meer</a:t>
            </a:r>
          </a:p>
          <a:p>
            <a:pPr marL="0" indent="0">
              <a:buNone/>
            </a:pPr>
            <a:r>
              <a:rPr lang="nl-NL" dirty="0"/>
              <a:t>Waarschijnlijk: Koolmicrofoontype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1C3F4-162D-4515-849C-6EB8FC90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2DCA4DC-2C72-48A7-B571-211DCFCBA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88457"/>
            <a:ext cx="7848600" cy="2819400"/>
          </a:xfrm>
          <a:prstGeom prst="rect">
            <a:avLst/>
          </a:prstGeom>
        </p:spPr>
      </p:pic>
      <p:pic>
        <p:nvPicPr>
          <p:cNvPr id="8" name="Afbeelding 7" descr="Afbeelding met vloer&#10;&#10;Automatisch gegenereerde beschrijving">
            <a:extLst>
              <a:ext uri="{FF2B5EF4-FFF2-40B4-BE49-F238E27FC236}">
                <a16:creationId xmlns:a16="http://schemas.microsoft.com/office/drawing/2014/main" id="{A20CABF7-BBCC-4F58-86E7-92BF600A4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743"/>
            <a:ext cx="1738536" cy="33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8BCCD-B35A-413A-9462-808ECBCB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Elektronisch: Tafeltoestel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54BC5-7651-4BBA-A620-F09BB1C61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 buizen, ad 1937</a:t>
            </a:r>
          </a:p>
          <a:p>
            <a:r>
              <a:rPr lang="nl-NL" dirty="0"/>
              <a:t>Net of batterij</a:t>
            </a:r>
          </a:p>
          <a:p>
            <a:r>
              <a:rPr lang="nl-NL" dirty="0"/>
              <a:t>Tot 4 telefoons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59F99-1A91-43B1-9046-2A1CD8C1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Afbeelding 5" descr="Afbeelding met tekst, krant&#10;&#10;Automatisch gegenereerde beschrijving">
            <a:extLst>
              <a:ext uri="{FF2B5EF4-FFF2-40B4-BE49-F238E27FC236}">
                <a16:creationId xmlns:a16="http://schemas.microsoft.com/office/drawing/2014/main" id="{E0C733C2-1BA8-41F1-9C4D-F63ABD12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99" y="1356593"/>
            <a:ext cx="4740721" cy="5013176"/>
          </a:xfrm>
          <a:prstGeom prst="rect">
            <a:avLst/>
          </a:prstGeom>
        </p:spPr>
      </p:pic>
      <p:pic>
        <p:nvPicPr>
          <p:cNvPr id="8" name="Afbeelding 7" descr="Afbeelding met binnen, elektronica&#10;&#10;Automatisch gegenereerde beschrijving">
            <a:extLst>
              <a:ext uri="{FF2B5EF4-FFF2-40B4-BE49-F238E27FC236}">
                <a16:creationId xmlns:a16="http://schemas.microsoft.com/office/drawing/2014/main" id="{C533F260-B934-456D-A07D-05DB5366B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t="6624" r="9582" b="7842"/>
          <a:stretch/>
        </p:blipFill>
        <p:spPr>
          <a:xfrm>
            <a:off x="187006" y="3787356"/>
            <a:ext cx="3808929" cy="256899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A71B200-E129-4ED2-A731-3D5FCFD4F4D3}"/>
              </a:ext>
            </a:extLst>
          </p:cNvPr>
          <p:cNvCxnSpPr>
            <a:cxnSpLocks/>
          </p:cNvCxnSpPr>
          <p:nvPr/>
        </p:nvCxnSpPr>
        <p:spPr>
          <a:xfrm>
            <a:off x="2843808" y="1988840"/>
            <a:ext cx="1728192" cy="12451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2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04EBB68C-5317-4C42-A003-1935B93D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7" y="1725228"/>
            <a:ext cx="8271773" cy="46311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8EA717-32C4-45D9-B5F6-39196BFC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Buizen, op lichaam (</a:t>
            </a:r>
            <a:r>
              <a:rPr lang="nl-NL" dirty="0" err="1"/>
              <a:t>Zenith</a:t>
            </a:r>
            <a:r>
              <a:rPr lang="nl-NL" dirty="0"/>
              <a:t> 1944)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53407-3532-4D4A-8FC8-DC5238DD9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0C5978-8E1A-4CD7-9747-616D1D29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8" name="Afbeelding 7" descr="Afbeelding met persoon, racket, vrouw, staand&#10;&#10;Automatisch gegenereerde beschrijving">
            <a:extLst>
              <a:ext uri="{FF2B5EF4-FFF2-40B4-BE49-F238E27FC236}">
                <a16:creationId xmlns:a16="http://schemas.microsoft.com/office/drawing/2014/main" id="{1EF43F69-F615-4E6D-9354-A476AE66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89" y="1720465"/>
            <a:ext cx="2694471" cy="46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75DF723-88F2-4F03-86F7-E8AD62179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4" y="1417638"/>
            <a:ext cx="7074304" cy="5305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DB6B54-32C1-40B8-A2AB-32F048CB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Zenith</a:t>
            </a:r>
            <a:r>
              <a:rPr lang="nl-NL" dirty="0"/>
              <a:t> van binnen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2E662-5904-49F2-BBF3-6D939357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4708525"/>
          </a:xfrm>
        </p:spPr>
        <p:txBody>
          <a:bodyPr/>
          <a:lstStyle/>
          <a:p>
            <a:r>
              <a:rPr lang="nl-NL" dirty="0"/>
              <a:t>Miniatuur, </a:t>
            </a:r>
            <a:br>
              <a:rPr lang="nl-NL" dirty="0"/>
            </a:br>
            <a:r>
              <a:rPr lang="nl-NL" dirty="0" err="1"/>
              <a:t>subminiatuur</a:t>
            </a:r>
            <a:endParaRPr lang="nl-NL" dirty="0"/>
          </a:p>
          <a:p>
            <a:r>
              <a:rPr lang="nl-NL" dirty="0"/>
              <a:t>Batterij </a:t>
            </a:r>
            <a:br>
              <a:rPr lang="nl-NL" dirty="0"/>
            </a:br>
            <a:r>
              <a:rPr lang="nl-NL" dirty="0"/>
              <a:t>45V en </a:t>
            </a:r>
            <a:br>
              <a:rPr lang="nl-NL" dirty="0"/>
            </a:br>
            <a:r>
              <a:rPr lang="nl-NL" dirty="0"/>
              <a:t>1,5V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52CC87-10E1-46BE-8364-5889E3F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42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BF62F-F6BF-41C6-A4CF-FDE60735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Kasttoestel met </a:t>
            </a:r>
            <a:r>
              <a:rPr lang="nl-NL" dirty="0" err="1"/>
              <a:t>subminiatuur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CF5F44-98D2-42BF-BD63-3A5442D2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Blaupunkt</a:t>
            </a:r>
            <a:r>
              <a:rPr lang="nl-NL" dirty="0"/>
              <a:t> </a:t>
            </a:r>
            <a:r>
              <a:rPr lang="nl-NL" dirty="0" err="1"/>
              <a:t>Omniton</a:t>
            </a:r>
            <a:endParaRPr lang="nl-NL" dirty="0"/>
          </a:p>
          <a:p>
            <a:r>
              <a:rPr lang="nl-NL" dirty="0"/>
              <a:t>2x DF65, DL65</a:t>
            </a:r>
          </a:p>
          <a:p>
            <a:r>
              <a:rPr lang="nl-NL" dirty="0"/>
              <a:t>Kristalmicrofoon</a:t>
            </a:r>
          </a:p>
          <a:p>
            <a:r>
              <a:rPr lang="nl-NL" dirty="0"/>
              <a:t>Batterij 22.5V &amp; 1.5V</a:t>
            </a:r>
          </a:p>
          <a:p>
            <a:endParaRPr lang="nl-NL" dirty="0"/>
          </a:p>
          <a:p>
            <a:r>
              <a:rPr lang="nl-NL" dirty="0"/>
              <a:t>Opkomst: 1950,</a:t>
            </a:r>
            <a:br>
              <a:rPr lang="nl-NL" dirty="0"/>
            </a:br>
            <a:r>
              <a:rPr lang="nl-NL" dirty="0"/>
              <a:t>honderden fabrikanten,</a:t>
            </a:r>
          </a:p>
          <a:p>
            <a:r>
              <a:rPr lang="nl-NL" dirty="0"/>
              <a:t>Ca </a:t>
            </a:r>
            <a:r>
              <a:rPr lang="nl-NL" dirty="0" err="1"/>
              <a:t>fl</a:t>
            </a:r>
            <a:r>
              <a:rPr lang="nl-NL" dirty="0"/>
              <a:t> 250, 10cm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DF9E85-1CE1-4639-8310-219BA63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CDA0262A-C7A1-4845-9FA5-6D1AADBFC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4"/>
          <a:stretch/>
        </p:blipFill>
        <p:spPr>
          <a:xfrm>
            <a:off x="4788024" y="1296407"/>
            <a:ext cx="3528392" cy="54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6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AF79B4D-CFB3-45BA-A783-463053D36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7036"/>
            <a:ext cx="8075240" cy="582931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A0F738-0914-428D-ACE2-AB2C24E0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Schema </a:t>
            </a:r>
            <a:r>
              <a:rPr lang="nl-NL" dirty="0" err="1"/>
              <a:t>Omniton</a:t>
            </a:r>
            <a:r>
              <a:rPr lang="nl-NL" dirty="0"/>
              <a:t> (1950)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5A061C-0429-4306-8EC1-6F86247E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99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755A2-CBB5-4BE4-A568-E053E687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4402832" cy="1734397"/>
          </a:xfrm>
        </p:spPr>
        <p:txBody>
          <a:bodyPr/>
          <a:lstStyle/>
          <a:p>
            <a:r>
              <a:rPr lang="nl-NL" dirty="0" err="1"/>
              <a:t>Subminiatuur</a:t>
            </a:r>
            <a:br>
              <a:rPr lang="nl-NL" dirty="0"/>
            </a:br>
            <a:r>
              <a:rPr lang="nl-NL" dirty="0"/>
              <a:t>buisjes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B2B5F64C-4773-40F6-8B0A-A878EB9B6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30732"/>
              </p:ext>
            </p:extLst>
          </p:nvPr>
        </p:nvGraphicFramePr>
        <p:xfrm>
          <a:off x="442912" y="2393632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2099825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0236157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1760029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960191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1742968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DF65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EF41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DL65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EL41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6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Vf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0,625V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6,3V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1,25V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6,3V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2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If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13,3mA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200mA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13,3mA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0,71A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91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Pf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8mW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1,26W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16,7mW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4,5W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9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22.5V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250V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22,5V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250V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8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12µA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8mA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0,59mA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41mA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31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270µW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13,3mW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10W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6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Pout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1,9mW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3,9W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26147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743D04-E386-47E6-80FB-E6DCB362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7" name="Afbeelding 6" descr="Afbeelding met buis&#10;&#10;Automatisch gegenereerde beschrijving">
            <a:extLst>
              <a:ext uri="{FF2B5EF4-FFF2-40B4-BE49-F238E27FC236}">
                <a16:creationId xmlns:a16="http://schemas.microsoft.com/office/drawing/2014/main" id="{A99ECD84-AA7E-47AD-B96C-AF63BFFA8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435"/>
            <a:ext cx="3682752" cy="20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86467-141C-4AFA-A74C-AB925AE8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69" y="663687"/>
            <a:ext cx="4690864" cy="778098"/>
          </a:xfrm>
        </p:spPr>
        <p:txBody>
          <a:bodyPr/>
          <a:lstStyle/>
          <a:p>
            <a:r>
              <a:rPr lang="nl-NL" dirty="0" err="1"/>
              <a:t>Phonak</a:t>
            </a:r>
            <a:r>
              <a:rPr lang="nl-NL" dirty="0"/>
              <a:t> (ca 1954?)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7B7079-7233-4DBF-9159-94339466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F51BBC4-68D7-46CC-83F6-F8375CEE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35362"/>
            <a:ext cx="6341367" cy="47560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C5191BB-44B5-4CA6-90AE-F873F1A39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" y="836713"/>
            <a:ext cx="3935742" cy="55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0137-8B4C-48F4-A2D4-98C7BF5D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227"/>
          </a:xfrm>
        </p:spPr>
        <p:txBody>
          <a:bodyPr/>
          <a:lstStyle/>
          <a:p>
            <a:r>
              <a:rPr lang="nl-NL" dirty="0"/>
              <a:t>Grootste nadeel van </a:t>
            </a:r>
            <a:r>
              <a:rPr lang="nl-NL" dirty="0" err="1"/>
              <a:t>buizenset</a:t>
            </a:r>
            <a:r>
              <a:rPr lang="nl-NL" dirty="0"/>
              <a:t>?</a:t>
            </a:r>
            <a:br>
              <a:rPr lang="nl-NL" dirty="0"/>
            </a:br>
            <a:r>
              <a:rPr lang="nl-NL" dirty="0"/>
              <a:t>Waarom willen we transistors?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D67FC-BDD2-4B05-9EE2-6202ABFA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3826768" cy="3417243"/>
          </a:xfrm>
        </p:spPr>
        <p:txBody>
          <a:bodyPr/>
          <a:lstStyle/>
          <a:p>
            <a:r>
              <a:rPr lang="nl-NL" dirty="0"/>
              <a:t>Te groot</a:t>
            </a:r>
          </a:p>
          <a:p>
            <a:r>
              <a:rPr lang="nl-NL" dirty="0"/>
              <a:t>Te zwaar</a:t>
            </a:r>
          </a:p>
          <a:p>
            <a:r>
              <a:rPr lang="nl-NL" dirty="0"/>
              <a:t>Geen Bluetooth</a:t>
            </a:r>
          </a:p>
          <a:p>
            <a:r>
              <a:rPr lang="nl-NL" dirty="0"/>
              <a:t>Batterijverbruik</a:t>
            </a:r>
          </a:p>
          <a:p>
            <a:r>
              <a:rPr lang="nl-NL" dirty="0"/>
              <a:t>Niet selectief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BA0E14-CA6E-4D38-A0D1-762850ED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45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83DB-0DCC-4218-95F0-3751A956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de lezing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B28FC-0FAB-428D-B3AF-6D8B82BB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Doven en slechthorenden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Horen door de eeuwen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kom je verder tegen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Subminiatuurbuizen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9E9F-B26B-4169-8914-3D4DC4F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2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1018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0137-8B4C-48F4-A2D4-98C7BF5D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227"/>
          </a:xfrm>
        </p:spPr>
        <p:txBody>
          <a:bodyPr/>
          <a:lstStyle/>
          <a:p>
            <a:r>
              <a:rPr lang="nl-NL" dirty="0"/>
              <a:t>Grootste nadeel van </a:t>
            </a:r>
            <a:r>
              <a:rPr lang="nl-NL" dirty="0" err="1"/>
              <a:t>buizenset</a:t>
            </a:r>
            <a:r>
              <a:rPr lang="nl-NL" dirty="0"/>
              <a:t>?</a:t>
            </a:r>
            <a:br>
              <a:rPr lang="nl-NL" dirty="0"/>
            </a:br>
            <a:r>
              <a:rPr lang="nl-NL" dirty="0"/>
              <a:t>Waarom willen we transistors?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D67FC-BDD2-4B05-9EE2-6202ABFA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3826768" cy="341724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Te groot</a:t>
            </a:r>
          </a:p>
          <a:p>
            <a:r>
              <a:rPr lang="nl-NL" dirty="0">
                <a:solidFill>
                  <a:srgbClr val="FF0000"/>
                </a:solidFill>
              </a:rPr>
              <a:t>Te zwaar</a:t>
            </a:r>
          </a:p>
          <a:p>
            <a:r>
              <a:rPr lang="nl-NL" dirty="0">
                <a:solidFill>
                  <a:srgbClr val="FF0000"/>
                </a:solidFill>
              </a:rPr>
              <a:t>Geen Bluetooth</a:t>
            </a:r>
          </a:p>
          <a:p>
            <a:r>
              <a:rPr lang="nl-NL" dirty="0">
                <a:solidFill>
                  <a:srgbClr val="00B050"/>
                </a:solidFill>
              </a:rPr>
              <a:t>Batterijverbruik</a:t>
            </a:r>
          </a:p>
          <a:p>
            <a:r>
              <a:rPr lang="nl-NL" dirty="0">
                <a:solidFill>
                  <a:srgbClr val="FFC000"/>
                </a:solidFill>
              </a:rPr>
              <a:t>Niet selectief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BA0E14-CA6E-4D38-A0D1-762850ED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83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BC5F43E-36FE-4031-9D8E-50E7EFF15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03" b="11764"/>
          <a:stretch/>
        </p:blipFill>
        <p:spPr>
          <a:xfrm>
            <a:off x="0" y="3270684"/>
            <a:ext cx="4691856" cy="3417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EF3311-E39D-4A1D-860A-06BEE415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 Kasttoestel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4B7C3-0699-48AF-856E-AA31D17C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250704" cy="2011363"/>
          </a:xfrm>
        </p:spPr>
        <p:txBody>
          <a:bodyPr/>
          <a:lstStyle/>
          <a:p>
            <a:r>
              <a:rPr lang="nl-NL" dirty="0"/>
              <a:t>Vanaf ca. 1955</a:t>
            </a:r>
          </a:p>
          <a:p>
            <a:r>
              <a:rPr lang="nl-NL" dirty="0"/>
              <a:t>3x OC71</a:t>
            </a:r>
          </a:p>
          <a:p>
            <a:r>
              <a:rPr lang="nl-NL" dirty="0" err="1"/>
              <a:t>Batt</a:t>
            </a:r>
            <a:r>
              <a:rPr lang="nl-NL" dirty="0"/>
              <a:t> AA, 2,3mA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C29E2F-4749-4452-A8AA-8515A88D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172AC9-00A0-4743-94FB-011D444AE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40" y="1600200"/>
            <a:ext cx="4454624" cy="3340968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A19271D-0174-47A4-88AE-EA5DE03E3852}"/>
              </a:ext>
            </a:extLst>
          </p:cNvPr>
          <p:cNvSpPr txBox="1">
            <a:spLocks/>
          </p:cNvSpPr>
          <p:nvPr/>
        </p:nvSpPr>
        <p:spPr>
          <a:xfrm>
            <a:off x="4787652" y="4941167"/>
            <a:ext cx="3683000" cy="174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Ringleidingspoel</a:t>
            </a:r>
          </a:p>
          <a:p>
            <a:r>
              <a:rPr lang="nl-NL" dirty="0"/>
              <a:t>Batterij kleiner, versterker niet!</a:t>
            </a:r>
          </a:p>
        </p:txBody>
      </p:sp>
    </p:spTree>
    <p:extLst>
      <p:ext uri="{BB962C8B-B14F-4D97-AF65-F5344CB8AC3E}">
        <p14:creationId xmlns:p14="http://schemas.microsoft.com/office/powerpoint/2010/main" val="565252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7B493-C24D-4854-9D54-D071EABC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</a:t>
            </a:r>
            <a:r>
              <a:rPr lang="nl-NL" dirty="0" err="1"/>
              <a:t>Audion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CD8FD6E-8CBE-427D-BC70-0F95A7143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" y="3260006"/>
            <a:ext cx="8882955" cy="309634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717D42-2A43-4FDA-B1C2-CC0793BE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45A7567-00CF-4DD1-B140-AC487B4AF673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6419056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Instelschakelaars: aanpassing</a:t>
            </a:r>
          </a:p>
          <a:p>
            <a:r>
              <a:rPr lang="nl-NL" dirty="0" err="1"/>
              <a:t>Mic</a:t>
            </a:r>
            <a:r>
              <a:rPr lang="nl-NL" dirty="0"/>
              <a:t> &amp; Koppeltrafo’s</a:t>
            </a:r>
          </a:p>
          <a:p>
            <a:r>
              <a:rPr lang="nl-NL" dirty="0"/>
              <a:t>Ringleidingspoel</a:t>
            </a:r>
          </a:p>
        </p:txBody>
      </p:sp>
    </p:spTree>
    <p:extLst>
      <p:ext uri="{BB962C8B-B14F-4D97-AF65-F5344CB8AC3E}">
        <p14:creationId xmlns:p14="http://schemas.microsoft.com/office/powerpoint/2010/main" val="165017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00EEB-29F8-41E9-930B-FDD52AD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41A6E-FB60-4F21-AAB8-8B98EDFA3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AHO: Achter Het Oor (ca. 1960)</a:t>
            </a:r>
          </a:p>
          <a:p>
            <a:r>
              <a:rPr lang="nl-NL" dirty="0"/>
              <a:t>IHO: In Het Oor</a:t>
            </a:r>
          </a:p>
          <a:p>
            <a:r>
              <a:rPr lang="nl-NL" dirty="0"/>
              <a:t>Bluetooth, afstandsbediening, oplaadbaar</a:t>
            </a:r>
          </a:p>
          <a:p>
            <a:endParaRPr lang="nl-NL" dirty="0"/>
          </a:p>
          <a:p>
            <a:r>
              <a:rPr lang="nl-NL" dirty="0"/>
              <a:t>Sprekers met loopmicrofoons, </a:t>
            </a:r>
            <a:br>
              <a:rPr lang="nl-NL" dirty="0"/>
            </a:br>
            <a:r>
              <a:rPr lang="nl-NL" dirty="0"/>
              <a:t>hoorapparaat met ontvanger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63ECF1-1EA1-45E8-B7BD-965FBBDC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304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5B0A9-D216-4A69-9A16-BC4520C4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Wat kom je verder tegen?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6A9E42-93CC-4330-9CB9-F7ADBF8D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B229C7-4522-4F84-BB7E-F545E472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68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4AFB68F-B35C-40B8-9C08-B2F2D841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6" y="3428200"/>
            <a:ext cx="3810000" cy="32861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2368AF-BF9F-4B33-85A9-ED97EA33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51259"/>
            <a:ext cx="5678264" cy="42630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47589C-0F8E-4A24-BB1B-3E13F70B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Botgeleider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8E3DBE-2A27-4201-9578-2BBCEB995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Schroefje in schedel (Titanium)</a:t>
            </a:r>
          </a:p>
          <a:p>
            <a:r>
              <a:rPr lang="nl-NL" dirty="0"/>
              <a:t>Geluid direct</a:t>
            </a:r>
            <a:br>
              <a:rPr lang="nl-NL" dirty="0"/>
            </a:br>
            <a:r>
              <a:rPr lang="nl-NL" dirty="0"/>
              <a:t>op bot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EB29CD-9365-4F8D-AFD1-31F3601C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95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7CFA-B05C-418D-9452-CD5F1337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850106"/>
          </a:xfrm>
        </p:spPr>
        <p:txBody>
          <a:bodyPr/>
          <a:lstStyle/>
          <a:p>
            <a:r>
              <a:rPr lang="nl-NL" dirty="0"/>
              <a:t>Batterijen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3BA18-E366-436C-A52A-CEBC4FFA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22,5V duur (15 € /2):</a:t>
            </a:r>
            <a:br>
              <a:rPr lang="nl-NL" dirty="0"/>
            </a:br>
            <a:r>
              <a:rPr lang="nl-NL" dirty="0"/>
              <a:t>8x CR2025, 1€, Ali</a:t>
            </a:r>
          </a:p>
          <a:p>
            <a:r>
              <a:rPr lang="nl-NL" dirty="0"/>
              <a:t>Kleine 1,5V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A1BC1F-8D1B-44E1-A27C-9DFB2541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6" name="Afbeelding 5" descr="Afbeelding met elektronica&#10;&#10;Automatisch gegenereerde beschrijving">
            <a:extLst>
              <a:ext uri="{FF2B5EF4-FFF2-40B4-BE49-F238E27FC236}">
                <a16:creationId xmlns:a16="http://schemas.microsoft.com/office/drawing/2014/main" id="{014C53EE-5EE0-4D13-B37A-8D36D35F1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076056" y="274637"/>
            <a:ext cx="3810496" cy="5255857"/>
          </a:xfrm>
          <a:prstGeom prst="rect">
            <a:avLst/>
          </a:prstGeom>
        </p:spPr>
      </p:pic>
      <p:pic>
        <p:nvPicPr>
          <p:cNvPr id="8" name="Afbeelding 7" descr="Afbeelding met koffer, bagage, binnen, tas&#10;&#10;Automatisch gegenereerde beschrijving">
            <a:extLst>
              <a:ext uri="{FF2B5EF4-FFF2-40B4-BE49-F238E27FC236}">
                <a16:creationId xmlns:a16="http://schemas.microsoft.com/office/drawing/2014/main" id="{5D3613E0-864A-49F4-AAA3-083B3F2E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3284984"/>
            <a:ext cx="4662421" cy="34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8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8F518-4842-4A4A-8C56-7624422B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Oorstukjes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50C9F0-0C52-435D-830A-453FD9B3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Vorm van oor in was op telefoontje</a:t>
            </a:r>
          </a:p>
          <a:p>
            <a:r>
              <a:rPr lang="nl-NL" dirty="0"/>
              <a:t>Ca. 200</a:t>
            </a:r>
            <a:r>
              <a:rPr lang="el-GR" dirty="0"/>
              <a:t>Ω</a:t>
            </a:r>
            <a:endParaRPr lang="nl-NL" dirty="0"/>
          </a:p>
          <a:p>
            <a:r>
              <a:rPr lang="nl-NL" dirty="0"/>
              <a:t>Twee maten</a:t>
            </a:r>
            <a:br>
              <a:rPr lang="nl-NL" dirty="0"/>
            </a:br>
            <a:r>
              <a:rPr lang="nl-NL" dirty="0"/>
              <a:t>stekkertjes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2F8E6C-AC10-41D0-BE32-4D10F290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06DD31-ECDF-4A42-830F-2E1FC12E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55057"/>
            <a:ext cx="5181600" cy="3886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232F7F8-5B64-4CC4-9EAE-B293AF984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408609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C9C4C7B-5C94-463E-8698-0E82D942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44" y="4022762"/>
            <a:ext cx="3093720" cy="26502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ACE5C1-B579-4C98-807E-AF4E07B65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/>
        </p:blipFill>
        <p:spPr>
          <a:xfrm>
            <a:off x="13784" y="3645024"/>
            <a:ext cx="6101640" cy="30067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E635EF-BB6E-4597-85D5-F4AF4252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Ringleiding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3487F-2269-49EB-9C3F-6CF91870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Audio </a:t>
            </a:r>
            <a:r>
              <a:rPr lang="nl-NL" dirty="0" err="1"/>
              <a:t>Induction</a:t>
            </a:r>
            <a:r>
              <a:rPr lang="nl-NL" dirty="0"/>
              <a:t> Loop</a:t>
            </a:r>
          </a:p>
          <a:p>
            <a:r>
              <a:rPr lang="nl-NL" dirty="0"/>
              <a:t>Joseph </a:t>
            </a:r>
            <a:r>
              <a:rPr lang="nl-NL" dirty="0" err="1"/>
              <a:t>Poliakoff</a:t>
            </a:r>
            <a:r>
              <a:rPr lang="nl-NL" dirty="0"/>
              <a:t>, UK, 1937</a:t>
            </a:r>
          </a:p>
          <a:p>
            <a:r>
              <a:rPr lang="nl-NL" dirty="0"/>
              <a:t>Alternatief: FM of IR systeem,</a:t>
            </a:r>
            <a:br>
              <a:rPr lang="nl-NL" dirty="0"/>
            </a:br>
            <a:r>
              <a:rPr lang="nl-NL" dirty="0"/>
              <a:t>maar Ringleiding is universeel en simpel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A142B8-ACBC-4390-834E-21CB19B5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55CE2A-0806-45F9-BEC7-FE89FD393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48" y="202295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4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0BDF6-525E-41C1-82A2-5EA75DF9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Proefjes met Ringleiding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89C1C-C321-4D77-8925-5F21F0314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Magnetische velden hoorbaar maken</a:t>
            </a:r>
          </a:p>
          <a:p>
            <a:pPr lvl="1"/>
            <a:r>
              <a:rPr lang="nl-NL" dirty="0"/>
              <a:t>Leidingzoeker</a:t>
            </a:r>
          </a:p>
          <a:p>
            <a:pPr lvl="1"/>
            <a:r>
              <a:rPr lang="nl-NL" dirty="0"/>
              <a:t>Veld rond transformator</a:t>
            </a:r>
          </a:p>
          <a:p>
            <a:pPr lvl="1"/>
            <a:r>
              <a:rPr lang="nl-NL" dirty="0"/>
              <a:t>Elektrische klok/horloge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BAF81D-503E-41D5-BFF1-5AB34B03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0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091CF-AD86-40B3-A69F-C14183A3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nl-NL" dirty="0"/>
              <a:t>1. Doven en slechthorenden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E2D22-7EBE-4808-9F43-7C5ABD2A1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Slechthorend</a:t>
            </a:r>
          </a:p>
          <a:p>
            <a:pPr lvl="1"/>
            <a:r>
              <a:rPr lang="nl-NL" dirty="0"/>
              <a:t>Beperkend gehoorverlies</a:t>
            </a:r>
          </a:p>
          <a:p>
            <a:pPr lvl="1"/>
            <a:r>
              <a:rPr lang="nl-NL" dirty="0"/>
              <a:t>Vaak baat bij hulpmiddel</a:t>
            </a:r>
          </a:p>
          <a:p>
            <a:r>
              <a:rPr lang="nl-NL" dirty="0"/>
              <a:t>Doof</a:t>
            </a:r>
          </a:p>
          <a:p>
            <a:pPr lvl="1"/>
            <a:r>
              <a:rPr lang="nl-NL" dirty="0"/>
              <a:t>Sterk of totaal gehoorverlies</a:t>
            </a:r>
          </a:p>
          <a:p>
            <a:pPr lvl="1"/>
            <a:r>
              <a:rPr lang="nl-NL" dirty="0"/>
              <a:t>Hoorapparaat helpt niet meer</a:t>
            </a:r>
          </a:p>
          <a:p>
            <a:r>
              <a:rPr lang="nl-NL" dirty="0"/>
              <a:t>Meer gradaties: Wikipedia</a:t>
            </a:r>
          </a:p>
          <a:p>
            <a:r>
              <a:rPr lang="nl-NL" dirty="0"/>
              <a:t>Pre- of Postlinguaal, Plots- of Laatdoof</a:t>
            </a:r>
          </a:p>
          <a:p>
            <a:r>
              <a:rPr lang="nl-NL" dirty="0"/>
              <a:t>Ouderdomsslechthorendheid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E7D6B9-06F6-46C6-9196-7A91442D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769805-3B6C-487A-A75C-9E9F648DE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4581"/>
            <a:ext cx="4111744" cy="23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9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A3E19B0E-DF3A-4811-8D07-AAED8A3D9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-1377" r="31247" b="1377"/>
          <a:stretch/>
        </p:blipFill>
        <p:spPr>
          <a:xfrm>
            <a:off x="4266456" y="674946"/>
            <a:ext cx="4573488" cy="5925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96861F-D737-447A-9795-FA761D69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Cochleair Implantaat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C0436-8F2A-49BF-9FEB-3C79F6EE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Pulsen naar zenuw</a:t>
            </a:r>
          </a:p>
          <a:p>
            <a:r>
              <a:rPr lang="nl-NL" dirty="0"/>
              <a:t>Ca 24 </a:t>
            </a:r>
            <a:r>
              <a:rPr lang="nl-NL" dirty="0" err="1"/>
              <a:t>freq</a:t>
            </a:r>
            <a:r>
              <a:rPr lang="nl-NL" dirty="0"/>
              <a:t> banden</a:t>
            </a:r>
          </a:p>
          <a:p>
            <a:r>
              <a:rPr lang="nl-NL" dirty="0"/>
              <a:t>Ontwikkeling v.a. 1957</a:t>
            </a:r>
          </a:p>
          <a:p>
            <a:r>
              <a:rPr lang="nl-NL" dirty="0"/>
              <a:t>Algemeen ca 1990</a:t>
            </a:r>
          </a:p>
          <a:p>
            <a:endParaRPr lang="nl-NL" dirty="0"/>
          </a:p>
          <a:p>
            <a:r>
              <a:rPr lang="nl-NL" dirty="0"/>
              <a:t>Hulp bij liplezen, </a:t>
            </a:r>
            <a:br>
              <a:rPr lang="nl-NL" dirty="0"/>
            </a:br>
            <a:r>
              <a:rPr lang="nl-NL" dirty="0"/>
              <a:t>geen </a:t>
            </a:r>
            <a:r>
              <a:rPr lang="nl-NL" dirty="0" err="1"/>
              <a:t>hoorsubstituut</a:t>
            </a:r>
            <a:endParaRPr lang="nl-NL" dirty="0"/>
          </a:p>
          <a:p>
            <a:r>
              <a:rPr lang="nl-NL" dirty="0"/>
              <a:t>Aankijken, duidelijk</a:t>
            </a:r>
            <a:br>
              <a:rPr lang="nl-NL" dirty="0"/>
            </a:br>
            <a:r>
              <a:rPr lang="nl-NL" dirty="0"/>
              <a:t>en langzaam spreken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042432-3C9B-4550-9471-69C4D515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826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F77BA-3BEF-4A9E-BBB1-3702DA8C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Tecla</a:t>
            </a:r>
            <a:r>
              <a:rPr lang="nl-NL" dirty="0"/>
              <a:t> zakradio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F5DF8-9DA3-4B1C-942B-5CB7D25D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3 </a:t>
            </a:r>
            <a:r>
              <a:rPr lang="nl-NL" dirty="0" err="1"/>
              <a:t>hoorbuisjes</a:t>
            </a:r>
            <a:endParaRPr lang="nl-NL" dirty="0"/>
          </a:p>
          <a:p>
            <a:r>
              <a:rPr lang="nl-NL" dirty="0"/>
              <a:t>Mooie doos</a:t>
            </a:r>
            <a:br>
              <a:rPr lang="nl-NL" dirty="0"/>
            </a:br>
            <a:r>
              <a:rPr lang="nl-NL" dirty="0"/>
              <a:t>(plastic, karton)</a:t>
            </a:r>
          </a:p>
          <a:p>
            <a:r>
              <a:rPr lang="nl-NL" dirty="0"/>
              <a:t>MG, 1955</a:t>
            </a:r>
          </a:p>
          <a:p>
            <a:endParaRPr lang="nl-NL" dirty="0"/>
          </a:p>
          <a:p>
            <a:r>
              <a:rPr lang="nl-NL" dirty="0"/>
              <a:t>“Levenslang</a:t>
            </a:r>
            <a:br>
              <a:rPr lang="nl-NL" dirty="0"/>
            </a:br>
            <a:r>
              <a:rPr lang="nl-NL" dirty="0"/>
              <a:t>luisterplezier”</a:t>
            </a:r>
          </a:p>
          <a:p>
            <a:r>
              <a:rPr lang="nl-NL" dirty="0" err="1"/>
              <a:t>Fl</a:t>
            </a:r>
            <a:r>
              <a:rPr lang="nl-NL" dirty="0"/>
              <a:t> 89,50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B6E570-A9A7-4D1D-B172-85D386D0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6" name="Afbeelding 5" descr="Afbeelding met tekst, kantoorartikelen&#10;&#10;Automatisch gegenereerde beschrijving">
            <a:extLst>
              <a:ext uri="{FF2B5EF4-FFF2-40B4-BE49-F238E27FC236}">
                <a16:creationId xmlns:a16="http://schemas.microsoft.com/office/drawing/2014/main" id="{294A8081-496D-44C5-A730-D1C58D1E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00200"/>
            <a:ext cx="5542632" cy="41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F4C2FEB-BBAA-4455-A3BD-412682ACF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116"/>
            <a:ext cx="9144000" cy="6858001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4ECFDA-CA94-4316-96BF-C19A202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2FC57DC-B916-416E-B9AC-ED1E7E6043B7}"/>
              </a:ext>
            </a:extLst>
          </p:cNvPr>
          <p:cNvSpPr txBox="1">
            <a:spLocks/>
          </p:cNvSpPr>
          <p:nvPr/>
        </p:nvSpPr>
        <p:spPr>
          <a:xfrm>
            <a:off x="457200" y="5445223"/>
            <a:ext cx="8229600" cy="127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Ca. 10cm, MG (“Tot 100km”)</a:t>
            </a:r>
          </a:p>
          <a:p>
            <a:r>
              <a:rPr lang="nl-NL" dirty="0"/>
              <a:t>22.5 en 1.5V</a:t>
            </a:r>
          </a:p>
        </p:txBody>
      </p:sp>
    </p:spTree>
    <p:extLst>
      <p:ext uri="{BB962C8B-B14F-4D97-AF65-F5344CB8AC3E}">
        <p14:creationId xmlns:p14="http://schemas.microsoft.com/office/powerpoint/2010/main" val="2937135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83607-9C35-4268-ABC5-54AAFF2C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Schema van </a:t>
            </a:r>
            <a:r>
              <a:rPr lang="nl-NL" dirty="0" err="1"/>
              <a:t>Tecla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CC51F35-57C9-4599-849A-AF1946E52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" y="2492896"/>
            <a:ext cx="8229600" cy="358313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13E213-1665-4097-9431-90D13CF9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3034E57-AC8C-49CB-B8B4-4CE52AB1D692}"/>
              </a:ext>
            </a:extLst>
          </p:cNvPr>
          <p:cNvSpPr txBox="1">
            <a:spLocks/>
          </p:cNvSpPr>
          <p:nvPr/>
        </p:nvSpPr>
        <p:spPr>
          <a:xfrm>
            <a:off x="408087" y="1317142"/>
            <a:ext cx="8229600" cy="127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Drietrapsversterker (als hoorapparaat)</a:t>
            </a:r>
          </a:p>
          <a:p>
            <a:r>
              <a:rPr lang="nl-NL" dirty="0"/>
              <a:t>Geen </a:t>
            </a:r>
            <a:r>
              <a:rPr lang="nl-NL" dirty="0" err="1"/>
              <a:t>mic</a:t>
            </a:r>
            <a:r>
              <a:rPr lang="nl-NL" dirty="0"/>
              <a:t> maar LC-kring met roosterdetectie</a:t>
            </a:r>
          </a:p>
        </p:txBody>
      </p:sp>
    </p:spTree>
    <p:extLst>
      <p:ext uri="{BB962C8B-B14F-4D97-AF65-F5344CB8AC3E}">
        <p14:creationId xmlns:p14="http://schemas.microsoft.com/office/powerpoint/2010/main" val="1057240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03B11-7E80-46F1-B605-295C548D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Subminiatuurbuizen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7ECC08-C8A2-41B5-B340-E184428B0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alleen hoortoestellen!</a:t>
            </a:r>
          </a:p>
          <a:p>
            <a:r>
              <a:rPr lang="nl-NL" dirty="0"/>
              <a:t>Ook militaire apparatuur v.a. WO2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22ADDC-6986-4810-B1D8-09A37DF8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7062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9AB20E7-C3FB-4482-AC7D-11D3EF551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744416" cy="28083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B58DC1-2BA9-495C-9A93-EBD4DEEB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38138"/>
          </a:xfrm>
        </p:spPr>
        <p:txBody>
          <a:bodyPr/>
          <a:lstStyle/>
          <a:p>
            <a:r>
              <a:rPr lang="nl-NL" dirty="0"/>
              <a:t>Spoetnik zender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B5E80C-469D-4991-9A8E-D160F5EE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 potloodbuisjes</a:t>
            </a:r>
          </a:p>
          <a:p>
            <a:r>
              <a:rPr lang="nl-NL" dirty="0"/>
              <a:t>20</a:t>
            </a:r>
            <a:r>
              <a:rPr lang="nl-NL" baseline="30000" dirty="0"/>
              <a:t>003</a:t>
            </a:r>
            <a:r>
              <a:rPr lang="nl-NL" dirty="0"/>
              <a:t>/40</a:t>
            </a:r>
            <a:r>
              <a:rPr lang="nl-NL" baseline="30000" dirty="0"/>
              <a:t>002</a:t>
            </a:r>
            <a:r>
              <a:rPr lang="nl-NL" dirty="0"/>
              <a:t>kHz, 1W</a:t>
            </a:r>
          </a:p>
          <a:p>
            <a:r>
              <a:rPr lang="nl-NL" dirty="0"/>
              <a:t>Replica John Hupse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A7F54E-DB69-430F-B00C-6CB5E4E3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7601"/>
            <a:ext cx="8712968" cy="31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61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179E-C135-4E16-9007-4AB3491C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MG Super van Leo </a:t>
            </a:r>
            <a:r>
              <a:rPr lang="nl-NL" dirty="0" err="1"/>
              <a:t>Bolier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FE0AF-B2DD-48B2-85D2-A8F6C584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9" y="1268760"/>
            <a:ext cx="8555671" cy="4857403"/>
          </a:xfrm>
        </p:spPr>
        <p:txBody>
          <a:bodyPr/>
          <a:lstStyle/>
          <a:p>
            <a:r>
              <a:rPr lang="nl-NL" dirty="0">
                <a:hlinkClick r:id="rId2"/>
              </a:rPr>
              <a:t>bolier.net/subminisuper.html</a:t>
            </a:r>
            <a:endParaRPr lang="nl-NL" dirty="0"/>
          </a:p>
          <a:p>
            <a:r>
              <a:rPr lang="nl-NL" dirty="0"/>
              <a:t>Zes buisjes</a:t>
            </a:r>
          </a:p>
          <a:p>
            <a:r>
              <a:rPr lang="nl-NL" dirty="0"/>
              <a:t>Werkt prima</a:t>
            </a:r>
          </a:p>
          <a:p>
            <a:r>
              <a:rPr lang="nl-NL" dirty="0"/>
              <a:t>Ca. 30cm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F91A7C-3F0F-4D84-805B-7607B3BB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6" name="Afbeelding 5" descr="Afbeelding met oranje, kist&#10;&#10;Automatisch gegenereerde beschrijving">
            <a:extLst>
              <a:ext uri="{FF2B5EF4-FFF2-40B4-BE49-F238E27FC236}">
                <a16:creationId xmlns:a16="http://schemas.microsoft.com/office/drawing/2014/main" id="{8D88AC8F-C86B-4816-9249-8491D5AD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6313079" cy="42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2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9E5CB-698B-4F2C-BDCA-7A194E99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binnen, muur, rommelig, keukenapparaat&#10;&#10;Automatisch gegenereerde beschrijving">
            <a:extLst>
              <a:ext uri="{FF2B5EF4-FFF2-40B4-BE49-F238E27FC236}">
                <a16:creationId xmlns:a16="http://schemas.microsoft.com/office/drawing/2014/main" id="{1BBA8AAE-AD8D-456E-B2DC-3CB26B74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36"/>
            <a:ext cx="9205382" cy="6904036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C270AC-331A-4E00-99EF-67BB1039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643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9FD7E-D9BD-409D-9389-E0106418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30ED3C-3D93-4E81-84A6-DCB6F3805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Lezing vooral “Snuffelgids”</a:t>
            </a:r>
          </a:p>
          <a:p>
            <a:r>
              <a:rPr lang="nl-NL" dirty="0"/>
              <a:t>Kasttoestelletjes jaren 50 nog veel, </a:t>
            </a:r>
            <a:br>
              <a:rPr lang="nl-NL" dirty="0"/>
            </a:br>
            <a:r>
              <a:rPr lang="nl-NL" dirty="0" err="1"/>
              <a:t>Koolmic</a:t>
            </a:r>
            <a:r>
              <a:rPr lang="nl-NL" dirty="0"/>
              <a:t>, koffers, 2-pack nauwelijks</a:t>
            </a:r>
          </a:p>
          <a:p>
            <a:r>
              <a:rPr lang="nl-NL" dirty="0"/>
              <a:t>Voeden AA + 8xCR2025</a:t>
            </a:r>
          </a:p>
          <a:p>
            <a:r>
              <a:rPr lang="nl-NL" dirty="0"/>
              <a:t>Ringleiding proefjes</a:t>
            </a:r>
          </a:p>
          <a:p>
            <a:endParaRPr lang="nl-NL" dirty="0"/>
          </a:p>
          <a:p>
            <a:r>
              <a:rPr lang="nl-NL" dirty="0"/>
              <a:t>In augustus geen LC-Kring</a:t>
            </a:r>
          </a:p>
          <a:p>
            <a:r>
              <a:rPr lang="nl-NL" dirty="0"/>
              <a:t>Op 8 september</a:t>
            </a:r>
            <a:r>
              <a:rPr lang="nl-NL"/>
              <a:t>: Enkelzijband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70972A-BA0E-4BDB-A904-5C4775E9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52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4406F-36F0-4350-B683-67D71FD7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>
            <a:normAutofit/>
          </a:bodyPr>
          <a:lstStyle/>
          <a:p>
            <a:r>
              <a:rPr lang="nl-NL" dirty="0"/>
              <a:t>Het oor (x2, zowel links als rechts)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C5DB71E-C7F8-44E7-8581-1F5262B0F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36" y="944158"/>
            <a:ext cx="6698339" cy="577731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8027AB-0ABE-46AC-A162-B8C79AFF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53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232B0-2C03-4BF4-852C-BED53B5D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Dovencultuur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0ED10-7A0C-4535-BB79-04CD3D07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Eigen taal: gebarentaal</a:t>
            </a:r>
          </a:p>
          <a:p>
            <a:r>
              <a:rPr lang="nl-NL" dirty="0"/>
              <a:t>Film: </a:t>
            </a:r>
            <a:r>
              <a:rPr lang="nl-NL" dirty="0" err="1"/>
              <a:t>Children</a:t>
            </a:r>
            <a:r>
              <a:rPr lang="nl-NL" dirty="0"/>
              <a:t> of a </a:t>
            </a:r>
            <a:r>
              <a:rPr lang="nl-NL" dirty="0" err="1"/>
              <a:t>lesser</a:t>
            </a:r>
            <a:r>
              <a:rPr lang="nl-NL" dirty="0"/>
              <a:t> God</a:t>
            </a:r>
          </a:p>
          <a:p>
            <a:endParaRPr lang="nl-NL" dirty="0"/>
          </a:p>
          <a:p>
            <a:r>
              <a:rPr lang="nl-NL" dirty="0"/>
              <a:t>Cochleair Implantaat, controverse:</a:t>
            </a:r>
            <a:br>
              <a:rPr lang="nl-NL" dirty="0"/>
            </a:br>
            <a:r>
              <a:rPr lang="nl-NL" dirty="0"/>
              <a:t>Spreektaal leren, aanpassen aan hoor-wereld en cultuur vergeten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C6401E-CDEF-4AAA-83AD-279A52FB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929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10448-268C-44FD-BC89-1DF3F33B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Gebarentaal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651C7-AA6C-4886-ADE9-67EAA55F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216" y="1196752"/>
            <a:ext cx="3178696" cy="4525963"/>
          </a:xfrm>
        </p:spPr>
        <p:txBody>
          <a:bodyPr/>
          <a:lstStyle/>
          <a:p>
            <a:r>
              <a:rPr lang="nl-NL" dirty="0" err="1"/>
              <a:t>Signdancers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bij ESC21</a:t>
            </a:r>
            <a:br>
              <a:rPr lang="nl-NL" dirty="0"/>
            </a:br>
            <a:r>
              <a:rPr lang="nl-NL" dirty="0"/>
              <a:t>(Mirjam Stolk)</a:t>
            </a:r>
          </a:p>
          <a:p>
            <a:r>
              <a:rPr lang="nl-NL" dirty="0"/>
              <a:t>Irma Sluis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8FB50C-16C8-49C7-BBA8-893FE948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Afbeelding 5" descr="Afbeelding met tekst, binnen, monitor, elektronica&#10;&#10;Automatisch gegenereerde beschrijving">
            <a:extLst>
              <a:ext uri="{FF2B5EF4-FFF2-40B4-BE49-F238E27FC236}">
                <a16:creationId xmlns:a16="http://schemas.microsoft.com/office/drawing/2014/main" id="{2DDC7C01-FBEF-4A59-B5EF-F6B7241F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184576" cy="3883428"/>
          </a:xfrm>
          <a:prstGeom prst="rect">
            <a:avLst/>
          </a:prstGeom>
        </p:spPr>
      </p:pic>
      <p:pic>
        <p:nvPicPr>
          <p:cNvPr id="8" name="Afbeelding 7" descr="Afbeelding met kostuum, container&#10;&#10;Automatisch gegenereerde beschrijving">
            <a:extLst>
              <a:ext uri="{FF2B5EF4-FFF2-40B4-BE49-F238E27FC236}">
                <a16:creationId xmlns:a16="http://schemas.microsoft.com/office/drawing/2014/main" id="{E3AAEA9F-0F8E-46B8-B9A6-62D40A75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85" y="3431929"/>
            <a:ext cx="5522047" cy="31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56B62-33AB-4E5E-89FF-36AB76C8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Hoorhulpmiddelen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B9BFB5-3C9E-4248-AE05-B56C0CE6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Toch: een handicap!</a:t>
            </a:r>
          </a:p>
          <a:p>
            <a:endParaRPr lang="nl-NL" dirty="0"/>
          </a:p>
          <a:p>
            <a:r>
              <a:rPr lang="nl-NL" dirty="0"/>
              <a:t>Dus: </a:t>
            </a:r>
            <a:br>
              <a:rPr lang="nl-NL" dirty="0"/>
            </a:br>
            <a:r>
              <a:rPr lang="nl-NL" dirty="0"/>
              <a:t>Hulpmiddelen om (beter) te kunnen horen??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5AB160-46F6-46CB-97BB-BA9FF49C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71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99ADE-393C-4EF0-A3A7-754F45CD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Pre-elektrisch: </a:t>
            </a:r>
            <a:r>
              <a:rPr lang="nl-NL" dirty="0" err="1"/>
              <a:t>Oortrompet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9CF47-6B19-4508-BA92-5DC5B5CB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1750</a:t>
            </a:r>
          </a:p>
          <a:p>
            <a:r>
              <a:rPr lang="nl-NL" dirty="0"/>
              <a:t>Akoestische </a:t>
            </a:r>
            <a:br>
              <a:rPr lang="nl-NL" dirty="0"/>
            </a:br>
            <a:r>
              <a:rPr lang="nl-NL" dirty="0"/>
              <a:t>Radar WO1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0D3710-84C0-4978-9897-83A4130A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5EB8F2-449A-42FD-99ED-25D487F66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70013"/>
            <a:ext cx="5940152" cy="3672094"/>
          </a:xfrm>
          <a:prstGeom prst="rect">
            <a:avLst/>
          </a:prstGeom>
        </p:spPr>
      </p:pic>
      <p:pic>
        <p:nvPicPr>
          <p:cNvPr id="8" name="Afbeelding 7" descr="Afbeelding met gras, buiten, raket&#10;&#10;Automatisch gegenereerde beschrijving">
            <a:extLst>
              <a:ext uri="{FF2B5EF4-FFF2-40B4-BE49-F238E27FC236}">
                <a16:creationId xmlns:a16="http://schemas.microsoft.com/office/drawing/2014/main" id="{5DD11495-CDC6-4CDE-94EF-323893320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3212976"/>
            <a:ext cx="4808668" cy="35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EBB03-E02D-40AC-B301-E54170D0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Elektrisch: Koolmicrofoon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5C3588-8240-41F1-8316-5A35D7FF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nl-NL" dirty="0"/>
              <a:t>Batterijen, </a:t>
            </a:r>
            <a:r>
              <a:rPr lang="nl-NL" dirty="0" err="1"/>
              <a:t>Mic</a:t>
            </a:r>
            <a:r>
              <a:rPr lang="nl-NL" dirty="0"/>
              <a:t>, Koptelefoon</a:t>
            </a:r>
          </a:p>
          <a:p>
            <a:r>
              <a:rPr lang="nl-NL" dirty="0"/>
              <a:t>Vanaf ca 1910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52686-3AAA-485F-9BDE-F61DC52C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Afbeelding 5" descr="Afbeelding met binnen, vloer, hout&#10;&#10;Automatisch gegenereerde beschrijving">
            <a:extLst>
              <a:ext uri="{FF2B5EF4-FFF2-40B4-BE49-F238E27FC236}">
                <a16:creationId xmlns:a16="http://schemas.microsoft.com/office/drawing/2014/main" id="{AFBE5B29-062E-4D51-AA9E-6233C20C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852936"/>
            <a:ext cx="5877321" cy="390040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F9FA6F8-EC06-42CF-956A-4E373899BA5F}"/>
              </a:ext>
            </a:extLst>
          </p:cNvPr>
          <p:cNvSpPr txBox="1">
            <a:spLocks/>
          </p:cNvSpPr>
          <p:nvPr/>
        </p:nvSpPr>
        <p:spPr>
          <a:xfrm>
            <a:off x="6196917" y="4997488"/>
            <a:ext cx="2890664" cy="1536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A. Graham Bell: </a:t>
            </a:r>
            <a:br>
              <a:rPr lang="nl-NL" dirty="0"/>
            </a:br>
            <a:r>
              <a:rPr lang="nl-NL" dirty="0"/>
              <a:t>spraakleraar </a:t>
            </a:r>
            <a:br>
              <a:rPr lang="nl-NL" dirty="0"/>
            </a:br>
            <a:r>
              <a:rPr lang="nl-NL" dirty="0"/>
              <a:t>dove kinderen</a:t>
            </a:r>
          </a:p>
        </p:txBody>
      </p:sp>
      <p:pic>
        <p:nvPicPr>
          <p:cNvPr id="8" name="Afbeelding 7" descr="Afbeelding met person, persoon, dragen, primaat&#10;&#10;Automatisch gegenereerde beschrijving">
            <a:extLst>
              <a:ext uri="{FF2B5EF4-FFF2-40B4-BE49-F238E27FC236}">
                <a16:creationId xmlns:a16="http://schemas.microsoft.com/office/drawing/2014/main" id="{3D0D1086-A366-421A-BEAF-BA371D531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68" y="1019318"/>
            <a:ext cx="2645804" cy="39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081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696</Words>
  <Application>Microsoft Office PowerPoint</Application>
  <PresentationFormat>Diavoorstelling (4:3)</PresentationFormat>
  <Paragraphs>228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1" baseType="lpstr">
      <vt:lpstr>Arial</vt:lpstr>
      <vt:lpstr>Calibri</vt:lpstr>
      <vt:lpstr>Kantoorthema</vt:lpstr>
      <vt:lpstr>Hoortoestellen met (sub)miniatuurbuizen</vt:lpstr>
      <vt:lpstr>Onderdelen van de lezing</vt:lpstr>
      <vt:lpstr>1. Doven en slechthorenden</vt:lpstr>
      <vt:lpstr>Het oor (x2, zowel links als rechts)</vt:lpstr>
      <vt:lpstr>Dovencultuur</vt:lpstr>
      <vt:lpstr>Gebarentaal</vt:lpstr>
      <vt:lpstr>2. Hoorhulpmiddelen</vt:lpstr>
      <vt:lpstr>Pre-elektrisch: Oortrompet</vt:lpstr>
      <vt:lpstr>Elektrisch: Koolmicrofoon</vt:lpstr>
      <vt:lpstr>De Utrechtse herinneringen  van A. Alberts (1983)</vt:lpstr>
      <vt:lpstr>Helpen met hoorhulp</vt:lpstr>
      <vt:lpstr>Elektronisch: Tafeltoestel</vt:lpstr>
      <vt:lpstr>Buizen, op lichaam (Zenith 1944)</vt:lpstr>
      <vt:lpstr>De Zenith van binnen</vt:lpstr>
      <vt:lpstr>Kasttoestel met subminiatuur</vt:lpstr>
      <vt:lpstr>Schema Omniton (1950)</vt:lpstr>
      <vt:lpstr>Subminiatuur buisjes</vt:lpstr>
      <vt:lpstr>Phonak (ca 1954?)</vt:lpstr>
      <vt:lpstr>Grootste nadeel van buizenset? Waarom willen we transistors?</vt:lpstr>
      <vt:lpstr>Grootste nadeel van buizenset? Waarom willen we transistors?</vt:lpstr>
      <vt:lpstr>Transistor Kasttoestel</vt:lpstr>
      <vt:lpstr>Schema Audion</vt:lpstr>
      <vt:lpstr>En verder:</vt:lpstr>
      <vt:lpstr>3. Wat kom je verder tegen?</vt:lpstr>
      <vt:lpstr>Botgeleider</vt:lpstr>
      <vt:lpstr>Batterijen</vt:lpstr>
      <vt:lpstr>Oorstukjes</vt:lpstr>
      <vt:lpstr>Ringleiding</vt:lpstr>
      <vt:lpstr>Proefjes met Ringleiding</vt:lpstr>
      <vt:lpstr>Cochleair Implantaat</vt:lpstr>
      <vt:lpstr>Tecla zakradio</vt:lpstr>
      <vt:lpstr>PowerPoint-presentatie</vt:lpstr>
      <vt:lpstr>Schema van Tecla</vt:lpstr>
      <vt:lpstr>4. Subminiatuurbuizen</vt:lpstr>
      <vt:lpstr>Spoetnik zender</vt:lpstr>
      <vt:lpstr>MG Super van Leo Bolier</vt:lpstr>
      <vt:lpstr>PowerPoint-presentatie</vt:lpstr>
      <vt:lpstr>5. Afronding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SUPER lezing</dc:title>
  <dc:creator>Gerard</dc:creator>
  <cp:lastModifiedBy>Tel, G. (Gerard)</cp:lastModifiedBy>
  <cp:revision>135</cp:revision>
  <dcterms:created xsi:type="dcterms:W3CDTF">2015-11-14T15:45:22Z</dcterms:created>
  <dcterms:modified xsi:type="dcterms:W3CDTF">2021-07-07T15:03:39Z</dcterms:modified>
</cp:coreProperties>
</file>