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55" r:id="rId7"/>
    <p:sldId id="261" r:id="rId8"/>
    <p:sldId id="262" r:id="rId9"/>
    <p:sldId id="264" r:id="rId10"/>
    <p:sldId id="265" r:id="rId11"/>
    <p:sldId id="349" r:id="rId12"/>
    <p:sldId id="350" r:id="rId13"/>
    <p:sldId id="266" r:id="rId14"/>
    <p:sldId id="267" r:id="rId15"/>
    <p:sldId id="301" r:id="rId16"/>
    <p:sldId id="268" r:id="rId17"/>
    <p:sldId id="314" r:id="rId18"/>
    <p:sldId id="307" r:id="rId19"/>
    <p:sldId id="356" r:id="rId20"/>
    <p:sldId id="271" r:id="rId21"/>
    <p:sldId id="282" r:id="rId22"/>
    <p:sldId id="303" r:id="rId23"/>
    <p:sldId id="308" r:id="rId24"/>
    <p:sldId id="353" r:id="rId25"/>
    <p:sldId id="276" r:id="rId26"/>
    <p:sldId id="279" r:id="rId27"/>
    <p:sldId id="280" r:id="rId28"/>
    <p:sldId id="274" r:id="rId29"/>
    <p:sldId id="278" r:id="rId30"/>
    <p:sldId id="286" r:id="rId31"/>
    <p:sldId id="287" r:id="rId32"/>
    <p:sldId id="288" r:id="rId33"/>
    <p:sldId id="293" r:id="rId34"/>
    <p:sldId id="289" r:id="rId35"/>
    <p:sldId id="294" r:id="rId36"/>
    <p:sldId id="291" r:id="rId37"/>
    <p:sldId id="292" r:id="rId38"/>
    <p:sldId id="296" r:id="rId39"/>
    <p:sldId id="295" r:id="rId40"/>
    <p:sldId id="309" r:id="rId41"/>
    <p:sldId id="270" r:id="rId42"/>
    <p:sldId id="299" r:id="rId43"/>
    <p:sldId id="304" r:id="rId44"/>
    <p:sldId id="317" r:id="rId45"/>
    <p:sldId id="351" r:id="rId46"/>
    <p:sldId id="310" r:id="rId47"/>
    <p:sldId id="311" r:id="rId48"/>
    <p:sldId id="316" r:id="rId49"/>
    <p:sldId id="283" r:id="rId50"/>
    <p:sldId id="312" r:id="rId51"/>
    <p:sldId id="354" r:id="rId52"/>
    <p:sldId id="285" r:id="rId5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, G. (Gerard)" initials="TG(" lastIdx="1" clrIdx="0">
    <p:extLst>
      <p:ext uri="{19B8F6BF-5375-455C-9EA6-DF929625EA0E}">
        <p15:presenceInfo xmlns:p15="http://schemas.microsoft.com/office/powerpoint/2012/main" userId="S::g.tel@uu.nl::7a07fd4b-d9bd-40a8-b635-bc1a747a66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44135-E1DA-4B89-9B0C-2D8AE334FBC1}" v="1" dt="2023-12-13T18:36:50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Blaas" clId="Web-{89344135-E1DA-4B89-9B0C-2D8AE334FBC1}"/>
    <pc:docChg chg="modSld">
      <pc:chgData name="Pieter Blaas" userId="" providerId="" clId="Web-{89344135-E1DA-4B89-9B0C-2D8AE334FBC1}" dt="2023-12-13T18:36:50.029" v="0" actId="1076"/>
      <pc:docMkLst>
        <pc:docMk/>
      </pc:docMkLst>
      <pc:sldChg chg="modSp">
        <pc:chgData name="Pieter Blaas" userId="" providerId="" clId="Web-{89344135-E1DA-4B89-9B0C-2D8AE334FBC1}" dt="2023-12-13T18:36:50.029" v="0" actId="1076"/>
        <pc:sldMkLst>
          <pc:docMk/>
          <pc:sldMk cId="419849272" sldId="260"/>
        </pc:sldMkLst>
        <pc:picChg chg="mod">
          <ac:chgData name="Pieter Blaas" userId="" providerId="" clId="Web-{89344135-E1DA-4B89-9B0C-2D8AE334FBC1}" dt="2023-12-13T18:36:50.029" v="0" actId="1076"/>
          <ac:picMkLst>
            <pc:docMk/>
            <pc:sldMk cId="419849272" sldId="260"/>
            <ac:picMk id="7" creationId="{EB7CAD07-109C-771F-4D8F-3DB662A5CB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11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58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0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3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5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7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32D2-0A61-49A4-BBDE-2560D2D9168F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3DB2-2662-4045-854B-C16090D16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56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hilipsradios.nl/Schemas/B3X00U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.archive.org/web/20091123035237/http:/g-pb.de/datasheets/ZN4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GMatch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ebspace.science.uu.nl/~tel00101/FotoAlbum/RadioCorner/Sets/MatchPl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ebspace.science.uu.nl/~tel00101/FotoAlbum/RadioCorner/Sets/Gpin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veron.nl/activiteiten/zelfbouw/zelfbouw-voor-beginners/am-radio-zelfbouwprojec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radiomuseum.org/r/conrad_mw_retro_radio_201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circuitsonline.net/forum/view/1218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ebspace.science.uu.nl/~tel00101/FotoAlbum/RadioCorner/Sets/GLA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ebspace.science.uu.nl/~tel00101/FotoAlbum/RadioCorner/Sets/Ples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radiomuseum.org/r/unknownprc_paeansonic_cf_210sp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91123035237/http:/g-pb.de/datasheets/ZN414.pdf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InBCR22.htm" TargetMode="External"/><Relationship Id="rId2" Type="http://schemas.openxmlformats.org/officeDocument/2006/relationships/hyperlink" Target="https://www.radiomuseum.org/tubes/tube_ta764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91123035237/http:/g-pb.de/datasheets/ZN414.pdf" TargetMode="External"/><Relationship Id="rId2" Type="http://schemas.openxmlformats.org/officeDocument/2006/relationships/hyperlink" Target="https://en.wikipedia.org/wiki/ZN41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ebspace.science.uu.nl/~tel00101/FotoAlbum/RadioCorner/Sets/Tona70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eb.archive.org/web/20091123035237/http:/g-pb.de/datasheets/ZN414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transistorforum.nl/forum/index.php?id=745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iyaudioprojects.com/Forum/viewtopic.php?t=4811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93196" y="1196752"/>
            <a:ext cx="3958208" cy="1470025"/>
          </a:xfrm>
        </p:spPr>
        <p:txBody>
          <a:bodyPr/>
          <a:lstStyle/>
          <a:p>
            <a:r>
              <a:rPr lang="en-US" dirty="0"/>
              <a:t>Het IC</a:t>
            </a:r>
            <a:br>
              <a:rPr lang="en-US" dirty="0"/>
            </a:br>
            <a:r>
              <a:rPr lang="en-US" dirty="0"/>
              <a:t>TA7642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36096" y="2954809"/>
            <a:ext cx="3272408" cy="3354511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RC 9 </a:t>
            </a:r>
            <a:r>
              <a:rPr lang="en-US" dirty="0" err="1"/>
              <a:t>mei</a:t>
            </a:r>
            <a:r>
              <a:rPr lang="en-US" dirty="0"/>
              <a:t> 2017, </a:t>
            </a:r>
          </a:p>
          <a:p>
            <a:r>
              <a:rPr lang="en-US" dirty="0"/>
              <a:t>LCK 10 </a:t>
            </a:r>
            <a:r>
              <a:rPr lang="en-US" dirty="0" err="1"/>
              <a:t>feb</a:t>
            </a:r>
            <a:r>
              <a:rPr lang="en-US" dirty="0"/>
              <a:t> 2021, </a:t>
            </a:r>
          </a:p>
          <a:p>
            <a:r>
              <a:rPr lang="en-US" dirty="0"/>
              <a:t>LCK 13 dec 2023</a:t>
            </a:r>
          </a:p>
          <a:p>
            <a:r>
              <a:rPr lang="en-US" dirty="0"/>
              <a:t>om 19</a:t>
            </a:r>
            <a:r>
              <a:rPr lang="en-US" baseline="30000" dirty="0"/>
              <a:t>30</a:t>
            </a:r>
            <a:r>
              <a:rPr lang="en-US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9" y="908720"/>
            <a:ext cx="5430233" cy="44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aansluiten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Afstemkring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Q</a:t>
            </a:r>
          </a:p>
          <a:p>
            <a:r>
              <a:rPr lang="en-US" dirty="0" err="1"/>
              <a:t>Antennedemping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selectiviteit</a:t>
            </a:r>
            <a:endParaRPr lang="en-US" dirty="0"/>
          </a:p>
          <a:p>
            <a:r>
              <a:rPr lang="en-US" dirty="0"/>
              <a:t>TA7642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draadantenne</a:t>
            </a:r>
            <a:r>
              <a:rPr lang="en-US" dirty="0"/>
              <a:t> </a:t>
            </a:r>
            <a:r>
              <a:rPr lang="en-US" dirty="0" err="1"/>
              <a:t>eraan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Of heel los </a:t>
            </a:r>
            <a:r>
              <a:rPr lang="en-US" dirty="0" err="1"/>
              <a:t>koppelen</a:t>
            </a:r>
            <a:endParaRPr lang="en-US" dirty="0"/>
          </a:p>
          <a:p>
            <a:r>
              <a:rPr lang="en-US" dirty="0"/>
              <a:t>Radio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40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159B-D901-EDFC-EBC4-F2BFF60D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AGC serie of parallel: </a:t>
            </a:r>
            <a:r>
              <a:rPr lang="nl-NL" dirty="0">
                <a:hlinkClick r:id="rId2"/>
              </a:rPr>
              <a:t>B3X00U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6A7B3-B2CE-5B96-A330-2F8915CF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>
            <a:normAutofit/>
          </a:bodyPr>
          <a:lstStyle/>
          <a:p>
            <a:r>
              <a:rPr lang="nl-NL" dirty="0"/>
              <a:t>Regelspanning via R19, laadt C42</a:t>
            </a:r>
          </a:p>
          <a:p>
            <a:pPr lvl="1"/>
            <a:r>
              <a:rPr lang="nl-NL" dirty="0"/>
              <a:t>B1 heeft V</a:t>
            </a:r>
            <a:r>
              <a:rPr lang="nl-NL" baseline="-25000" dirty="0"/>
              <a:t>AGC</a:t>
            </a:r>
            <a:r>
              <a:rPr lang="nl-NL" dirty="0"/>
              <a:t> parallel aan signaal via R2</a:t>
            </a:r>
          </a:p>
          <a:p>
            <a:pPr lvl="1"/>
            <a:r>
              <a:rPr lang="nl-NL" dirty="0"/>
              <a:t>B2 heeft signaal in serie met V</a:t>
            </a:r>
            <a:r>
              <a:rPr lang="nl-NL" baseline="-25000" dirty="0"/>
              <a:t>AGC</a:t>
            </a:r>
          </a:p>
          <a:p>
            <a:endParaRPr lang="nl-NL" dirty="0"/>
          </a:p>
          <a:p>
            <a:r>
              <a:rPr lang="nl-NL" dirty="0"/>
              <a:t>Voordelen S / P?</a:t>
            </a:r>
          </a:p>
          <a:p>
            <a:pPr lvl="1"/>
            <a:r>
              <a:rPr lang="nl-NL" dirty="0"/>
              <a:t>Aarden LC-kring</a:t>
            </a:r>
          </a:p>
          <a:p>
            <a:pPr lvl="1"/>
            <a:r>
              <a:rPr lang="nl-NL" dirty="0"/>
              <a:t>Belasten LC-kring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AE2989-D12A-DB78-CDA0-034F122A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9572E4-50B4-A41A-B793-36D6D1BB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30227"/>
            <a:ext cx="480695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6C19B-50B5-D0AB-706C-F596217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TA7642 met parallelle bias (??)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5CE13B-EF43-FA04-2E76-8A2CCED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27712" cy="4525963"/>
          </a:xfrm>
        </p:spPr>
        <p:txBody>
          <a:bodyPr/>
          <a:lstStyle/>
          <a:p>
            <a:r>
              <a:rPr lang="nl-NL" dirty="0"/>
              <a:t>Schema “Peter Vis”</a:t>
            </a:r>
          </a:p>
          <a:p>
            <a:pPr lvl="1"/>
            <a:r>
              <a:rPr lang="nl-NL" dirty="0"/>
              <a:t>Vis’ Project Tom </a:t>
            </a:r>
            <a:br>
              <a:rPr lang="nl-NL" dirty="0"/>
            </a:br>
            <a:r>
              <a:rPr lang="nl-NL" dirty="0"/>
              <a:t>heeft Serie-bias</a:t>
            </a:r>
          </a:p>
          <a:p>
            <a:endParaRPr lang="nl-NL" dirty="0"/>
          </a:p>
          <a:p>
            <a:r>
              <a:rPr lang="nl-NL" dirty="0"/>
              <a:t>Waarom parallel?</a:t>
            </a:r>
          </a:p>
          <a:p>
            <a:r>
              <a:rPr lang="nl-NL" dirty="0">
                <a:hlinkClick r:id="rId2"/>
              </a:rPr>
              <a:t>Datasheet</a:t>
            </a:r>
            <a:r>
              <a:rPr lang="nl-NL" dirty="0"/>
              <a:t>: meting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C3FB08-25D1-4126-6EFB-181E51E5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73923"/>
            <a:ext cx="4127712" cy="41785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D0A35E-17B3-75B9-5441-1EBC4B74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869160"/>
            <a:ext cx="3632300" cy="18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Luciferdoos</a:t>
            </a:r>
          </a:p>
          <a:p>
            <a:r>
              <a:rPr lang="en-US" dirty="0"/>
              <a:t>Piña Colada</a:t>
            </a:r>
          </a:p>
          <a:p>
            <a:r>
              <a:rPr lang="en-US" dirty="0" err="1"/>
              <a:t>Bouwdoosje</a:t>
            </a:r>
            <a:endParaRPr lang="en-US" dirty="0"/>
          </a:p>
          <a:p>
            <a:r>
              <a:rPr lang="en-US" dirty="0"/>
              <a:t>Sub-</a:t>
            </a:r>
            <a:r>
              <a:rPr lang="en-US" dirty="0" err="1"/>
              <a:t>Minimaal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Leuk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 om </a:t>
            </a:r>
            <a:r>
              <a:rPr lang="en-US" dirty="0" err="1"/>
              <a:t>serieus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C1D6E0-C48D-4DFE-B06E-A3A587BA9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9923"/>
            <a:ext cx="4122035" cy="30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57787"/>
            <a:ext cx="5004618" cy="37114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45743"/>
            <a:ext cx="483488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Matchbox 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93096"/>
          </a:xfrm>
        </p:spPr>
        <p:txBody>
          <a:bodyPr/>
          <a:lstStyle/>
          <a:p>
            <a:r>
              <a:rPr lang="en-US" dirty="0"/>
              <a:t>Internet: </a:t>
            </a:r>
            <a:r>
              <a:rPr lang="en-US" dirty="0" err="1"/>
              <a:t>Militaire</a:t>
            </a:r>
            <a:r>
              <a:rPr lang="en-US" dirty="0"/>
              <a:t> </a:t>
            </a:r>
            <a:r>
              <a:rPr lang="en-US" dirty="0" err="1"/>
              <a:t>dienst</a:t>
            </a:r>
            <a:r>
              <a:rPr lang="en-US" dirty="0"/>
              <a:t>, </a:t>
            </a:r>
            <a:r>
              <a:rPr lang="en-US" dirty="0" err="1"/>
              <a:t>stiekum</a:t>
            </a:r>
            <a:r>
              <a:rPr lang="en-US" dirty="0"/>
              <a:t> </a:t>
            </a:r>
            <a:r>
              <a:rPr lang="en-US" dirty="0" err="1"/>
              <a:t>luisteren</a:t>
            </a:r>
            <a:br>
              <a:rPr lang="en-US" dirty="0"/>
            </a:br>
            <a:r>
              <a:rPr lang="en-US" dirty="0"/>
              <a:t>Na 25 </a:t>
            </a:r>
            <a:r>
              <a:rPr lang="en-US" dirty="0" err="1"/>
              <a:t>jaar</a:t>
            </a:r>
            <a:r>
              <a:rPr lang="en-US" dirty="0"/>
              <a:t>, deed het </a:t>
            </a:r>
            <a:r>
              <a:rPr lang="en-US" dirty="0" err="1"/>
              <a:t>nog</a:t>
            </a:r>
            <a:r>
              <a:rPr lang="en-US" dirty="0"/>
              <a:t> (site nu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Zelf</a:t>
            </a:r>
            <a:r>
              <a:rPr lang="en-US" dirty="0"/>
              <a:t>: 2015</a:t>
            </a:r>
          </a:p>
          <a:p>
            <a:r>
              <a:rPr lang="en-US" dirty="0" err="1"/>
              <a:t>Doosje</a:t>
            </a:r>
            <a:r>
              <a:rPr lang="en-US" dirty="0"/>
              <a:t> 53mm</a:t>
            </a:r>
          </a:p>
          <a:p>
            <a:r>
              <a:rPr lang="en-US" dirty="0" err="1"/>
              <a:t>Staat</a:t>
            </a:r>
            <a:r>
              <a:rPr lang="en-US" dirty="0"/>
              <a:t> UIT </a:t>
            </a:r>
            <a:r>
              <a:rPr lang="en-US" dirty="0" err="1"/>
              <a:t>zonder</a:t>
            </a:r>
            <a:br>
              <a:rPr lang="en-US" dirty="0"/>
            </a:br>
            <a:r>
              <a:rPr lang="en-US" dirty="0" err="1"/>
              <a:t>oortelefoon</a:t>
            </a:r>
            <a:endParaRPr lang="en-US" dirty="0"/>
          </a:p>
          <a:p>
            <a:endParaRPr lang="nl-NL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C6CC2C43-2BBC-D99C-8350-3708F140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117654"/>
            <a:ext cx="3224269" cy="17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8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D996-9CF5-4164-B5A5-79B32540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nl-NL" dirty="0"/>
              <a:t>Onderdelen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16D75-6FC9-4A37-BA5C-2171F541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88517"/>
            <a:ext cx="3754760" cy="4920804"/>
          </a:xfrm>
        </p:spPr>
        <p:txBody>
          <a:bodyPr>
            <a:normAutofit/>
          </a:bodyPr>
          <a:lstStyle/>
          <a:p>
            <a:r>
              <a:rPr lang="nl-NL" dirty="0"/>
              <a:t>Ferrietstaaf 4½ cm</a:t>
            </a:r>
          </a:p>
          <a:p>
            <a:r>
              <a:rPr lang="nl-NL" dirty="0"/>
              <a:t>Afstem-C 2x2 cm</a:t>
            </a:r>
          </a:p>
          <a:p>
            <a:r>
              <a:rPr lang="en-US" dirty="0" err="1"/>
              <a:t>Doosje</a:t>
            </a:r>
            <a:r>
              <a:rPr lang="en-US" dirty="0"/>
              <a:t>: slap </a:t>
            </a:r>
            <a:r>
              <a:rPr lang="en-US" dirty="0" err="1"/>
              <a:t>dus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batterij</a:t>
            </a:r>
            <a:r>
              <a:rPr lang="en-US" dirty="0"/>
              <a:t> </a:t>
            </a:r>
            <a:r>
              <a:rPr lang="en-US" dirty="0" err="1"/>
              <a:t>geplakt</a:t>
            </a:r>
            <a:endParaRPr lang="en-US" dirty="0"/>
          </a:p>
          <a:p>
            <a:r>
              <a:rPr lang="en-US" dirty="0" err="1"/>
              <a:t>Oortelefoon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 err="1"/>
              <a:t>oren</a:t>
            </a:r>
            <a:r>
              <a:rPr lang="en-US" dirty="0"/>
              <a:t> in </a:t>
            </a:r>
            <a:r>
              <a:rPr lang="en-US" dirty="0" err="1"/>
              <a:t>serie</a:t>
            </a:r>
            <a:r>
              <a:rPr lang="en-US" dirty="0"/>
              <a:t> 2x32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Veel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zacht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Z = 25nW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E9EC29-72F1-4537-91F2-105E1C73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16" y="620688"/>
            <a:ext cx="4429848" cy="58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MatchboxPlus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 </a:t>
            </a:r>
            <a:r>
              <a:rPr lang="en-US" dirty="0" err="1"/>
              <a:t>versterking</a:t>
            </a:r>
            <a:r>
              <a:rPr lang="en-US" dirty="0"/>
              <a:t> met BC337 (</a:t>
            </a:r>
            <a:r>
              <a:rPr lang="en-US" dirty="0" err="1"/>
              <a:t>en</a:t>
            </a:r>
            <a:r>
              <a:rPr lang="en-US" dirty="0"/>
              <a:t> R3, C3, C4)</a:t>
            </a:r>
          </a:p>
          <a:p>
            <a:r>
              <a:rPr lang="en-US" dirty="0" err="1"/>
              <a:t>Trekt</a:t>
            </a:r>
            <a:r>
              <a:rPr lang="en-US" dirty="0"/>
              <a:t> ca. 1,3mA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batterij</a:t>
            </a:r>
            <a:r>
              <a:rPr lang="en-US" dirty="0"/>
              <a:t> (2mW </a:t>
            </a:r>
            <a:r>
              <a:rPr lang="en-US" dirty="0" err="1"/>
              <a:t>verbruik</a:t>
            </a:r>
            <a:r>
              <a:rPr lang="en-US" dirty="0"/>
              <a:t>)</a:t>
            </a:r>
          </a:p>
          <a:p>
            <a:r>
              <a:rPr lang="en-US" dirty="0" err="1"/>
              <a:t>Uitgangsvermogen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CC454F-1433-5072-82FE-ACC9C74BA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4822"/>
            <a:ext cx="6975942" cy="32256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60CC67-795C-69B9-07D0-13C50D48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765">
            <a:off x="7378685" y="487388"/>
            <a:ext cx="1240332" cy="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DC07274-E849-270B-C491-2A4E9092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4035"/>
            <a:ext cx="4464496" cy="334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A42AE3-86B1-A634-298C-46BF7D15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MatchboxPlus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18E24-FE3D-1B28-A1CF-2E8BEDD4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6" y="1390864"/>
            <a:ext cx="3826768" cy="2003171"/>
          </a:xfrm>
        </p:spPr>
        <p:txBody>
          <a:bodyPr/>
          <a:lstStyle/>
          <a:p>
            <a:r>
              <a:rPr lang="nl-NL" dirty="0"/>
              <a:t>Doosje 70mm</a:t>
            </a:r>
          </a:p>
          <a:p>
            <a:r>
              <a:rPr lang="nl-NL" dirty="0"/>
              <a:t>AAA gesoldeerd</a:t>
            </a:r>
          </a:p>
          <a:p>
            <a:r>
              <a:rPr lang="nl-NL" dirty="0"/>
              <a:t>Schelpen in serie!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1192DE-56FD-0F78-D53E-B28F07B26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r="13868"/>
          <a:stretch/>
        </p:blipFill>
        <p:spPr>
          <a:xfrm>
            <a:off x="4386664" y="1626974"/>
            <a:ext cx="4292563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C2A7C-1A70-42E8-9329-72FE7CA6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nl-NL" dirty="0" err="1">
                <a:hlinkClick r:id="rId2"/>
              </a:rPr>
              <a:t>Piña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Colada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BB76A-258F-43C2-AD6B-EB747A39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 err="1"/>
              <a:t>MatchboxPlus</a:t>
            </a:r>
            <a:r>
              <a:rPr lang="nl-NL" dirty="0"/>
              <a:t> met</a:t>
            </a:r>
          </a:p>
          <a:p>
            <a:pPr lvl="1"/>
            <a:r>
              <a:rPr lang="nl-NL" dirty="0"/>
              <a:t>LG/MG</a:t>
            </a:r>
          </a:p>
          <a:p>
            <a:pPr lvl="1"/>
            <a:r>
              <a:rPr lang="nl-NL" dirty="0"/>
              <a:t>UIT </a:t>
            </a:r>
            <a:r>
              <a:rPr lang="nl-NL" dirty="0" err="1"/>
              <a:t>schak</a:t>
            </a:r>
            <a:endParaRPr lang="nl-NL" dirty="0"/>
          </a:p>
          <a:p>
            <a:r>
              <a:rPr lang="nl-NL" dirty="0"/>
              <a:t>Ontvangst</a:t>
            </a:r>
          </a:p>
          <a:p>
            <a:pPr lvl="1"/>
            <a:r>
              <a:rPr lang="nl-NL" dirty="0"/>
              <a:t>10 st dag</a:t>
            </a:r>
          </a:p>
          <a:p>
            <a:pPr lvl="1"/>
            <a:r>
              <a:rPr lang="nl-NL" dirty="0"/>
              <a:t>30 st nacht</a:t>
            </a:r>
          </a:p>
          <a:p>
            <a:r>
              <a:rPr lang="nl-NL" dirty="0"/>
              <a:t>Ook LS, </a:t>
            </a:r>
            <a:br>
              <a:rPr lang="nl-NL" dirty="0"/>
            </a:br>
            <a:r>
              <a:rPr lang="nl-NL" dirty="0"/>
              <a:t>koptelefoon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FFB05-0768-4E38-B9A9-EA754E904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78" y="2708920"/>
            <a:ext cx="5165922" cy="38744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22C437-A013-AFBD-DF8F-E8C7A4F2E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22" y="243496"/>
            <a:ext cx="3497230" cy="2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CDBC-2C51-482F-8FDA-30D38756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Origineel idee van: </a:t>
            </a:r>
            <a:r>
              <a:rPr lang="nl-NL" dirty="0">
                <a:hlinkClick r:id="rId2"/>
              </a:rPr>
              <a:t>Kids Radio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2A735D-CA49-8498-E654-C6FE5DA0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Basisschool techniekproject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Kristal-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 ontvanger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/>
              <a:t>Afstemspoel</a:t>
            </a:r>
          </a:p>
          <a:p>
            <a:r>
              <a:rPr lang="nl-NL" dirty="0"/>
              <a:t>Solderen op</a:t>
            </a:r>
            <a:br>
              <a:rPr lang="nl-NL" dirty="0"/>
            </a:br>
            <a:r>
              <a:rPr lang="nl-NL" dirty="0"/>
              <a:t>punaises</a:t>
            </a:r>
          </a:p>
          <a:p>
            <a:r>
              <a:rPr lang="nl-NL" dirty="0"/>
              <a:t>Koptelefoon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859ED3-D97D-7C87-DDA6-F83A6874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3" y="2420888"/>
            <a:ext cx="55972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van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is het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werking</a:t>
            </a:r>
            <a:r>
              <a:rPr lang="en-US" dirty="0"/>
              <a:t> van TA7642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projectjes</a:t>
            </a:r>
            <a:r>
              <a:rPr lang="en-US" dirty="0"/>
              <a:t>: MatchboxPlus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radiootjes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L’AMiGo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BX660X </a:t>
            </a:r>
            <a:r>
              <a:rPr lang="en-US" dirty="0" err="1"/>
              <a:t>Kortegolfproject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Pionier</a:t>
            </a:r>
            <a:r>
              <a:rPr lang="en-US" dirty="0"/>
              <a:t> 3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buitenantenne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71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Conrad </a:t>
            </a:r>
            <a:r>
              <a:rPr lang="en-US" dirty="0" err="1">
                <a:hlinkClick r:id="rId2"/>
              </a:rPr>
              <a:t>pakketje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Nostalgische</a:t>
            </a:r>
            <a:r>
              <a:rPr lang="en-US" dirty="0"/>
              <a:t>” radio</a:t>
            </a:r>
          </a:p>
          <a:p>
            <a:r>
              <a:rPr lang="en-US" dirty="0"/>
              <a:t>Conrad 10€, 2014</a:t>
            </a:r>
          </a:p>
          <a:p>
            <a:r>
              <a:rPr lang="en-US" dirty="0"/>
              <a:t>Met XYL</a:t>
            </a:r>
          </a:p>
          <a:p>
            <a:r>
              <a:rPr lang="en-US" dirty="0" err="1"/>
              <a:t>MbP</a:t>
            </a:r>
            <a:r>
              <a:rPr lang="en-US" dirty="0"/>
              <a:t> met </a:t>
            </a:r>
            <a:r>
              <a:rPr lang="en-US" dirty="0" err="1"/>
              <a:t>luidspreker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104456" cy="54726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7204"/>
            <a:ext cx="3600402" cy="24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Fantastisch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ZN414 </a:t>
            </a:r>
            <a:r>
              <a:rPr lang="en-US" dirty="0" err="1">
                <a:hlinkClick r:id="rId2"/>
              </a:rPr>
              <a:t>Bouwproject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288" y="4718061"/>
            <a:ext cx="8229600" cy="1756791"/>
          </a:xfrm>
        </p:spPr>
        <p:txBody>
          <a:bodyPr/>
          <a:lstStyle/>
          <a:p>
            <a:r>
              <a:rPr lang="en-US" dirty="0"/>
              <a:t>Het IC </a:t>
            </a:r>
            <a:r>
              <a:rPr lang="en-US" dirty="0" err="1"/>
              <a:t>nabouwen</a:t>
            </a:r>
            <a:r>
              <a:rPr lang="en-US" dirty="0"/>
              <a:t>!!</a:t>
            </a:r>
          </a:p>
          <a:p>
            <a:r>
              <a:rPr lang="en-US" dirty="0"/>
              <a:t>In </a:t>
            </a:r>
            <a:r>
              <a:rPr lang="en-US" dirty="0" err="1"/>
              <a:t>werkend</a:t>
            </a:r>
            <a:r>
              <a:rPr lang="en-US" dirty="0"/>
              <a:t> (met ZN414) project</a:t>
            </a:r>
          </a:p>
          <a:p>
            <a:r>
              <a:rPr lang="en-US" dirty="0"/>
              <a:t>Test: “Je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ZN414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”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8" y="1268760"/>
            <a:ext cx="8658740" cy="34493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49C2B4-2A19-85F8-6BF9-3C8251EE9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97442"/>
            <a:ext cx="4785088" cy="18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2EEFE-341E-4546-A2E4-3DF59B05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Sub-Minimaal projectje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F2BA5-BFEE-40E9-AF92-FA24E01A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32474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Antenne-monitor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Geen LC-kring of R1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27BC4F-4515-4E23-A6DA-35994096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268760"/>
            <a:ext cx="4242048" cy="31815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A09D43-2480-4572-BF79-ACA4F19C5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5" y="3009504"/>
            <a:ext cx="4013200" cy="32639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D1B1DE-153A-4F17-ADD7-ECD9BDC182A3}"/>
              </a:ext>
            </a:extLst>
          </p:cNvPr>
          <p:cNvSpPr txBox="1">
            <a:spLocks/>
          </p:cNvSpPr>
          <p:nvPr/>
        </p:nvSpPr>
        <p:spPr>
          <a:xfrm>
            <a:off x="4788024" y="4581128"/>
            <a:ext cx="3898776" cy="200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Overdag 5 st</a:t>
            </a:r>
          </a:p>
          <a:p>
            <a:r>
              <a:rPr lang="nl-NL" dirty="0"/>
              <a:t>Avond 15-20 st</a:t>
            </a:r>
          </a:p>
          <a:p>
            <a:r>
              <a:rPr lang="nl-NL" dirty="0"/>
              <a:t>Richtingspeiling</a:t>
            </a:r>
          </a:p>
        </p:txBody>
      </p:sp>
    </p:spTree>
    <p:extLst>
      <p:ext uri="{BB962C8B-B14F-4D97-AF65-F5344CB8AC3E}">
        <p14:creationId xmlns:p14="http://schemas.microsoft.com/office/powerpoint/2010/main" val="150106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C3957-EC66-47CE-8C80-04BBA6D1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Simpele “Echte” 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FB908-E35B-4249-A272-ECBDEC8A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nl-NL" dirty="0"/>
              <a:t>Tuinradio</a:t>
            </a:r>
          </a:p>
          <a:p>
            <a:pPr lvl="1"/>
            <a:r>
              <a:rPr lang="nl-NL" dirty="0"/>
              <a:t>Eisen op tuinradio?</a:t>
            </a:r>
          </a:p>
          <a:p>
            <a:r>
              <a:rPr lang="nl-NL" dirty="0" err="1"/>
              <a:t>Paeansonic</a:t>
            </a:r>
            <a:endParaRPr lang="nl-NL" dirty="0"/>
          </a:p>
          <a:p>
            <a:pPr lvl="1"/>
            <a:r>
              <a:rPr lang="nl-NL" dirty="0"/>
              <a:t>Diode Drive</a:t>
            </a:r>
          </a:p>
          <a:p>
            <a:r>
              <a:rPr lang="nl-NL" dirty="0"/>
              <a:t>Fabriekstoestelletjes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0CF97B-64D8-089D-CA0F-52B3480B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1413"/>
          <a:stretch/>
        </p:blipFill>
        <p:spPr>
          <a:xfrm>
            <a:off x="4888011" y="1715292"/>
            <a:ext cx="3798789" cy="36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409F9-2E67-0CE7-AAB1-1B5CAEA1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Tuinradio</a:t>
            </a:r>
            <a:r>
              <a:rPr lang="nl-NL" dirty="0"/>
              <a:t> (dagelijks gebruik)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820C1-BE19-2FBD-2108-5672048D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18384" cy="4925144"/>
          </a:xfrm>
        </p:spPr>
        <p:txBody>
          <a:bodyPr/>
          <a:lstStyle/>
          <a:p>
            <a:r>
              <a:rPr lang="nl-NL" dirty="0"/>
              <a:t>Weer </a:t>
            </a:r>
            <a:r>
              <a:rPr lang="nl-NL" dirty="0" err="1"/>
              <a:t>MbP</a:t>
            </a:r>
            <a:r>
              <a:rPr lang="nl-NL" dirty="0"/>
              <a:t> (+RC)</a:t>
            </a:r>
          </a:p>
          <a:p>
            <a:r>
              <a:rPr lang="nl-NL" dirty="0"/>
              <a:t>In LS Box (~1946)</a:t>
            </a:r>
          </a:p>
          <a:p>
            <a:r>
              <a:rPr lang="nl-NL" dirty="0"/>
              <a:t>UGT 400:4 </a:t>
            </a:r>
            <a:r>
              <a:rPr lang="el-GR" dirty="0"/>
              <a:t>Ω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R.Paradijs</a:t>
            </a:r>
            <a:r>
              <a:rPr lang="nl-NL" dirty="0"/>
              <a:t>, JINX, Caroline, MCB</a:t>
            </a:r>
          </a:p>
          <a:p>
            <a:r>
              <a:rPr lang="nl-NL" dirty="0"/>
              <a:t>Al 2j op D-cel</a:t>
            </a:r>
            <a:br>
              <a:rPr lang="nl-NL" dirty="0"/>
            </a:br>
            <a:r>
              <a:rPr lang="nl-NL" dirty="0"/>
              <a:t>(16Ah is &gt;10kh)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831F66-6BD7-71A3-2E4E-56640D6D2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821">
            <a:off x="3054781" y="3144606"/>
            <a:ext cx="1240332" cy="930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2EAAF4-EDB4-26E1-887A-002241FCB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1413"/>
          <a:stretch/>
        </p:blipFill>
        <p:spPr>
          <a:xfrm>
            <a:off x="4235450" y="1772816"/>
            <a:ext cx="4464669" cy="43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Paeansonic CF210SP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Bouwpakketje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Ali of </a:t>
            </a:r>
            <a:r>
              <a:rPr lang="en-US" dirty="0" err="1"/>
              <a:t>beurs</a:t>
            </a:r>
            <a:endParaRPr lang="en-US" dirty="0"/>
          </a:p>
          <a:p>
            <a:r>
              <a:rPr lang="en-US" dirty="0"/>
              <a:t>Mini-radio FM/AM</a:t>
            </a:r>
          </a:p>
          <a:p>
            <a:r>
              <a:rPr lang="en-US" dirty="0" err="1"/>
              <a:t>Batterij</a:t>
            </a:r>
            <a:r>
              <a:rPr lang="en-US" dirty="0"/>
              <a:t> 2xAA</a:t>
            </a:r>
          </a:p>
          <a:p>
            <a:endParaRPr lang="en-US" dirty="0"/>
          </a:p>
          <a:p>
            <a:r>
              <a:rPr lang="en-US" dirty="0"/>
              <a:t>FM: CD9088 (Q)</a:t>
            </a:r>
          </a:p>
          <a:p>
            <a:r>
              <a:rPr lang="en-US" dirty="0"/>
              <a:t>AM: TA7642</a:t>
            </a:r>
          </a:p>
          <a:p>
            <a:r>
              <a:rPr lang="en-US" dirty="0"/>
              <a:t>LF </a:t>
            </a:r>
            <a:r>
              <a:rPr lang="en-US" dirty="0" err="1"/>
              <a:t>deel</a:t>
            </a:r>
            <a:r>
              <a:rPr lang="en-US" dirty="0"/>
              <a:t>: </a:t>
            </a:r>
            <a:r>
              <a:rPr lang="nl-NL" dirty="0"/>
              <a:t>TDA2822M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0200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Paeansonic 210SP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TA7642 </a:t>
            </a:r>
            <a:r>
              <a:rPr lang="en-US" dirty="0" err="1"/>
              <a:t>uit</a:t>
            </a:r>
            <a:r>
              <a:rPr lang="en-US" dirty="0"/>
              <a:t> 3V: </a:t>
            </a:r>
            <a:r>
              <a:rPr lang="en-US" dirty="0" err="1"/>
              <a:t>oppassen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7" y="2253172"/>
            <a:ext cx="7736016" cy="44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484784"/>
            <a:ext cx="4562475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Diode 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733280"/>
          </a:xfrm>
        </p:spPr>
        <p:txBody>
          <a:bodyPr/>
          <a:lstStyle/>
          <a:p>
            <a:r>
              <a:rPr lang="en-US" dirty="0" err="1"/>
              <a:t>Gelijkstroom</a:t>
            </a:r>
            <a:r>
              <a:rPr lang="en-US" dirty="0"/>
              <a:t> mag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-R </a:t>
            </a:r>
            <a:r>
              <a:rPr lang="en-US" dirty="0" err="1"/>
              <a:t>zien</a:t>
            </a:r>
            <a:r>
              <a:rPr lang="en-US" dirty="0"/>
              <a:t> (AGC!)</a:t>
            </a:r>
          </a:p>
          <a:p>
            <a:r>
              <a:rPr lang="en-US" dirty="0" err="1"/>
              <a:t>Stabilisatie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sheet: extra</a:t>
            </a:r>
            <a:br>
              <a:rPr lang="en-US" dirty="0"/>
            </a:br>
            <a:r>
              <a:rPr lang="en-US" dirty="0"/>
              <a:t>regel-R </a:t>
            </a:r>
            <a:r>
              <a:rPr lang="en-US" dirty="0" err="1"/>
              <a:t>voor</a:t>
            </a:r>
            <a:br>
              <a:rPr lang="en-US" dirty="0"/>
            </a:br>
            <a:r>
              <a:rPr lang="en-US" dirty="0" err="1"/>
              <a:t>gevoeligheid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ook</a:t>
            </a:r>
            <a:r>
              <a:rPr lang="en-US" dirty="0"/>
              <a:t> 3x Di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45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Fabrieksradio’s</a:t>
            </a:r>
            <a:r>
              <a:rPr lang="en-US" dirty="0"/>
              <a:t>: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Zoeken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op </a:t>
            </a:r>
            <a:r>
              <a:rPr lang="en-US" dirty="0" err="1">
                <a:hlinkClick r:id="rId2"/>
              </a:rPr>
              <a:t>RMorg</a:t>
            </a:r>
            <a:r>
              <a:rPr lang="en-US" dirty="0"/>
              <a:t>:</a:t>
            </a:r>
          </a:p>
          <a:p>
            <a:r>
              <a:rPr lang="en-US" dirty="0" err="1"/>
              <a:t>Nakiva</a:t>
            </a:r>
            <a:r>
              <a:rPr lang="en-US" dirty="0"/>
              <a:t> NP292, 1995</a:t>
            </a:r>
          </a:p>
          <a:p>
            <a:r>
              <a:rPr lang="en-US" dirty="0" err="1"/>
              <a:t>Keukenradio</a:t>
            </a:r>
            <a:r>
              <a:rPr lang="en-US" dirty="0"/>
              <a:t>, 1990</a:t>
            </a:r>
          </a:p>
          <a:p>
            <a:r>
              <a:rPr lang="en-US" dirty="0"/>
              <a:t>8x </a:t>
            </a:r>
            <a:r>
              <a:rPr lang="en-US" dirty="0" err="1"/>
              <a:t>Bausatz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Indin BCR22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Ali 3€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12" y="1268760"/>
            <a:ext cx="4023039" cy="52565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6AC06B-7DF6-28A9-D86A-2D8FC39E9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6392"/>
            <a:ext cx="2697088" cy="20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L’ </a:t>
            </a:r>
            <a:r>
              <a:rPr lang="en-US" dirty="0" err="1"/>
              <a:t>AMiGo</a:t>
            </a:r>
            <a:r>
              <a:rPr lang="en-US" dirty="0"/>
              <a:t> (2015)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bouwen</a:t>
            </a:r>
            <a:endParaRPr lang="en-US" dirty="0"/>
          </a:p>
          <a:p>
            <a:r>
              <a:rPr lang="en-US" dirty="0"/>
              <a:t>Wat je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bedienen</a:t>
            </a:r>
            <a:endParaRPr lang="en-US" dirty="0"/>
          </a:p>
          <a:p>
            <a:r>
              <a:rPr lang="en-US" dirty="0" err="1"/>
              <a:t>Buizen</a:t>
            </a:r>
            <a:endParaRPr lang="en-US" dirty="0"/>
          </a:p>
          <a:p>
            <a:r>
              <a:rPr lang="en-US" dirty="0" err="1"/>
              <a:t>R.Paradijs</a:t>
            </a:r>
            <a:r>
              <a:rPr lang="en-US" dirty="0"/>
              <a:t> &amp; MP3</a:t>
            </a:r>
          </a:p>
          <a:p>
            <a:endParaRPr lang="en-US" dirty="0"/>
          </a:p>
          <a:p>
            <a:r>
              <a:rPr lang="nl-NL" dirty="0"/>
              <a:t>Oude kast 1937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8894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TA7642 in het </a:t>
            </a:r>
            <a:r>
              <a:rPr lang="en-US" dirty="0" err="1"/>
              <a:t>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Voorganger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ZN414</a:t>
            </a:r>
            <a:r>
              <a:rPr lang="en-US" dirty="0"/>
              <a:t>, 1972, TO18/TO92</a:t>
            </a:r>
            <a:br>
              <a:rPr lang="en-US" dirty="0"/>
            </a:b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Datasheet ZN414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Daarna</a:t>
            </a:r>
            <a:r>
              <a:rPr lang="en-US" dirty="0"/>
              <a:t>: MK484, TO92, </a:t>
            </a:r>
            <a:r>
              <a:rPr lang="en-US" dirty="0">
                <a:solidFill>
                  <a:srgbClr val="FF0000"/>
                </a:solidFill>
              </a:rPr>
              <a:t>pin layout!!</a:t>
            </a:r>
            <a:endParaRPr lang="en-US" dirty="0"/>
          </a:p>
          <a:p>
            <a:r>
              <a:rPr lang="en-US" dirty="0"/>
              <a:t>TA7642, LMF501T, </a:t>
            </a:r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hetzelfde</a:t>
            </a:r>
            <a:endParaRPr lang="en-US" dirty="0"/>
          </a:p>
          <a:p>
            <a:r>
              <a:rPr lang="en-US" dirty="0" err="1"/>
              <a:t>Zuinig</a:t>
            </a:r>
            <a:r>
              <a:rPr lang="en-US" dirty="0"/>
              <a:t>, </a:t>
            </a:r>
            <a:r>
              <a:rPr lang="en-US" dirty="0" err="1"/>
              <a:t>gevoelig</a:t>
            </a:r>
            <a:r>
              <a:rPr lang="en-US" dirty="0"/>
              <a:t>,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kwaliteit</a:t>
            </a:r>
            <a:endParaRPr lang="en-US" dirty="0"/>
          </a:p>
          <a:p>
            <a:r>
              <a:rPr lang="en-US" dirty="0"/>
              <a:t>“AM tuner in 1 IC”</a:t>
            </a:r>
          </a:p>
          <a:p>
            <a:r>
              <a:rPr lang="en-US" dirty="0"/>
              <a:t>Complete </a:t>
            </a:r>
            <a:r>
              <a:rPr lang="en-US" dirty="0" err="1"/>
              <a:t>ontvanger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 IC plus </a:t>
            </a:r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componenten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144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behuizing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Tonalux 706</a:t>
            </a:r>
            <a:r>
              <a:rPr lang="en-US" dirty="0"/>
              <a:t> (1937)</a:t>
            </a:r>
          </a:p>
          <a:p>
            <a:r>
              <a:rPr lang="en-US" dirty="0"/>
              <a:t>ACDC </a:t>
            </a:r>
            <a:r>
              <a:rPr lang="en-US" dirty="0" err="1"/>
              <a:t>toestel</a:t>
            </a:r>
            <a:r>
              <a:rPr lang="en-US" dirty="0"/>
              <a:t> (f=300mA)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521200" cy="3390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57199" cy="47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beurs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Philips BX520A</a:t>
            </a:r>
          </a:p>
          <a:p>
            <a:pPr lvl="1"/>
            <a:r>
              <a:rPr lang="en-US" dirty="0" err="1"/>
              <a:t>Trafo</a:t>
            </a:r>
            <a:endParaRPr lang="en-US" dirty="0"/>
          </a:p>
          <a:p>
            <a:pPr lvl="1"/>
            <a:r>
              <a:rPr lang="en-US" dirty="0"/>
              <a:t>UGT</a:t>
            </a:r>
          </a:p>
          <a:p>
            <a:pPr lvl="1"/>
            <a:r>
              <a:rPr lang="en-US" dirty="0"/>
              <a:t>2x </a:t>
            </a:r>
            <a:r>
              <a:rPr lang="en-US" dirty="0" err="1"/>
              <a:t>Rimlock</a:t>
            </a:r>
            <a:r>
              <a:rPr lang="en-US" dirty="0"/>
              <a:t> </a:t>
            </a:r>
            <a:r>
              <a:rPr lang="en-US" dirty="0" err="1"/>
              <a:t>voet</a:t>
            </a:r>
            <a:endParaRPr lang="en-US" dirty="0"/>
          </a:p>
          <a:p>
            <a:pPr lvl="1"/>
            <a:r>
              <a:rPr lang="en-US" dirty="0" err="1"/>
              <a:t>Elco</a:t>
            </a:r>
            <a:r>
              <a:rPr lang="en-US" dirty="0"/>
              <a:t> 50+50uF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0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Voeding</a:t>
            </a:r>
            <a:r>
              <a:rPr lang="en-US" dirty="0"/>
              <a:t>: B+, 6,3V, 1,3 via Diode 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325292"/>
            <a:ext cx="8928993" cy="54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Tuner: 2 </a:t>
            </a:r>
            <a:r>
              <a:rPr lang="en-US" dirty="0" err="1"/>
              <a:t>banden</a:t>
            </a:r>
            <a:r>
              <a:rPr lang="en-US" dirty="0"/>
              <a:t>, 4 presets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MK484</a:t>
            </a:r>
          </a:p>
          <a:p>
            <a:r>
              <a:rPr lang="en-US" dirty="0"/>
              <a:t>LG </a:t>
            </a:r>
            <a:r>
              <a:rPr lang="en-US" dirty="0" err="1"/>
              <a:t>en</a:t>
            </a:r>
            <a:r>
              <a:rPr lang="en-US" dirty="0"/>
              <a:t> MG, </a:t>
            </a:r>
            <a:r>
              <a:rPr lang="en-US" dirty="0" err="1"/>
              <a:t>ferrietstaaf</a:t>
            </a:r>
            <a:r>
              <a:rPr lang="en-US" dirty="0"/>
              <a:t> in </a:t>
            </a:r>
            <a:r>
              <a:rPr lang="en-US" dirty="0" err="1"/>
              <a:t>rommelbak</a:t>
            </a:r>
            <a:endParaRPr lang="en-US" dirty="0"/>
          </a:p>
          <a:p>
            <a:r>
              <a:rPr lang="en-US" dirty="0" err="1"/>
              <a:t>Schakelaar</a:t>
            </a:r>
            <a:r>
              <a:rPr lang="en-US" dirty="0"/>
              <a:t>: 6 </a:t>
            </a:r>
            <a:r>
              <a:rPr lang="en-US" dirty="0" err="1"/>
              <a:t>standen</a:t>
            </a:r>
            <a:r>
              <a:rPr lang="en-US" dirty="0"/>
              <a:t> (4 </a:t>
            </a:r>
            <a:r>
              <a:rPr lang="en-US" dirty="0" err="1"/>
              <a:t>deks</a:t>
            </a:r>
            <a:r>
              <a:rPr lang="en-US" dirty="0"/>
              <a:t>) ….  ?</a:t>
            </a:r>
          </a:p>
          <a:p>
            <a:pPr lvl="1"/>
            <a:r>
              <a:rPr lang="en-US" dirty="0"/>
              <a:t>Op chassis </a:t>
            </a:r>
            <a:r>
              <a:rPr lang="en-US" dirty="0" err="1"/>
              <a:t>allemaal</a:t>
            </a:r>
            <a:r>
              <a:rPr lang="en-US" dirty="0"/>
              <a:t> trimmers</a:t>
            </a:r>
          </a:p>
          <a:p>
            <a:pPr lvl="1"/>
            <a:r>
              <a:rPr lang="en-US" dirty="0"/>
              <a:t>Idee:  </a:t>
            </a:r>
            <a:r>
              <a:rPr lang="en-US" dirty="0" err="1"/>
              <a:t>Combineren</a:t>
            </a:r>
            <a:r>
              <a:rPr lang="en-US" dirty="0"/>
              <a:t> tot </a:t>
            </a:r>
            <a:r>
              <a:rPr lang="en-US" dirty="0" err="1"/>
              <a:t>voorkeuze</a:t>
            </a:r>
            <a:endParaRPr lang="en-US" dirty="0"/>
          </a:p>
          <a:p>
            <a:endParaRPr lang="en-US" dirty="0"/>
          </a:p>
          <a:p>
            <a:r>
              <a:rPr lang="en-US" dirty="0"/>
              <a:t>Trimmers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liggen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zwevend</a:t>
            </a:r>
            <a:r>
              <a:rPr lang="en-US" dirty="0"/>
              <a:t>: C2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77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de tuner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" y="1412776"/>
            <a:ext cx="8882317" cy="53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tuner </a:t>
            </a:r>
            <a:r>
              <a:rPr lang="en-US" dirty="0" err="1"/>
              <a:t>eruit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500"/>
            <a:ext cx="8739812" cy="6554859"/>
          </a:xfrm>
        </p:spPr>
      </p:pic>
    </p:spTree>
    <p:extLst>
      <p:ext uri="{BB962C8B-B14F-4D97-AF65-F5344CB8AC3E}">
        <p14:creationId xmlns:p14="http://schemas.microsoft.com/office/powerpoint/2010/main" val="1506951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eindversterker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err="1"/>
              <a:t>Drietraps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signaal</a:t>
            </a:r>
            <a:endParaRPr lang="en-US" dirty="0"/>
          </a:p>
          <a:p>
            <a:r>
              <a:rPr lang="en-US" dirty="0" err="1"/>
              <a:t>Volumeregeling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trap</a:t>
            </a:r>
          </a:p>
          <a:p>
            <a:r>
              <a:rPr lang="en-US" dirty="0"/>
              <a:t>MP3-ingang: parallel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volumepot</a:t>
            </a:r>
            <a:endParaRPr lang="en-US" dirty="0"/>
          </a:p>
          <a:p>
            <a:pPr lvl="1"/>
            <a:r>
              <a:rPr lang="en-US" dirty="0" err="1"/>
              <a:t>Impedantie</a:t>
            </a:r>
            <a:r>
              <a:rPr lang="en-US" dirty="0"/>
              <a:t> is LAAG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staat</a:t>
            </a:r>
            <a:endParaRPr lang="en-US" dirty="0"/>
          </a:p>
          <a:p>
            <a:pPr lvl="1"/>
            <a:r>
              <a:rPr lang="en-US" dirty="0" err="1"/>
              <a:t>Impedantie</a:t>
            </a:r>
            <a:r>
              <a:rPr lang="en-US" dirty="0"/>
              <a:t> is HOOG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staat</a:t>
            </a:r>
            <a:endParaRPr lang="en-US" dirty="0"/>
          </a:p>
          <a:p>
            <a:endParaRPr lang="en-US" dirty="0"/>
          </a:p>
          <a:p>
            <a:r>
              <a:rPr lang="en-US" dirty="0"/>
              <a:t>EL41 </a:t>
            </a:r>
            <a:r>
              <a:rPr lang="en-US" dirty="0" err="1"/>
              <a:t>katode</a:t>
            </a:r>
            <a:r>
              <a:rPr lang="en-US" dirty="0"/>
              <a:t> is WEL </a:t>
            </a:r>
            <a:r>
              <a:rPr lang="en-US" dirty="0" err="1"/>
              <a:t>ontkoppeld</a:t>
            </a:r>
            <a:endParaRPr lang="en-US" dirty="0"/>
          </a:p>
          <a:p>
            <a:r>
              <a:rPr lang="en-US" dirty="0"/>
              <a:t>Er </a:t>
            </a:r>
            <a:r>
              <a:rPr lang="en-US" dirty="0" err="1"/>
              <a:t>staat</a:t>
            </a:r>
            <a:r>
              <a:rPr lang="en-US" dirty="0"/>
              <a:t> 4nF over Vol. Pot. (</a:t>
            </a:r>
            <a:r>
              <a:rPr lang="en-US" dirty="0" err="1"/>
              <a:t>laagfilter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74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</a:t>
            </a:r>
            <a:r>
              <a:rPr lang="en-US" dirty="0" err="1"/>
              <a:t>eindversterker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628"/>
            <a:ext cx="8883830" cy="6662872"/>
          </a:xfrm>
        </p:spPr>
      </p:pic>
    </p:spTree>
    <p:extLst>
      <p:ext uri="{BB962C8B-B14F-4D97-AF65-F5344CB8AC3E}">
        <p14:creationId xmlns:p14="http://schemas.microsoft.com/office/powerpoint/2010/main" val="207572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van oud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modern</a:t>
            </a:r>
          </a:p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te</a:t>
            </a:r>
            <a:br>
              <a:rPr lang="en-US" dirty="0"/>
            </a:br>
            <a:r>
              <a:rPr lang="en-US" dirty="0" err="1"/>
              <a:t>draaien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55" y="1524000"/>
            <a:ext cx="5900373" cy="44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-14173"/>
          <a:stretch/>
        </p:blipFill>
        <p:spPr>
          <a:xfrm>
            <a:off x="4355976" y="1772816"/>
            <a:ext cx="5464043" cy="4098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Doet-ie</a:t>
            </a:r>
            <a:r>
              <a:rPr lang="en-US" dirty="0"/>
              <a:t>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974630"/>
          </a:xfrm>
        </p:spPr>
        <p:txBody>
          <a:bodyPr>
            <a:normAutofit/>
          </a:bodyPr>
          <a:lstStyle/>
          <a:p>
            <a:r>
              <a:rPr lang="en-US" dirty="0"/>
              <a:t>Al </a:t>
            </a:r>
            <a:r>
              <a:rPr lang="en-US" dirty="0" err="1"/>
              <a:t>deze</a:t>
            </a:r>
            <a:r>
              <a:rPr lang="en-US" dirty="0"/>
              <a:t> stations</a:t>
            </a:r>
            <a:br>
              <a:rPr lang="en-US" dirty="0"/>
            </a:b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ontvangen</a:t>
            </a:r>
            <a:r>
              <a:rPr lang="en-US" dirty="0"/>
              <a:t>!</a:t>
            </a:r>
          </a:p>
          <a:p>
            <a:r>
              <a:rPr lang="en-US" dirty="0"/>
              <a:t>LG </a:t>
            </a:r>
            <a:r>
              <a:rPr lang="en-US" dirty="0" err="1"/>
              <a:t>ongevoelig</a:t>
            </a:r>
            <a:endParaRPr lang="en-US" dirty="0"/>
          </a:p>
          <a:p>
            <a:r>
              <a:rPr lang="en-US" dirty="0" err="1"/>
              <a:t>Domstad</a:t>
            </a:r>
            <a:r>
              <a:rPr lang="en-US" dirty="0"/>
              <a:t>, Fidelio, </a:t>
            </a:r>
            <a:br>
              <a:rPr lang="en-US" dirty="0"/>
            </a:br>
            <a:r>
              <a:rPr lang="en-US" dirty="0" err="1"/>
              <a:t>Paradijs</a:t>
            </a:r>
            <a:r>
              <a:rPr lang="en-US" dirty="0"/>
              <a:t> prima!</a:t>
            </a:r>
          </a:p>
          <a:p>
            <a:r>
              <a:rPr lang="en-US" dirty="0" err="1"/>
              <a:t>Leuke</a:t>
            </a:r>
            <a:r>
              <a:rPr lang="en-US" dirty="0"/>
              <a:t> </a:t>
            </a:r>
            <a:r>
              <a:rPr lang="en-US" dirty="0" err="1"/>
              <a:t>afsluiting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/>
              <a:t>AM-</a:t>
            </a:r>
            <a:r>
              <a:rPr lang="en-US" dirty="0" err="1"/>
              <a:t>tijdperk</a:t>
            </a:r>
            <a:endParaRPr lang="en-US" dirty="0"/>
          </a:p>
          <a:p>
            <a:r>
              <a:rPr lang="en-US" dirty="0"/>
              <a:t>Ook DAB+ </a:t>
            </a:r>
            <a:r>
              <a:rPr lang="en-US" dirty="0" err="1"/>
              <a:t>weergave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57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 </a:t>
            </a:r>
            <a:r>
              <a:rPr lang="en-US" dirty="0" err="1"/>
              <a:t>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Versterker</a:t>
            </a:r>
            <a:r>
              <a:rPr lang="en-US" dirty="0"/>
              <a:t> (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trappen</a:t>
            </a:r>
            <a:r>
              <a:rPr lang="en-US" dirty="0"/>
              <a:t> HF)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en-US" dirty="0"/>
          </a:p>
          <a:p>
            <a:r>
              <a:rPr lang="en-US" dirty="0"/>
              <a:t>Ingang: 3 M</a:t>
            </a:r>
            <a:r>
              <a:rPr lang="el-GR" dirty="0"/>
              <a:t>Ω</a:t>
            </a:r>
            <a:r>
              <a:rPr lang="nl-NL" dirty="0"/>
              <a:t> (4 voor ZN414 / MK484)</a:t>
            </a:r>
            <a:br>
              <a:rPr lang="en-US" dirty="0"/>
            </a:br>
            <a:r>
              <a:rPr lang="en-US" dirty="0" err="1"/>
              <a:t>Onbelaste</a:t>
            </a:r>
            <a:r>
              <a:rPr lang="en-US" dirty="0"/>
              <a:t> </a:t>
            </a:r>
            <a:r>
              <a:rPr lang="en-US" dirty="0" err="1"/>
              <a:t>ferriet</a:t>
            </a:r>
            <a:r>
              <a:rPr lang="en-US" dirty="0"/>
              <a:t>-LC-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selectief</a:t>
            </a:r>
            <a:endParaRPr lang="en-US" dirty="0"/>
          </a:p>
          <a:p>
            <a:r>
              <a:rPr lang="en-US" dirty="0" err="1"/>
              <a:t>Voeding</a:t>
            </a:r>
            <a:r>
              <a:rPr lang="en-US" dirty="0"/>
              <a:t>: 1,3 – 1,8V, </a:t>
            </a:r>
            <a:r>
              <a:rPr lang="en-US" dirty="0" err="1"/>
              <a:t>gebruik</a:t>
            </a:r>
            <a:r>
              <a:rPr lang="en-US" dirty="0"/>
              <a:t> ca. 0,3mA</a:t>
            </a:r>
          </a:p>
          <a:p>
            <a:r>
              <a:rPr lang="en-US" dirty="0"/>
              <a:t>AVR: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DC</a:t>
            </a:r>
          </a:p>
          <a:p>
            <a:r>
              <a:rPr lang="en-US" dirty="0" err="1"/>
              <a:t>Uitgang</a:t>
            </a:r>
            <a:r>
              <a:rPr lang="en-US" dirty="0"/>
              <a:t>: 15-30mV LF over 1000</a:t>
            </a:r>
            <a:r>
              <a:rPr lang="el-GR" dirty="0"/>
              <a:t>Ω</a:t>
            </a:r>
            <a:r>
              <a:rPr lang="en-US" dirty="0"/>
              <a:t>(?)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183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0B741-4356-4D46-8B15-A35B3DD4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Korte golf-project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2072E0-636D-47D1-9A31-C9FA74D32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9974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TA7642 in </a:t>
            </a:r>
            <a:r>
              <a:rPr lang="en-US" dirty="0" err="1"/>
              <a:t>Superhet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en-US" dirty="0"/>
              <a:t>7642 is dan IF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en-US" dirty="0"/>
          </a:p>
          <a:p>
            <a:r>
              <a:rPr lang="en-US" dirty="0"/>
              <a:t>Alle </a:t>
            </a:r>
            <a:r>
              <a:rPr lang="en-US" dirty="0" err="1"/>
              <a:t>selectiviteit</a:t>
            </a:r>
            <a:r>
              <a:rPr lang="en-US" dirty="0"/>
              <a:t> </a:t>
            </a:r>
            <a:r>
              <a:rPr lang="en-US" dirty="0" err="1"/>
              <a:t>vòòr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Idee al in </a:t>
            </a:r>
            <a:br>
              <a:rPr lang="en-US" dirty="0"/>
            </a:br>
            <a:r>
              <a:rPr lang="en-US" dirty="0">
                <a:hlinkClick r:id="rId2"/>
              </a:rPr>
              <a:t>ZN414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datasheet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009856-0C16-F59D-FB95-BD029017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99" y="2708920"/>
            <a:ext cx="6274375" cy="3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3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9173D99-8198-488E-A734-3F88A1AEA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80" y="1491779"/>
            <a:ext cx="3245709" cy="24342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D2B9A2-9857-40EA-A1FD-ED11EF3A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Met een BX660X tuner?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AD1B9-8B31-46A5-BA1A-9A5C1AF5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 err="1"/>
              <a:t>Cymometer</a:t>
            </a:r>
            <a:r>
              <a:rPr lang="nl-NL" dirty="0"/>
              <a:t>: digitaal display</a:t>
            </a:r>
          </a:p>
          <a:p>
            <a:r>
              <a:rPr lang="nl-NL" dirty="0"/>
              <a:t>Is handmatige </a:t>
            </a:r>
            <a:r>
              <a:rPr lang="nl-NL" dirty="0" err="1"/>
              <a:t>gain</a:t>
            </a:r>
            <a:r>
              <a:rPr lang="nl-NL" dirty="0"/>
              <a:t> nodig?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BDA357-5EB7-45A1-AEB8-7CD931B0D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2322"/>
            <a:ext cx="5525268" cy="3842993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5760E57-132A-4EF9-9DF2-D73590EF45A6}"/>
              </a:ext>
            </a:extLst>
          </p:cNvPr>
          <p:cNvSpPr txBox="1">
            <a:spLocks/>
          </p:cNvSpPr>
          <p:nvPr/>
        </p:nvSpPr>
        <p:spPr>
          <a:xfrm>
            <a:off x="6084168" y="4121100"/>
            <a:ext cx="2880320" cy="80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De Locomotief</a:t>
            </a:r>
          </a:p>
        </p:txBody>
      </p:sp>
    </p:spTree>
    <p:extLst>
      <p:ext uri="{BB962C8B-B14F-4D97-AF65-F5344CB8AC3E}">
        <p14:creationId xmlns:p14="http://schemas.microsoft.com/office/powerpoint/2010/main" val="1960614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774805-F118-42E4-A18D-F1B23887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5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D647E-85CB-7869-EEED-6B977EF6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Pionier 3 </a:t>
            </a:r>
            <a:r>
              <a:rPr lang="nl-NL"/>
              <a:t>zonder buitenantenne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8BE617-2FF1-FD26-0BE8-90FA4A28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Kristalontvanger met LF-versterker</a:t>
            </a:r>
          </a:p>
          <a:p>
            <a:r>
              <a:rPr lang="nl-NL" dirty="0"/>
              <a:t>Buitenantenne en sterke zenders nodig</a:t>
            </a:r>
          </a:p>
          <a:p>
            <a:r>
              <a:rPr lang="nl-NL" dirty="0">
                <a:hlinkClick r:id="rId2"/>
              </a:rPr>
              <a:t>Wens</a:t>
            </a:r>
            <a:r>
              <a:rPr lang="nl-NL" dirty="0"/>
              <a:t>: zwakke stations, op ferrietstaaf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DCC666-E559-ACA8-F3FA-8644F5CF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77304" y="1146483"/>
            <a:ext cx="2989391" cy="78843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E73AA1-441C-5EE6-B5C4-78AF1D8AA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59029"/>
            <a:ext cx="1504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5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3D2B2-FC49-C636-DB52-3E591CF4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Inbouw TA7642 in Pionier?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D5CE36-E171-4A08-4E69-DD932728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5018" cy="5257800"/>
          </a:xfrm>
        </p:spPr>
        <p:txBody>
          <a:bodyPr>
            <a:normAutofit/>
          </a:bodyPr>
          <a:lstStyle/>
          <a:p>
            <a:r>
              <a:rPr lang="nl-NL" dirty="0"/>
              <a:t>Voeding -4,5V is virtuele massa voor IC</a:t>
            </a:r>
          </a:p>
          <a:p>
            <a:r>
              <a:rPr lang="nl-NL" dirty="0"/>
              <a:t>Diode drive</a:t>
            </a:r>
          </a:p>
          <a:p>
            <a:r>
              <a:rPr lang="nl-NL" dirty="0"/>
              <a:t>Waarde R3</a:t>
            </a:r>
          </a:p>
          <a:p>
            <a:pPr lvl="1"/>
            <a:r>
              <a:rPr lang="nl-NL" dirty="0"/>
              <a:t>70% </a:t>
            </a:r>
            <a:r>
              <a:rPr lang="nl-NL" dirty="0" err="1"/>
              <a:t>batt</a:t>
            </a:r>
            <a:r>
              <a:rPr lang="nl-NL" dirty="0"/>
              <a:t>: 3,15V</a:t>
            </a:r>
          </a:p>
          <a:p>
            <a:pPr lvl="1"/>
            <a:r>
              <a:rPr lang="nl-NL" dirty="0"/>
              <a:t>Dan 1,85 over R3</a:t>
            </a:r>
          </a:p>
          <a:p>
            <a:pPr lvl="1"/>
            <a:r>
              <a:rPr lang="nl-NL" dirty="0"/>
              <a:t>0,4mA: 4,6kΩ</a:t>
            </a:r>
          </a:p>
          <a:p>
            <a:endParaRPr lang="nl-NL" dirty="0"/>
          </a:p>
          <a:p>
            <a:r>
              <a:rPr lang="nl-NL" dirty="0">
                <a:effectLst/>
              </a:rPr>
              <a:t>Proef: </a:t>
            </a:r>
            <a:br>
              <a:rPr lang="nl-NL" dirty="0">
                <a:effectLst/>
              </a:rPr>
            </a:br>
            <a:r>
              <a:rPr lang="nl-NL" dirty="0">
                <a:effectLst/>
              </a:rPr>
              <a:t>“overdag ontvangst van minstens 4 zenders.”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F7B14D-CEB7-8398-A552-59FC4658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886282" cy="2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2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AD15B-481A-4AAE-8579-2ED48BC7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D7AFF-33C2-4A15-9526-93D75227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Leuke projectjes mogelijk</a:t>
            </a:r>
            <a:br>
              <a:rPr lang="nl-NL" dirty="0"/>
            </a:br>
            <a:r>
              <a:rPr lang="nl-NL" dirty="0"/>
              <a:t>van simpel (</a:t>
            </a:r>
            <a:r>
              <a:rPr lang="nl-NL" dirty="0" err="1"/>
              <a:t>Matchbox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tot uitgebreid (L’ </a:t>
            </a:r>
            <a:r>
              <a:rPr lang="nl-NL" dirty="0" err="1"/>
              <a:t>AMiGo</a:t>
            </a:r>
            <a:r>
              <a:rPr lang="nl-NL" dirty="0"/>
              <a:t>)</a:t>
            </a:r>
          </a:p>
          <a:p>
            <a:r>
              <a:rPr lang="nl-NL" dirty="0"/>
              <a:t>Kan op MG en (een beetje) LG </a:t>
            </a:r>
          </a:p>
          <a:p>
            <a:r>
              <a:rPr lang="nl-NL" dirty="0"/>
              <a:t>Niet op KG: max </a:t>
            </a:r>
            <a:r>
              <a:rPr lang="nl-NL" dirty="0" err="1"/>
              <a:t>freq</a:t>
            </a:r>
            <a:r>
              <a:rPr lang="nl-NL" dirty="0"/>
              <a:t> is ca. 3MHz</a:t>
            </a:r>
            <a:br>
              <a:rPr lang="nl-NL" dirty="0"/>
            </a:br>
            <a:r>
              <a:rPr lang="nl-NL" dirty="0"/>
              <a:t>Frequenties zijn te hoog voor </a:t>
            </a:r>
            <a:r>
              <a:rPr lang="nl-NL" dirty="0" err="1"/>
              <a:t>eenkringer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114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30BE695-8887-42E6-8E8E-55D11245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" y="1765534"/>
            <a:ext cx="6268981" cy="4817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5DEFC4-D8C3-4B0D-8E61-CE21645F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echt MG-dingetje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0D42A-46AF-4328-9769-0F5FE3C5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637112"/>
          </a:xfrm>
        </p:spPr>
        <p:txBody>
          <a:bodyPr/>
          <a:lstStyle/>
          <a:p>
            <a:r>
              <a:rPr lang="nl-NL" dirty="0"/>
              <a:t>LG en TB: zwak!</a:t>
            </a:r>
          </a:p>
          <a:p>
            <a:r>
              <a:rPr lang="nl-NL" dirty="0"/>
              <a:t>Ideeën met </a:t>
            </a:r>
            <a:r>
              <a:rPr lang="nl-NL" dirty="0">
                <a:hlinkClick r:id="rId3"/>
              </a:rPr>
              <a:t>regeneratie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0F256F-934F-42D8-AA8D-0AD193120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7638"/>
            <a:ext cx="5260869" cy="5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5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DA57B-D31A-1BD6-2E79-A8DB830E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Oscillatie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8B4C6-1E13-9798-36B9-DC515F40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nl-NL" dirty="0"/>
              <a:t>Terugwerking van uitgang op ingang</a:t>
            </a:r>
          </a:p>
          <a:p>
            <a:r>
              <a:rPr lang="nl-NL" dirty="0"/>
              <a:t>Buig draden uit elkaar</a:t>
            </a:r>
          </a:p>
          <a:p>
            <a:r>
              <a:rPr lang="nl-NL" dirty="0"/>
              <a:t>C1 zo dicht mogelijk </a:t>
            </a:r>
            <a:br>
              <a:rPr lang="nl-NL" dirty="0"/>
            </a:br>
            <a:r>
              <a:rPr lang="nl-NL" dirty="0"/>
              <a:t>op huisje van IC</a:t>
            </a:r>
          </a:p>
          <a:p>
            <a:r>
              <a:rPr lang="nl-NL" dirty="0" err="1"/>
              <a:t>Evt</a:t>
            </a:r>
            <a:r>
              <a:rPr lang="nl-NL" dirty="0"/>
              <a:t> C1 verhogen </a:t>
            </a:r>
            <a:br>
              <a:rPr lang="nl-NL" dirty="0"/>
            </a:br>
            <a:r>
              <a:rPr lang="nl-NL" dirty="0"/>
              <a:t>naar 200 of 300n</a:t>
            </a:r>
          </a:p>
          <a:p>
            <a:endParaRPr lang="nl-NL" dirty="0"/>
          </a:p>
          <a:p>
            <a:r>
              <a:rPr lang="nl-NL" dirty="0"/>
              <a:t>Gérard </a:t>
            </a:r>
            <a:r>
              <a:rPr lang="nl-NL" dirty="0" err="1"/>
              <a:t>Prieur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Stopweerstand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CC41C1-515E-486C-FDF3-77C5FE53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102968" cy="3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D4DBD1F-182A-416C-9C4A-763ED250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1773"/>
            <a:ext cx="3859535" cy="2770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Beperkingen</a:t>
            </a:r>
            <a:r>
              <a:rPr lang="en-US" dirty="0"/>
              <a:t> van de TA7642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Eenkringer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sowieso</a:t>
            </a:r>
            <a:r>
              <a:rPr lang="en-US" dirty="0"/>
              <a:t> </a:t>
            </a:r>
            <a:r>
              <a:rPr lang="en-US" dirty="0" err="1"/>
              <a:t>streekontvanger</a:t>
            </a:r>
            <a:endParaRPr lang="en-US" dirty="0"/>
          </a:p>
          <a:p>
            <a:r>
              <a:rPr lang="en-US" dirty="0"/>
              <a:t>Lage output!!  ZN415 </a:t>
            </a:r>
            <a:r>
              <a:rPr lang="en-US" dirty="0" err="1"/>
              <a:t>en</a:t>
            </a:r>
            <a:r>
              <a:rPr lang="en-US" dirty="0"/>
              <a:t> ZN416 </a:t>
            </a:r>
            <a:r>
              <a:rPr lang="en-US" dirty="0" err="1"/>
              <a:t>beter</a:t>
            </a:r>
            <a:endParaRPr lang="en-US" dirty="0"/>
          </a:p>
          <a:p>
            <a:r>
              <a:rPr lang="en-US" dirty="0"/>
              <a:t>De AVC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endParaRPr lang="en-US" dirty="0"/>
          </a:p>
          <a:p>
            <a:pPr lvl="1"/>
            <a:r>
              <a:rPr lang="en-US" dirty="0"/>
              <a:t>Maak </a:t>
            </a:r>
            <a:r>
              <a:rPr lang="en-US" dirty="0" err="1"/>
              <a:t>wel</a:t>
            </a:r>
            <a:r>
              <a:rPr lang="en-US" dirty="0"/>
              <a:t> de diode drive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Aanvullende</a:t>
            </a:r>
            <a:r>
              <a:rPr lang="en-US" dirty="0"/>
              <a:t> “</a:t>
            </a:r>
            <a:r>
              <a:rPr lang="en-US" dirty="0" err="1"/>
              <a:t>regeling</a:t>
            </a:r>
            <a:r>
              <a:rPr lang="en-US" dirty="0"/>
              <a:t>”:</a:t>
            </a:r>
            <a:br>
              <a:rPr lang="en-US" dirty="0"/>
            </a:br>
            <a:r>
              <a:rPr lang="en-US" dirty="0"/>
              <a:t>Op </a:t>
            </a:r>
            <a:r>
              <a:rPr lang="en-US" dirty="0" err="1"/>
              <a:t>PinaColada</a:t>
            </a:r>
            <a:r>
              <a:rPr lang="en-US" dirty="0"/>
              <a:t> 700</a:t>
            </a:r>
            <a:r>
              <a:rPr lang="el-GR" dirty="0"/>
              <a:t>Ω</a:t>
            </a:r>
            <a:r>
              <a:rPr lang="nl-NL" dirty="0"/>
              <a:t> </a:t>
            </a:r>
            <a:r>
              <a:rPr lang="nl-NL" dirty="0" err="1"/>
              <a:t>ear</a:t>
            </a:r>
            <a:br>
              <a:rPr lang="nl-NL" dirty="0"/>
            </a:br>
            <a:r>
              <a:rPr lang="nl-NL" dirty="0"/>
              <a:t>bij sterke zenders</a:t>
            </a:r>
          </a:p>
          <a:p>
            <a:pPr lvl="1"/>
            <a:r>
              <a:rPr lang="nl-NL" dirty="0"/>
              <a:t>Handregeling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 Geen sterke zenders meer…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67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componenten</a:t>
            </a:r>
            <a:r>
              <a:rPr lang="en-US" dirty="0"/>
              <a:t> maar?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B7CAD07-109C-771F-4D8F-3DB662A5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3" y="1337421"/>
            <a:ext cx="6624736" cy="3073331"/>
          </a:xfr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ACFEDDD-59BE-155F-752E-B8FC18DE4ADB}"/>
              </a:ext>
            </a:extLst>
          </p:cNvPr>
          <p:cNvSpPr txBox="1">
            <a:spLocks/>
          </p:cNvSpPr>
          <p:nvPr/>
        </p:nvSpPr>
        <p:spPr>
          <a:xfrm>
            <a:off x="441547" y="4802850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LC: Ferrietstaaf plus afstemcondensator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Bias: R2 en C2</a:t>
            </a:r>
            <a:endParaRPr lang="nl-NL" dirty="0"/>
          </a:p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Load R1</a:t>
            </a:r>
            <a:r>
              <a:rPr lang="nl-NL" dirty="0"/>
              <a:t>  en  </a:t>
            </a:r>
            <a:r>
              <a:rPr lang="nl-NL" dirty="0">
                <a:solidFill>
                  <a:srgbClr val="FF0000"/>
                </a:solidFill>
              </a:rPr>
              <a:t>RF </a:t>
            </a:r>
            <a:r>
              <a:rPr lang="nl-NL" dirty="0" err="1">
                <a:solidFill>
                  <a:srgbClr val="FF0000"/>
                </a:solidFill>
              </a:rPr>
              <a:t>shortcut</a:t>
            </a:r>
            <a:r>
              <a:rPr lang="nl-NL" dirty="0">
                <a:solidFill>
                  <a:srgbClr val="FF0000"/>
                </a:solidFill>
              </a:rPr>
              <a:t> C1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E59050-CE3E-3CBE-CD84-7464186C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28" y="2936478"/>
            <a:ext cx="2078372" cy="17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Voordelen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resultaat</a:t>
            </a:r>
            <a:r>
              <a:rPr lang="en-US" dirty="0"/>
              <a:t> met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onderdelen</a:t>
            </a:r>
            <a:endParaRPr lang="en-US" dirty="0"/>
          </a:p>
          <a:p>
            <a:r>
              <a:rPr lang="en-US" dirty="0"/>
              <a:t>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streekontvanger</a:t>
            </a:r>
            <a:r>
              <a:rPr lang="en-US" dirty="0"/>
              <a:t> </a:t>
            </a:r>
            <a:r>
              <a:rPr lang="en-US" dirty="0" err="1"/>
              <a:t>geschikt</a:t>
            </a:r>
            <a:endParaRPr lang="en-US" dirty="0"/>
          </a:p>
          <a:p>
            <a:pPr lvl="1"/>
            <a:r>
              <a:rPr lang="en-US" dirty="0"/>
              <a:t>LPAM’s, Caroline, ‘s </a:t>
            </a:r>
            <a:r>
              <a:rPr lang="en-US" dirty="0" err="1"/>
              <a:t>nachts</a:t>
            </a:r>
            <a:r>
              <a:rPr lang="en-US" dirty="0"/>
              <a:t> </a:t>
            </a:r>
            <a:r>
              <a:rPr lang="en-US" dirty="0" err="1"/>
              <a:t>Spaans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En nu: </a:t>
            </a:r>
            <a:r>
              <a:rPr lang="en-US" dirty="0" err="1"/>
              <a:t>aan</a:t>
            </a:r>
            <a:r>
              <a:rPr lang="en-US" dirty="0"/>
              <a:t> de slag!</a:t>
            </a:r>
          </a:p>
          <a:p>
            <a:r>
              <a:rPr lang="en-US" dirty="0" err="1"/>
              <a:t>Evt</a:t>
            </a:r>
            <a:r>
              <a:rPr lang="en-US" dirty="0"/>
              <a:t> 6 IC’s van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bestellen</a:t>
            </a:r>
            <a:r>
              <a:rPr lang="en-US" dirty="0"/>
              <a:t>, 2</a:t>
            </a:r>
            <a:r>
              <a:rPr lang="en-US" baseline="30000" dirty="0"/>
              <a:t>50</a:t>
            </a:r>
            <a:r>
              <a:rPr lang="en-US" dirty="0"/>
              <a:t>€</a:t>
            </a:r>
          </a:p>
          <a:p>
            <a:endParaRPr lang="en-US" dirty="0"/>
          </a:p>
          <a:p>
            <a:r>
              <a:rPr lang="en-US" dirty="0" err="1"/>
              <a:t>Ik</a:t>
            </a:r>
            <a:r>
              <a:rPr lang="en-US" dirty="0"/>
              <a:t> ben </a:t>
            </a:r>
            <a:r>
              <a:rPr lang="en-US" dirty="0" err="1"/>
              <a:t>benieuwd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!!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4380D7-EBA4-97D2-A48B-E3393FED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765">
            <a:off x="7161935" y="3970989"/>
            <a:ext cx="1240332" cy="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6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0DB65-F1C4-5A0C-1C47-79CF99C4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Januari: De Zwarte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AE3F7-0EC7-ED52-6DED-D91D42B71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3322712" cy="3273227"/>
          </a:xfrm>
        </p:spPr>
        <p:txBody>
          <a:bodyPr/>
          <a:lstStyle/>
          <a:p>
            <a:r>
              <a:rPr lang="nl-NL" dirty="0"/>
              <a:t>Philips L4X***</a:t>
            </a:r>
            <a:br>
              <a:rPr lang="nl-NL" dirty="0"/>
            </a:br>
            <a:r>
              <a:rPr lang="nl-NL" dirty="0"/>
              <a:t>(1959-63)</a:t>
            </a:r>
          </a:p>
          <a:p>
            <a:r>
              <a:rPr lang="nl-NL" dirty="0"/>
              <a:t>Verbeterde Sharpie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378A57-59BA-FBEC-FAC0-708D6942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4" y="2276872"/>
            <a:ext cx="4844356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4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81128"/>
          </a:xfrm>
        </p:spPr>
        <p:txBody>
          <a:bodyPr>
            <a:normAutofit/>
          </a:bodyPr>
          <a:lstStyle/>
          <a:p>
            <a:r>
              <a:rPr lang="en-US" dirty="0"/>
              <a:t>Matchbox</a:t>
            </a:r>
          </a:p>
          <a:p>
            <a:r>
              <a:rPr lang="en-US" dirty="0"/>
              <a:t>Conrad</a:t>
            </a:r>
          </a:p>
          <a:p>
            <a:r>
              <a:rPr lang="en-US" dirty="0"/>
              <a:t>Ant Monitor</a:t>
            </a:r>
          </a:p>
          <a:p>
            <a:r>
              <a:rPr lang="en-US" dirty="0"/>
              <a:t>Pina Colada </a:t>
            </a:r>
          </a:p>
          <a:p>
            <a:r>
              <a:rPr lang="en-US" dirty="0" err="1"/>
              <a:t>Tuinradio</a:t>
            </a:r>
            <a:endParaRPr lang="en-US" dirty="0"/>
          </a:p>
          <a:p>
            <a:r>
              <a:rPr lang="en-US" dirty="0" err="1"/>
              <a:t>L’AMiGo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628800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Zakje</a:t>
            </a:r>
            <a:r>
              <a:rPr lang="en-US" dirty="0"/>
              <a:t> TA7642’s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Ruysdael </a:t>
            </a:r>
            <a:r>
              <a:rPr lang="en-US" dirty="0" err="1"/>
              <a:t>aanzetten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34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7DD97-BAEA-47AB-326E-9FCB56B0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Schroefje moertje boutje nippeltje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1B229-50E4-32F3-2D99-A402B553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95" y="1417638"/>
            <a:ext cx="8229600" cy="5035698"/>
          </a:xfrm>
        </p:spPr>
        <p:txBody>
          <a:bodyPr/>
          <a:lstStyle/>
          <a:p>
            <a:r>
              <a:rPr lang="nl-NL" dirty="0"/>
              <a:t>Behuizing, batterij, connector</a:t>
            </a:r>
          </a:p>
          <a:p>
            <a:r>
              <a:rPr lang="nl-NL" dirty="0"/>
              <a:t>Hoe kom je eraan?</a:t>
            </a:r>
          </a:p>
          <a:p>
            <a:endParaRPr lang="nl-NL" dirty="0"/>
          </a:p>
          <a:p>
            <a:r>
              <a:rPr lang="nl-NL" dirty="0"/>
              <a:t>(Klok)Radiootje slopen</a:t>
            </a:r>
          </a:p>
          <a:p>
            <a:pPr lvl="1"/>
            <a:r>
              <a:rPr lang="nl-NL" dirty="0"/>
              <a:t>7€ stroom/</a:t>
            </a:r>
            <a:r>
              <a:rPr lang="nl-NL" dirty="0" err="1"/>
              <a:t>jr</a:t>
            </a:r>
            <a:endParaRPr lang="nl-NL" dirty="0"/>
          </a:p>
          <a:p>
            <a:pPr lvl="1"/>
            <a:r>
              <a:rPr lang="nl-NL" dirty="0"/>
              <a:t>Plek op nachtkastje</a:t>
            </a:r>
          </a:p>
          <a:p>
            <a:pPr lvl="1"/>
            <a:r>
              <a:rPr lang="nl-NL" dirty="0"/>
              <a:t>Verzetten zomertijd</a:t>
            </a:r>
          </a:p>
          <a:p>
            <a:pPr lvl="1"/>
            <a:r>
              <a:rPr lang="nl-NL" dirty="0"/>
              <a:t>Dagelijks zelfde tijd</a:t>
            </a:r>
          </a:p>
          <a:p>
            <a:pPr lvl="1"/>
            <a:r>
              <a:rPr lang="nl-NL" dirty="0"/>
              <a:t>Gestoord bij stroomuitval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C52D64-79F5-AAB5-78E2-9EDE57471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646422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in het IC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89"/>
            <a:ext cx="9144000" cy="3510987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1BF05BE-F161-4037-8B69-3C40190392C3}"/>
              </a:ext>
            </a:extLst>
          </p:cNvPr>
          <p:cNvSpPr txBox="1">
            <a:spLocks/>
          </p:cNvSpPr>
          <p:nvPr/>
        </p:nvSpPr>
        <p:spPr>
          <a:xfrm>
            <a:off x="2735794" y="5085185"/>
            <a:ext cx="4572509" cy="131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x Tr, 4 x C, 15 x R</a:t>
            </a:r>
          </a:p>
          <a:p>
            <a:r>
              <a:rPr lang="en-US" dirty="0" err="1"/>
              <a:t>Aperiodisch</a:t>
            </a:r>
            <a:r>
              <a:rPr lang="en-US" dirty="0"/>
              <a:t> (</a:t>
            </a:r>
            <a:r>
              <a:rPr lang="en-US" dirty="0" err="1"/>
              <a:t>geen</a:t>
            </a:r>
            <a:r>
              <a:rPr lang="en-US" dirty="0"/>
              <a:t> LC)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5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19318"/>
            <a:ext cx="5939160" cy="39993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stroomcomponenten</a:t>
            </a:r>
            <a:r>
              <a:rPr lang="en-US" dirty="0"/>
              <a:t> in ③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88" y="1340768"/>
            <a:ext cx="8229600" cy="4525963"/>
          </a:xfrm>
        </p:spPr>
        <p:txBody>
          <a:bodyPr/>
          <a:lstStyle/>
          <a:p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 ca. 0,25mA</a:t>
            </a:r>
          </a:p>
          <a:p>
            <a:r>
              <a:rPr lang="en-US" dirty="0" err="1">
                <a:solidFill>
                  <a:srgbClr val="00B050"/>
                </a:solidFill>
              </a:rPr>
              <a:t>Signaalafhankelijke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gelijkstroom</a:t>
            </a:r>
            <a:r>
              <a:rPr lang="en-US" dirty="0"/>
              <a:t> (ca. 50µA)</a:t>
            </a:r>
          </a:p>
          <a:p>
            <a:r>
              <a:rPr lang="en-US" dirty="0">
                <a:solidFill>
                  <a:srgbClr val="FF0000"/>
                </a:solidFill>
              </a:rPr>
              <a:t>RF component</a:t>
            </a:r>
          </a:p>
          <a:p>
            <a:r>
              <a:rPr lang="en-US" dirty="0"/>
              <a:t>AF signal</a:t>
            </a:r>
            <a:br>
              <a:rPr lang="en-US" dirty="0"/>
            </a:br>
            <a:r>
              <a:rPr lang="en-US" dirty="0"/>
              <a:t>(ca 20µA)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Cirkel</a:t>
            </a:r>
            <a:r>
              <a:rPr lang="en-US" dirty="0"/>
              <a:t> </a:t>
            </a:r>
            <a:r>
              <a:rPr lang="en-US" dirty="0" err="1"/>
              <a:t>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/>
              <a:t>AF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AF </a:t>
            </a:r>
            <a:r>
              <a:rPr lang="en-US" dirty="0" err="1"/>
              <a:t>signaal</a:t>
            </a:r>
            <a:r>
              <a:rPr lang="en-US" dirty="0"/>
              <a:t> over </a:t>
            </a:r>
            <a:r>
              <a:rPr lang="en-US" dirty="0">
                <a:solidFill>
                  <a:srgbClr val="0070C0"/>
                </a:solidFill>
              </a:rPr>
              <a:t>R1</a:t>
            </a:r>
          </a:p>
          <a:p>
            <a:r>
              <a:rPr lang="en-US" dirty="0"/>
              <a:t>RF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verdwijnt</a:t>
            </a:r>
            <a:r>
              <a:rPr lang="en-US" dirty="0"/>
              <a:t> door </a:t>
            </a:r>
            <a:r>
              <a:rPr lang="en-US" dirty="0">
                <a:solidFill>
                  <a:srgbClr val="FF0000"/>
                </a:solidFill>
              </a:rPr>
              <a:t>C1</a:t>
            </a:r>
          </a:p>
          <a:p>
            <a:r>
              <a:rPr lang="en-US" dirty="0"/>
              <a:t>Extra </a:t>
            </a:r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AVC</a:t>
            </a:r>
            <a:endParaRPr lang="en-US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B973066-E382-4BAC-ACE6-DE31E61A618B}"/>
              </a:ext>
            </a:extLst>
          </p:cNvPr>
          <p:cNvSpPr txBox="1">
            <a:spLocks/>
          </p:cNvSpPr>
          <p:nvPr/>
        </p:nvSpPr>
        <p:spPr>
          <a:xfrm>
            <a:off x="6378154" y="4207098"/>
            <a:ext cx="258633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Vcc</a:t>
            </a:r>
            <a:r>
              <a:rPr lang="en-US" dirty="0"/>
              <a:t> met AF component??</a:t>
            </a:r>
          </a:p>
          <a:p>
            <a:pPr marL="0" indent="0">
              <a:buNone/>
            </a:pP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!!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7BF235-1E8B-C8B9-48DC-2C45DBB3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7615"/>
            <a:ext cx="55878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17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1284</Words>
  <Application>Microsoft Office PowerPoint</Application>
  <PresentationFormat>Diavoorstelling (4:3)</PresentationFormat>
  <Paragraphs>291</Paragraphs>
  <Slides>52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Kantoorthema</vt:lpstr>
      <vt:lpstr>Het IC TA7642</vt:lpstr>
      <vt:lpstr>Overzicht van de lezing</vt:lpstr>
      <vt:lpstr>1. TA7642 in het kort</vt:lpstr>
      <vt:lpstr>2. De werking</vt:lpstr>
      <vt:lpstr>Zes componenten maar?</vt:lpstr>
      <vt:lpstr>Schroefje moertje boutje nippeltje</vt:lpstr>
      <vt:lpstr>Wat gebeurt er in het IC</vt:lpstr>
      <vt:lpstr>Vier stroomcomponenten in ③</vt:lpstr>
      <vt:lpstr>Cirkel rond</vt:lpstr>
      <vt:lpstr>Antenne aansluiten?</vt:lpstr>
      <vt:lpstr>AGC serie of parallel: B3X00U</vt:lpstr>
      <vt:lpstr>TA7642 met parallelle bias (??)</vt:lpstr>
      <vt:lpstr>3. Simpele projecten</vt:lpstr>
      <vt:lpstr>Matchbox Radio</vt:lpstr>
      <vt:lpstr>Onderdelen</vt:lpstr>
      <vt:lpstr>Veel beter: MatchboxPlus</vt:lpstr>
      <vt:lpstr>De MatchboxPlus</vt:lpstr>
      <vt:lpstr>Piña Colada</vt:lpstr>
      <vt:lpstr>Origineel idee van: Kids Radio</vt:lpstr>
      <vt:lpstr>Conrad pakketje</vt:lpstr>
      <vt:lpstr>Fantastisch ZN414 Bouwproject</vt:lpstr>
      <vt:lpstr>Sub-Minimaal projectje</vt:lpstr>
      <vt:lpstr>4. Simpele “Echte” Radio’s</vt:lpstr>
      <vt:lpstr>De Tuinradio (dagelijks gebruik)</vt:lpstr>
      <vt:lpstr>Paeansonic CF210SP</vt:lpstr>
      <vt:lpstr>Schema van Paeansonic 210SP</vt:lpstr>
      <vt:lpstr>Voeding: Diode Drive</vt:lpstr>
      <vt:lpstr>Fabrieksradio’s: niet veel</vt:lpstr>
      <vt:lpstr>5. L’ AMiGo (2015)</vt:lpstr>
      <vt:lpstr>De behuizing</vt:lpstr>
      <vt:lpstr>Naar de beurs</vt:lpstr>
      <vt:lpstr>Voeding: B+, 6,3V, 1,3 via Diode Drive</vt:lpstr>
      <vt:lpstr>Tuner: 2 banden, 4 presets</vt:lpstr>
      <vt:lpstr>Schema van de tuner</vt:lpstr>
      <vt:lpstr>Hoe ziet zo’n tuner eruit?</vt:lpstr>
      <vt:lpstr>De eindversterker</vt:lpstr>
      <vt:lpstr>Schema eindversterker</vt:lpstr>
      <vt:lpstr>Opbouw</vt:lpstr>
      <vt:lpstr>Doet-ie het ook echt?</vt:lpstr>
      <vt:lpstr>6. Korte golf-project</vt:lpstr>
      <vt:lpstr>TA7642 in Superhet</vt:lpstr>
      <vt:lpstr>Met een BX660X tuner?</vt:lpstr>
      <vt:lpstr>PowerPoint-presentatie</vt:lpstr>
      <vt:lpstr>7. Pionier 3 zonder buitenantenne</vt:lpstr>
      <vt:lpstr>Inbouw TA7642 in Pionier?</vt:lpstr>
      <vt:lpstr>8. Conclusies</vt:lpstr>
      <vt:lpstr>Een echt MG-dingetje</vt:lpstr>
      <vt:lpstr>Probleem: Oscillatie</vt:lpstr>
      <vt:lpstr>Beperkingen van de TA7642</vt:lpstr>
      <vt:lpstr>Voordelen op een rij</vt:lpstr>
      <vt:lpstr>Januari: De Zwarte Henriette</vt:lpstr>
      <vt:lpstr>Meenemen naar de lezing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88</cp:revision>
  <dcterms:created xsi:type="dcterms:W3CDTF">2017-03-06T14:37:33Z</dcterms:created>
  <dcterms:modified xsi:type="dcterms:W3CDTF">2024-10-31T07:57:37Z</dcterms:modified>
</cp:coreProperties>
</file>