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3"/>
  </p:notesMasterIdLst>
  <p:sldIdLst>
    <p:sldId id="256" r:id="rId2"/>
    <p:sldId id="257" r:id="rId3"/>
    <p:sldId id="259" r:id="rId4"/>
    <p:sldId id="260" r:id="rId5"/>
    <p:sldId id="261" r:id="rId6"/>
    <p:sldId id="264" r:id="rId7"/>
    <p:sldId id="265" r:id="rId8"/>
    <p:sldId id="262" r:id="rId9"/>
    <p:sldId id="272" r:id="rId10"/>
    <p:sldId id="266" r:id="rId11"/>
    <p:sldId id="268" r:id="rId12"/>
    <p:sldId id="287" r:id="rId13"/>
    <p:sldId id="292" r:id="rId14"/>
    <p:sldId id="300" r:id="rId15"/>
    <p:sldId id="312" r:id="rId16"/>
    <p:sldId id="333" r:id="rId17"/>
    <p:sldId id="315" r:id="rId18"/>
    <p:sldId id="316" r:id="rId19"/>
    <p:sldId id="326" r:id="rId20"/>
    <p:sldId id="317" r:id="rId21"/>
    <p:sldId id="323" r:id="rId22"/>
    <p:sldId id="318" r:id="rId23"/>
    <p:sldId id="319" r:id="rId24"/>
    <p:sldId id="320" r:id="rId25"/>
    <p:sldId id="321" r:id="rId26"/>
    <p:sldId id="322" r:id="rId27"/>
    <p:sldId id="324" r:id="rId28"/>
    <p:sldId id="270" r:id="rId29"/>
    <p:sldId id="271" r:id="rId30"/>
    <p:sldId id="325" r:id="rId31"/>
    <p:sldId id="274" r:id="rId32"/>
    <p:sldId id="276" r:id="rId33"/>
    <p:sldId id="304" r:id="rId34"/>
    <p:sldId id="308" r:id="rId35"/>
    <p:sldId id="311" r:id="rId36"/>
    <p:sldId id="267" r:id="rId37"/>
    <p:sldId id="331" r:id="rId38"/>
    <p:sldId id="298" r:id="rId39"/>
    <p:sldId id="281" r:id="rId40"/>
    <p:sldId id="282" r:id="rId41"/>
    <p:sldId id="278" r:id="rId42"/>
    <p:sldId id="283" r:id="rId43"/>
    <p:sldId id="309" r:id="rId44"/>
    <p:sldId id="328" r:id="rId45"/>
    <p:sldId id="284" r:id="rId46"/>
    <p:sldId id="327" r:id="rId47"/>
    <p:sldId id="329" r:id="rId48"/>
    <p:sldId id="332" r:id="rId49"/>
    <p:sldId id="330" r:id="rId50"/>
    <p:sldId id="306" r:id="rId51"/>
    <p:sldId id="258" r:id="rId52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1500" y="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191C59-B666-4B8E-9CEF-49E3D7917324}" type="datetimeFigureOut">
              <a:rPr lang="nl-NL" smtClean="0"/>
              <a:t>7-4-2024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EA01D1-5F87-4CCF-AB0A-F758950F011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688827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het opmaakprofiel van de modelondertitel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1AD04-1B15-4A5C-8C11-D68F2F7EFECF}" type="datetime1">
              <a:rPr lang="nl-NL" smtClean="0"/>
              <a:t>7-4-2024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54243-FAB0-4669-9067-3A3CBCBE55B7}" type="datetime1">
              <a:rPr lang="nl-NL" smtClean="0"/>
              <a:t>7-4-2024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3FC08-1B26-4B20-AF4B-C1FEDA5D5DD7}" type="datetime1">
              <a:rPr lang="nl-NL" smtClean="0"/>
              <a:t>7-4-2024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CA8F4-1141-436E-A30F-C617549BDADA}" type="datetime1">
              <a:rPr lang="nl-NL" smtClean="0"/>
              <a:t>7-4-2024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C256F-4390-4ADD-A105-8942C5E43E99}" type="datetime1">
              <a:rPr lang="nl-NL" smtClean="0"/>
              <a:t>7-4-2024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B2E66-ED4E-41C9-B638-ECA6025A042C}" type="datetime1">
              <a:rPr lang="nl-NL" smtClean="0"/>
              <a:t>7-4-2024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926F7-F79A-4E86-82DF-52A06413D3F9}" type="datetime1">
              <a:rPr lang="nl-NL" smtClean="0"/>
              <a:t>7-4-2024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89DE3-397A-4F3A-9368-1A9C2C293CA5}" type="datetime1">
              <a:rPr lang="nl-NL" smtClean="0"/>
              <a:t>7-4-2024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6C0DD-24F3-4D50-A017-B8BD09E3098A}" type="datetime1">
              <a:rPr lang="nl-NL" smtClean="0"/>
              <a:t>7-4-2024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B33F1-E67A-4293-940E-3CB35240AD4D}" type="datetime1">
              <a:rPr lang="nl-NL" smtClean="0"/>
              <a:t>7-4-2024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1A51F-D8FB-42B0-8202-5639FFD54FB0}" type="datetime1">
              <a:rPr lang="nl-NL" smtClean="0"/>
              <a:t>7-4-2024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E5C0DC-77D9-4833-81D9-592487B3CAD3}" type="datetime1">
              <a:rPr lang="nl-NL" smtClean="0"/>
              <a:t>7-4-2024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96D49-DAE3-40DE-93E0-41688E0A5016}" type="slidenum">
              <a:rPr lang="nl-NL" smtClean="0"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hyperlink" Target="https://www.nfor.nl/index.php?id=321705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ebspace.science.uu.nl/~tel00101/FotoAlbum/RadioCorner/Sets/Teletone.htm" TargetMode="External"/><Relationship Id="rId2" Type="http://schemas.openxmlformats.org/officeDocument/2006/relationships/hyperlink" Target="https://webspace.science.uu.nl/~tel00101/FotoAlbum/RadioCorner/Pres/AllAm5.pptx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Loop_antenna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ebspace.science.uu.nl/~tel00101/FotoAlbum/RadioCorner/Sets/PhBX210U.htm" TargetMode="External"/><Relationship Id="rId2" Type="http://schemas.openxmlformats.org/officeDocument/2006/relationships/hyperlink" Target="https://webspace.science.uu.nl/~tel00101/FotoAlbum/RadioCorner/Sets/PhBX300U.ht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hyperlink" Target="https://webspace.science.uu.nl/~tel00101/FotoAlbum/RadioCorner/Sets/Phil321.htm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://www.philipsradios.nl/Schemas/BX321A.pdf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webspace.science.uu.nl/~tel00101/FotoAlbum/RadioCorner/Pres/Henriette.pptx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ebspace.science.uu.nl/~tel00101/FotoAlbum/RadioCorner/Pres/Rossia.pptx" TargetMode="External"/><Relationship Id="rId7" Type="http://schemas.openxmlformats.org/officeDocument/2006/relationships/image" Target="../media/image22.jpg"/><Relationship Id="rId2" Type="http://schemas.openxmlformats.org/officeDocument/2006/relationships/hyperlink" Target="https://webspace.science.uu.nl/~tel00101/FotoAlbum/RadioCorner/Pres/Erres6531.pptx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21.png"/><Relationship Id="rId4" Type="http://schemas.openxmlformats.org/officeDocument/2006/relationships/hyperlink" Target="https://webspace.science.uu.nl/~tel00101/FotoAlbum/RadioCorner/Pres/GrunSat.pptx" TargetMode="Externa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hyperlink" Target="https://webspace.science.uu.nl/~tel00101/FotoAlbum/RadioCorner/Sets/OpenKris.htm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hyperlink" Target="https://webspace.science.uu.nl/~tel00101/FotoAlbum/RadioCorner/Articles/LoopAnt.xlsx" TargetMode="Externa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s://webspace.science.uu.nl/~tel00101/FotoAlbum/RadioCorner/Sets/GE2.htm" TargetMode="External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hyperlink" Target="https://webspace.science.uu.nl/~tel00101/FotoAlbum/RadioCorner/Sets/GE3.htm" TargetMode="Externa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211960" y="2875632"/>
            <a:ext cx="4680520" cy="891530"/>
          </a:xfrm>
        </p:spPr>
        <p:txBody>
          <a:bodyPr/>
          <a:lstStyle/>
          <a:p>
            <a:r>
              <a:rPr lang="en-US" dirty="0" err="1"/>
              <a:t>Magneetantenne’s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4932040" y="3886200"/>
            <a:ext cx="3168352" cy="2351112"/>
          </a:xfrm>
        </p:spPr>
        <p:txBody>
          <a:bodyPr/>
          <a:lstStyle/>
          <a:p>
            <a:r>
              <a:rPr lang="en-US" dirty="0"/>
              <a:t>Gerard Tel</a:t>
            </a:r>
          </a:p>
          <a:p>
            <a:r>
              <a:rPr lang="en-US" dirty="0"/>
              <a:t>LC-</a:t>
            </a:r>
            <a:r>
              <a:rPr lang="en-US" dirty="0" err="1"/>
              <a:t>Kring</a:t>
            </a:r>
            <a:r>
              <a:rPr lang="en-US" dirty="0"/>
              <a:t>, </a:t>
            </a:r>
            <a:br>
              <a:rPr lang="en-US" dirty="0"/>
            </a:br>
            <a:r>
              <a:rPr lang="en-US" dirty="0"/>
              <a:t>10 April 2024,</a:t>
            </a:r>
            <a:br>
              <a:rPr lang="en-US" dirty="0"/>
            </a:br>
            <a:r>
              <a:rPr lang="en-US" dirty="0"/>
              <a:t>om half </a:t>
            </a:r>
            <a:r>
              <a:rPr lang="en-US" dirty="0" err="1"/>
              <a:t>acht</a:t>
            </a:r>
            <a:endParaRPr lang="en-US" dirty="0"/>
          </a:p>
          <a:p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47C10820-4E01-48C4-9201-D61A58160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1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EFD048B4-E5B8-0B40-8635-958722B4009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82" r="4851"/>
          <a:stretch/>
        </p:blipFill>
        <p:spPr>
          <a:xfrm>
            <a:off x="434950" y="171435"/>
            <a:ext cx="7017370" cy="2304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9353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Hoe je het </a:t>
            </a:r>
            <a:r>
              <a:rPr lang="en-US" dirty="0" err="1"/>
              <a:t>merkt</a:t>
            </a:r>
            <a:r>
              <a:rPr lang="en-US" dirty="0"/>
              <a:t>, met AGC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3898776" cy="4525963"/>
          </a:xfrm>
        </p:spPr>
        <p:txBody>
          <a:bodyPr/>
          <a:lstStyle/>
          <a:p>
            <a:r>
              <a:rPr lang="en-US" dirty="0" err="1"/>
              <a:t>Dichtsmeren</a:t>
            </a:r>
            <a:r>
              <a:rPr lang="en-US" dirty="0"/>
              <a:t> AGC</a:t>
            </a:r>
          </a:p>
          <a:p>
            <a:pPr lvl="1"/>
            <a:r>
              <a:rPr lang="en-US" dirty="0" err="1"/>
              <a:t>Regelbereik</a:t>
            </a:r>
            <a:r>
              <a:rPr lang="en-US" dirty="0"/>
              <a:t> </a:t>
            </a:r>
            <a:r>
              <a:rPr lang="en-US" dirty="0" err="1"/>
              <a:t>enorm</a:t>
            </a:r>
            <a:r>
              <a:rPr lang="en-US" dirty="0"/>
              <a:t>!</a:t>
            </a:r>
          </a:p>
          <a:p>
            <a:pPr lvl="1"/>
            <a:r>
              <a:rPr lang="en-US" dirty="0" err="1"/>
              <a:t>Vaag</a:t>
            </a:r>
            <a:r>
              <a:rPr lang="en-US" dirty="0"/>
              <a:t> </a:t>
            </a:r>
            <a:r>
              <a:rPr lang="en-US" dirty="0" err="1"/>
              <a:t>ruisje</a:t>
            </a:r>
            <a:r>
              <a:rPr lang="en-US" dirty="0"/>
              <a:t> </a:t>
            </a:r>
            <a:r>
              <a:rPr lang="en-US" dirty="0" err="1"/>
              <a:t>bij</a:t>
            </a:r>
            <a:r>
              <a:rPr lang="en-US" dirty="0"/>
              <a:t> DIP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 err="1"/>
              <a:t>Peilen</a:t>
            </a:r>
            <a:r>
              <a:rPr lang="en-US" dirty="0"/>
              <a:t>: AGC </a:t>
            </a:r>
            <a:r>
              <a:rPr lang="en-US" dirty="0" err="1"/>
              <a:t>uit</a:t>
            </a:r>
            <a:r>
              <a:rPr lang="en-US" dirty="0"/>
              <a:t>!!</a:t>
            </a:r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196752"/>
            <a:ext cx="4026024" cy="5368032"/>
          </a:xfrm>
          <a:prstGeom prst="rect">
            <a:avLst/>
          </a:prstGeom>
        </p:spPr>
      </p:pic>
      <p:sp>
        <p:nvSpPr>
          <p:cNvPr id="5" name="Rechthoek 4">
            <a:extLst>
              <a:ext uri="{FF2B5EF4-FFF2-40B4-BE49-F238E27FC236}">
                <a16:creationId xmlns:a16="http://schemas.microsoft.com/office/drawing/2014/main" id="{6CA88955-01DC-4510-A1D4-6539421694D8}"/>
              </a:ext>
            </a:extLst>
          </p:cNvPr>
          <p:cNvSpPr/>
          <p:nvPr/>
        </p:nvSpPr>
        <p:spPr>
          <a:xfrm>
            <a:off x="6788344" y="3429000"/>
            <a:ext cx="288032" cy="1152128"/>
          </a:xfrm>
          <a:prstGeom prst="rect">
            <a:avLst/>
          </a:prstGeom>
          <a:noFill/>
          <a:ln w="1016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88EBD68-4C3C-4837-9987-076F05D6CF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918547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 </a:t>
            </a:r>
            <a:r>
              <a:rPr lang="en-US" dirty="0" err="1"/>
              <a:t>Afstemcondensator</a:t>
            </a:r>
            <a:r>
              <a:rPr lang="en-US" dirty="0"/>
              <a:t>: LC-</a:t>
            </a:r>
            <a:r>
              <a:rPr lang="en-US" dirty="0" err="1"/>
              <a:t>Kring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71537" y="1552823"/>
            <a:ext cx="6337836" cy="4968552"/>
          </a:xfrm>
        </p:spPr>
        <p:txBody>
          <a:bodyPr/>
          <a:lstStyle/>
          <a:p>
            <a:r>
              <a:rPr lang="en-US" dirty="0" err="1"/>
              <a:t>Resonante</a:t>
            </a:r>
            <a:r>
              <a:rPr lang="en-US" dirty="0"/>
              <a:t> LC-</a:t>
            </a:r>
            <a:r>
              <a:rPr lang="en-US" dirty="0" err="1"/>
              <a:t>Kring</a:t>
            </a:r>
            <a:endParaRPr lang="en-US" dirty="0"/>
          </a:p>
          <a:p>
            <a:r>
              <a:rPr lang="en-US" dirty="0" err="1"/>
              <a:t>Afstem</a:t>
            </a:r>
            <a:r>
              <a:rPr lang="en-US" dirty="0"/>
              <a:t> C &amp; Open L</a:t>
            </a:r>
          </a:p>
          <a:p>
            <a:endParaRPr lang="en-US" dirty="0"/>
          </a:p>
          <a:p>
            <a:r>
              <a:rPr lang="en-US" dirty="0" err="1"/>
              <a:t>Koppeling</a:t>
            </a:r>
            <a:r>
              <a:rPr lang="en-US" dirty="0"/>
              <a:t> radio:</a:t>
            </a:r>
          </a:p>
          <a:p>
            <a:pPr lvl="1"/>
            <a:r>
              <a:rPr lang="en-US" dirty="0" err="1">
                <a:solidFill>
                  <a:srgbClr val="00B050"/>
                </a:solidFill>
              </a:rPr>
              <a:t>Antennekring</a:t>
            </a:r>
            <a:endParaRPr lang="en-US" dirty="0">
              <a:solidFill>
                <a:srgbClr val="00B050"/>
              </a:solidFill>
            </a:endParaRPr>
          </a:p>
          <a:p>
            <a:pPr lvl="1"/>
            <a:r>
              <a:rPr lang="en-US" dirty="0">
                <a:solidFill>
                  <a:srgbClr val="FF0000"/>
                </a:solidFill>
              </a:rPr>
              <a:t>Eigen </a:t>
            </a:r>
            <a:r>
              <a:rPr lang="en-US" dirty="0" err="1">
                <a:solidFill>
                  <a:srgbClr val="FF0000"/>
                </a:solidFill>
              </a:rPr>
              <a:t>ferrietstaaf</a:t>
            </a:r>
            <a:endParaRPr lang="en-US" dirty="0">
              <a:solidFill>
                <a:srgbClr val="FF0000"/>
              </a:solidFill>
            </a:endParaRPr>
          </a:p>
          <a:p>
            <a:pPr lvl="1"/>
            <a:r>
              <a:rPr lang="en-US" dirty="0" err="1">
                <a:solidFill>
                  <a:srgbClr val="0070C0"/>
                </a:solidFill>
              </a:rPr>
              <a:t>Koppelspoel</a:t>
            </a:r>
            <a:br>
              <a:rPr lang="en-US" dirty="0">
                <a:solidFill>
                  <a:srgbClr val="0070C0"/>
                </a:solidFill>
              </a:rPr>
            </a:br>
            <a:r>
              <a:rPr lang="en-US" dirty="0" err="1">
                <a:solidFill>
                  <a:srgbClr val="0070C0"/>
                </a:solidFill>
              </a:rPr>
              <a:t>Populair</a:t>
            </a:r>
            <a:r>
              <a:rPr lang="en-US" dirty="0">
                <a:solidFill>
                  <a:srgbClr val="0070C0"/>
                </a:solidFill>
              </a:rPr>
              <a:t>, </a:t>
            </a:r>
            <a:r>
              <a:rPr lang="en-US" dirty="0" err="1">
                <a:solidFill>
                  <a:srgbClr val="0070C0"/>
                </a:solidFill>
              </a:rPr>
              <a:t>ook</a:t>
            </a:r>
            <a:r>
              <a:rPr lang="en-US" dirty="0">
                <a:solidFill>
                  <a:srgbClr val="0070C0"/>
                </a:solidFill>
              </a:rPr>
              <a:t> in </a:t>
            </a:r>
            <a:r>
              <a:rPr lang="en-US" dirty="0" err="1">
                <a:solidFill>
                  <a:srgbClr val="0070C0"/>
                </a:solidFill>
              </a:rPr>
              <a:t>vele</a:t>
            </a:r>
            <a:r>
              <a:rPr lang="en-US" dirty="0">
                <a:solidFill>
                  <a:srgbClr val="0070C0"/>
                </a:solidFill>
              </a:rPr>
              <a:t> KG </a:t>
            </a:r>
            <a:r>
              <a:rPr lang="en-US" dirty="0" err="1">
                <a:solidFill>
                  <a:srgbClr val="0070C0"/>
                </a:solidFill>
              </a:rPr>
              <a:t>antenne’s</a:t>
            </a:r>
            <a:br>
              <a:rPr lang="en-US" dirty="0">
                <a:solidFill>
                  <a:srgbClr val="0070C0"/>
                </a:solidFill>
              </a:rPr>
            </a:br>
            <a:r>
              <a:rPr lang="en-US" dirty="0" err="1">
                <a:solidFill>
                  <a:srgbClr val="0070C0"/>
                </a:solidFill>
              </a:rPr>
              <a:t>Evt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aftakking</a:t>
            </a:r>
            <a:r>
              <a:rPr lang="en-US" dirty="0">
                <a:solidFill>
                  <a:srgbClr val="0070C0"/>
                </a:solidFill>
              </a:rPr>
              <a:t> van </a:t>
            </a:r>
            <a:r>
              <a:rPr lang="en-US" dirty="0" err="1">
                <a:solidFill>
                  <a:srgbClr val="0070C0"/>
                </a:solidFill>
              </a:rPr>
              <a:t>hoofdspoel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0215" y="1540793"/>
            <a:ext cx="4719960" cy="3539970"/>
          </a:xfrm>
          <a:prstGeom prst="rect">
            <a:avLst/>
          </a:prstGeom>
        </p:spPr>
      </p:pic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F0ED8512-4CFA-4813-8605-20980A3AE0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26082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Energie</a:t>
            </a:r>
            <a:r>
              <a:rPr lang="en-US" dirty="0"/>
              <a:t> </a:t>
            </a:r>
            <a:r>
              <a:rPr lang="en-US" dirty="0" err="1"/>
              <a:t>uit</a:t>
            </a:r>
            <a:r>
              <a:rPr lang="en-US" dirty="0"/>
              <a:t> </a:t>
            </a:r>
            <a:r>
              <a:rPr lang="en-US" dirty="0" err="1"/>
              <a:t>omgeving</a:t>
            </a:r>
            <a:r>
              <a:rPr lang="en-US" dirty="0"/>
              <a:t> </a:t>
            </a:r>
            <a:r>
              <a:rPr lang="en-US" dirty="0" err="1"/>
              <a:t>bundelen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1700808"/>
            <a:ext cx="4114800" cy="4680520"/>
          </a:xfrm>
        </p:spPr>
        <p:txBody>
          <a:bodyPr>
            <a:normAutofit/>
          </a:bodyPr>
          <a:lstStyle/>
          <a:p>
            <a:r>
              <a:rPr lang="en-US" dirty="0"/>
              <a:t>Radio’s in </a:t>
            </a:r>
            <a:r>
              <a:rPr lang="en-US" dirty="0" err="1"/>
              <a:t>raam</a:t>
            </a:r>
            <a:r>
              <a:rPr lang="nl-NL" dirty="0"/>
              <a:t> kunnen harder gaan</a:t>
            </a:r>
          </a:p>
          <a:p>
            <a:r>
              <a:rPr lang="en-US" dirty="0"/>
              <a:t>Radio’s </a:t>
            </a:r>
            <a:r>
              <a:rPr lang="nl-NL" dirty="0"/>
              <a:t>naast raam kunnen zachter gaan</a:t>
            </a:r>
          </a:p>
          <a:p>
            <a:r>
              <a:rPr lang="en-US" dirty="0"/>
              <a:t>Even </a:t>
            </a:r>
            <a:r>
              <a:rPr lang="en-US" dirty="0" err="1"/>
              <a:t>voordoen</a:t>
            </a:r>
            <a:r>
              <a:rPr lang="en-US" dirty="0"/>
              <a:t>!</a:t>
            </a:r>
          </a:p>
          <a:p>
            <a:r>
              <a:rPr lang="en-US" dirty="0" err="1"/>
              <a:t>Zoek</a:t>
            </a:r>
            <a:r>
              <a:rPr lang="en-US" dirty="0"/>
              <a:t> </a:t>
            </a:r>
            <a:r>
              <a:rPr lang="en-US" dirty="0" err="1"/>
              <a:t>zender</a:t>
            </a:r>
            <a:endParaRPr lang="en-US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23928199-345C-4CED-A05A-14CD72861B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12</a:t>
            </a:fld>
            <a:endParaRPr lang="nl-NL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3F4290AA-4B6E-62F2-DC7F-5031414090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4293096"/>
            <a:ext cx="15240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3506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Nooit </a:t>
            </a:r>
            <a:r>
              <a:rPr lang="en-US" dirty="0" err="1"/>
              <a:t>meer</a:t>
            </a:r>
            <a:r>
              <a:rPr lang="en-US" dirty="0"/>
              <a:t> Storing: E of M golf?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/>
          <a:lstStyle/>
          <a:p>
            <a:r>
              <a:rPr lang="en-US" dirty="0"/>
              <a:t>Philips Service </a:t>
            </a:r>
            <a:r>
              <a:rPr lang="en-US" dirty="0" err="1"/>
              <a:t>Maandblad</a:t>
            </a:r>
            <a:r>
              <a:rPr lang="en-US" dirty="0"/>
              <a:t> 1950:</a:t>
            </a:r>
            <a:br>
              <a:rPr lang="en-US" dirty="0"/>
            </a:br>
            <a:r>
              <a:rPr lang="en-US" dirty="0"/>
              <a:t>Over </a:t>
            </a:r>
            <a:r>
              <a:rPr lang="en-US" dirty="0" err="1"/>
              <a:t>raamantenne</a:t>
            </a:r>
            <a:r>
              <a:rPr lang="en-US" dirty="0"/>
              <a:t> </a:t>
            </a:r>
            <a:r>
              <a:rPr lang="en-US" dirty="0" err="1"/>
              <a:t>voor</a:t>
            </a:r>
            <a:r>
              <a:rPr lang="en-US" dirty="0"/>
              <a:t> BX290U</a:t>
            </a:r>
          </a:p>
          <a:p>
            <a:r>
              <a:rPr lang="en-US" dirty="0"/>
              <a:t>In </a:t>
            </a:r>
            <a:r>
              <a:rPr lang="en-US" dirty="0" err="1"/>
              <a:t>principe</a:t>
            </a:r>
            <a:r>
              <a:rPr lang="en-US" dirty="0"/>
              <a:t>: </a:t>
            </a:r>
            <a:r>
              <a:rPr lang="en-US" dirty="0" err="1"/>
              <a:t>altijd</a:t>
            </a:r>
            <a:r>
              <a:rPr lang="en-US" dirty="0"/>
              <a:t> E </a:t>
            </a:r>
            <a:r>
              <a:rPr lang="en-US" dirty="0" err="1"/>
              <a:t>en</a:t>
            </a:r>
            <a:r>
              <a:rPr lang="en-US" dirty="0"/>
              <a:t> M,</a:t>
            </a:r>
            <a:br>
              <a:rPr lang="en-US" dirty="0"/>
            </a:b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ook</a:t>
            </a:r>
            <a:r>
              <a:rPr lang="en-US" dirty="0"/>
              <a:t> in </a:t>
            </a:r>
            <a:r>
              <a:rPr lang="en-US" dirty="0" err="1"/>
              <a:t>constante</a:t>
            </a:r>
            <a:r>
              <a:rPr lang="en-US" dirty="0"/>
              <a:t> </a:t>
            </a:r>
            <a:r>
              <a:rPr lang="en-US" dirty="0" err="1"/>
              <a:t>verhouding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Alleen</a:t>
            </a:r>
            <a:r>
              <a:rPr lang="en-US" dirty="0"/>
              <a:t> </a:t>
            </a:r>
            <a:r>
              <a:rPr lang="en-US" dirty="0" err="1"/>
              <a:t>zeer</a:t>
            </a:r>
            <a:r>
              <a:rPr lang="en-US" dirty="0"/>
              <a:t> </a:t>
            </a:r>
            <a:r>
              <a:rPr lang="en-US" dirty="0" err="1"/>
              <a:t>dicht</a:t>
            </a:r>
            <a:r>
              <a:rPr lang="en-US" dirty="0"/>
              <a:t> </a:t>
            </a:r>
            <a:r>
              <a:rPr lang="en-US" dirty="0" err="1"/>
              <a:t>bij</a:t>
            </a:r>
            <a:r>
              <a:rPr lang="en-US" dirty="0"/>
              <a:t> </a:t>
            </a:r>
            <a:r>
              <a:rPr lang="en-US" dirty="0" err="1"/>
              <a:t>zender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kan</a:t>
            </a:r>
            <a:r>
              <a:rPr lang="en-US" dirty="0"/>
              <a:t> E of M </a:t>
            </a:r>
            <a:r>
              <a:rPr lang="en-US" dirty="0" err="1"/>
              <a:t>overheersen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(hoe </a:t>
            </a:r>
            <a:r>
              <a:rPr lang="en-US" dirty="0" err="1">
                <a:solidFill>
                  <a:srgbClr val="FF0000"/>
                </a:solidFill>
              </a:rPr>
              <a:t>dichtbij</a:t>
            </a:r>
            <a:r>
              <a:rPr lang="en-US" dirty="0">
                <a:solidFill>
                  <a:srgbClr val="FF0000"/>
                </a:solidFill>
              </a:rPr>
              <a:t>?   </a:t>
            </a:r>
            <a:r>
              <a:rPr lang="el-GR" dirty="0">
                <a:solidFill>
                  <a:srgbClr val="FF0000"/>
                </a:solidFill>
              </a:rPr>
              <a:t>λ</a:t>
            </a:r>
            <a:r>
              <a:rPr lang="en-US" dirty="0">
                <a:solidFill>
                  <a:srgbClr val="FF0000"/>
                </a:solidFill>
              </a:rPr>
              <a:t>/10)</a:t>
            </a:r>
          </a:p>
          <a:p>
            <a:r>
              <a:rPr lang="en-US" dirty="0" err="1"/>
              <a:t>Dus</a:t>
            </a:r>
            <a:r>
              <a:rPr lang="en-US" dirty="0"/>
              <a:t> </a:t>
            </a:r>
            <a:r>
              <a:rPr lang="en-US" dirty="0" err="1"/>
              <a:t>alleen</a:t>
            </a:r>
            <a:r>
              <a:rPr lang="en-US" dirty="0"/>
              <a:t> </a:t>
            </a:r>
            <a:r>
              <a:rPr lang="en-US" dirty="0" err="1"/>
              <a:t>lokale</a:t>
            </a:r>
            <a:r>
              <a:rPr lang="en-US" dirty="0"/>
              <a:t> E-</a:t>
            </a:r>
            <a:r>
              <a:rPr lang="en-US" dirty="0" err="1"/>
              <a:t>stoorbronnen</a:t>
            </a:r>
            <a:r>
              <a:rPr lang="en-US" dirty="0"/>
              <a:t> </a:t>
            </a:r>
            <a:r>
              <a:rPr lang="en-US" dirty="0" err="1"/>
              <a:t>worden</a:t>
            </a:r>
            <a:r>
              <a:rPr lang="en-US" dirty="0"/>
              <a:t> </a:t>
            </a:r>
            <a:r>
              <a:rPr lang="en-US" dirty="0" err="1"/>
              <a:t>onderdrukt</a:t>
            </a:r>
            <a:r>
              <a:rPr lang="en-US" dirty="0"/>
              <a:t> door M effect</a:t>
            </a:r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12A14245-CAA9-40EB-8244-1A027252F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594827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Aanvoer</a:t>
            </a:r>
            <a:r>
              <a:rPr lang="en-US" dirty="0"/>
              <a:t> </a:t>
            </a:r>
            <a:r>
              <a:rPr lang="en-US" dirty="0" err="1"/>
              <a:t>Vertikaal</a:t>
            </a:r>
            <a:r>
              <a:rPr lang="en-US" dirty="0"/>
              <a:t> of </a:t>
            </a:r>
            <a:r>
              <a:rPr lang="en-US" dirty="0" err="1"/>
              <a:t>Horizontaal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3162"/>
          </a:xfrm>
        </p:spPr>
        <p:txBody>
          <a:bodyPr>
            <a:normAutofit/>
          </a:bodyPr>
          <a:lstStyle/>
          <a:p>
            <a:r>
              <a:rPr lang="en-US" dirty="0"/>
              <a:t>Op KG is </a:t>
            </a:r>
            <a:r>
              <a:rPr lang="en-US" dirty="0" err="1"/>
              <a:t>raam</a:t>
            </a:r>
            <a:r>
              <a:rPr lang="en-US" dirty="0"/>
              <a:t> al </a:t>
            </a:r>
            <a:r>
              <a:rPr lang="en-US" dirty="0" err="1"/>
              <a:t>nadelig</a:t>
            </a:r>
            <a:r>
              <a:rPr lang="en-US" dirty="0"/>
              <a:t> </a:t>
            </a:r>
            <a:r>
              <a:rPr lang="en-US" dirty="0" err="1"/>
              <a:t>bij</a:t>
            </a:r>
            <a:r>
              <a:rPr lang="en-US" dirty="0"/>
              <a:t> </a:t>
            </a:r>
            <a:r>
              <a:rPr lang="en-US" dirty="0" err="1"/>
              <a:t>enkele</a:t>
            </a:r>
            <a:r>
              <a:rPr lang="en-US" dirty="0"/>
              <a:t> meters</a:t>
            </a:r>
          </a:p>
          <a:p>
            <a:r>
              <a:rPr lang="en-US" dirty="0"/>
              <a:t>BX290U:</a:t>
            </a:r>
            <a:br>
              <a:rPr lang="en-US" dirty="0"/>
            </a:br>
            <a:r>
              <a:rPr lang="en-US" dirty="0"/>
              <a:t>KG </a:t>
            </a:r>
            <a:r>
              <a:rPr lang="en-US" dirty="0" err="1"/>
              <a:t>plaat</a:t>
            </a:r>
            <a:r>
              <a:rPr lang="en-US" dirty="0"/>
              <a:t>!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Hoge </a:t>
            </a:r>
            <a:r>
              <a:rPr lang="en-US" dirty="0" err="1"/>
              <a:t>i</a:t>
            </a:r>
            <a:r>
              <a:rPr lang="en-US" dirty="0"/>
              <a:t>/l </a:t>
            </a:r>
            <a:br>
              <a:rPr lang="en-US" dirty="0"/>
            </a:br>
            <a:r>
              <a:rPr lang="en-US" dirty="0"/>
              <a:t>tov. a </a:t>
            </a:r>
            <a:br>
              <a:rPr lang="en-US" dirty="0"/>
            </a:br>
            <a:r>
              <a:rPr lang="en-US" dirty="0" err="1"/>
              <a:t>geeft</a:t>
            </a:r>
            <a:r>
              <a:rPr lang="en-US" dirty="0"/>
              <a:t> M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2427276"/>
            <a:ext cx="6048672" cy="4111636"/>
          </a:xfrm>
          <a:prstGeom prst="rect">
            <a:avLst/>
          </a:prstGeom>
        </p:spPr>
      </p:pic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9B32287C-BAA8-41F9-B585-53A2D2E57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984123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E6BE64-09E4-4701-8F4B-250CBAB681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4978896" cy="1143000"/>
          </a:xfrm>
        </p:spPr>
        <p:txBody>
          <a:bodyPr/>
          <a:lstStyle/>
          <a:p>
            <a:r>
              <a:rPr lang="nl-NL" dirty="0"/>
              <a:t>E </a:t>
            </a:r>
            <a:r>
              <a:rPr lang="nl-NL" dirty="0" err="1"/>
              <a:t>vs</a:t>
            </a:r>
            <a:r>
              <a:rPr lang="nl-NL" dirty="0"/>
              <a:t> M nu?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A69331C-1F98-48BC-82DC-461B84D6B4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132856"/>
            <a:ext cx="8507288" cy="4450506"/>
          </a:xfrm>
        </p:spPr>
        <p:txBody>
          <a:bodyPr>
            <a:normAutofit/>
          </a:bodyPr>
          <a:lstStyle/>
          <a:p>
            <a:r>
              <a:rPr lang="nl-NL" dirty="0"/>
              <a:t>Centraaldozen: lus-effect</a:t>
            </a:r>
          </a:p>
          <a:p>
            <a:r>
              <a:rPr lang="nl-NL" dirty="0"/>
              <a:t>Stoorbronnen toen: vonken (stofzuiger, bougie)</a:t>
            </a:r>
          </a:p>
          <a:p>
            <a:r>
              <a:rPr lang="nl-NL" dirty="0"/>
              <a:t>Nu: SMPS, onregelmatige stroom</a:t>
            </a:r>
          </a:p>
          <a:p>
            <a:r>
              <a:rPr lang="nl-NL" dirty="0"/>
              <a:t>Waarschijnlijk daarom: </a:t>
            </a:r>
            <a:br>
              <a:rPr lang="nl-NL" dirty="0"/>
            </a:br>
            <a:r>
              <a:rPr lang="nl-NL" dirty="0"/>
              <a:t>nu meer M </a:t>
            </a:r>
            <a:r>
              <a:rPr lang="nl-NL" dirty="0" err="1"/>
              <a:t>tov</a:t>
            </a:r>
            <a:r>
              <a:rPr lang="nl-NL" dirty="0"/>
              <a:t>. E door lokale bronnen</a:t>
            </a:r>
          </a:p>
          <a:p>
            <a:r>
              <a:rPr lang="nl-NL" dirty="0"/>
              <a:t>Storingsonderdrukking is minder dan 1950 </a:t>
            </a:r>
            <a:r>
              <a:rPr lang="nl-NL" dirty="0">
                <a:sym typeface="Wingdings" panose="05000000000000000000" pitchFamily="2" charset="2"/>
              </a:rPr>
              <a:t></a:t>
            </a:r>
            <a:endParaRPr lang="nl-NL" dirty="0"/>
          </a:p>
          <a:p>
            <a:r>
              <a:rPr lang="nl-NL" dirty="0"/>
              <a:t>WEL voordeel: </a:t>
            </a:r>
            <a:r>
              <a:rPr lang="nl-NL" dirty="0" err="1"/>
              <a:t>richtinggevoeligheid</a:t>
            </a:r>
            <a:r>
              <a:rPr lang="nl-NL" dirty="0"/>
              <a:t> </a:t>
            </a:r>
            <a:r>
              <a:rPr lang="nl-NL" dirty="0">
                <a:sym typeface="Wingdings" panose="05000000000000000000" pitchFamily="2" charset="2"/>
              </a:rPr>
              <a:t></a:t>
            </a:r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7EB65E41-AF6B-4244-BDDB-ADAE0234B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15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0DA52F2E-0696-6E10-9BB2-5F46F333FF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9065" y="476672"/>
            <a:ext cx="3511069" cy="2179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2284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9A16DD-42E4-FDE8-46AD-25AD657554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Zonnepanelen </a:t>
            </a:r>
            <a:r>
              <a:rPr lang="nl-NL"/>
              <a:t>en Ziggo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226C0E1-A059-E568-0955-B465ED59A6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3162"/>
          </a:xfrm>
        </p:spPr>
        <p:txBody>
          <a:bodyPr>
            <a:normAutofit/>
          </a:bodyPr>
          <a:lstStyle/>
          <a:p>
            <a:r>
              <a:rPr lang="nl-NL" dirty="0"/>
              <a:t>Omvormer werkt op 200kHz</a:t>
            </a:r>
          </a:p>
          <a:p>
            <a:pPr lvl="1"/>
            <a:r>
              <a:rPr lang="nl-NL" dirty="0"/>
              <a:t>Stoort op 200, 400, 600, 800, …</a:t>
            </a:r>
          </a:p>
          <a:p>
            <a:r>
              <a:rPr lang="nl-NL" dirty="0" err="1"/>
              <a:t>Bedraad</a:t>
            </a:r>
            <a:r>
              <a:rPr lang="nl-NL" dirty="0"/>
              <a:t> met parallelle draden</a:t>
            </a:r>
          </a:p>
          <a:p>
            <a:r>
              <a:rPr lang="nl-NL" dirty="0"/>
              <a:t>Stoort vanuit alle richtingen</a:t>
            </a:r>
          </a:p>
          <a:p>
            <a:pPr lvl="1"/>
            <a:r>
              <a:rPr lang="nl-NL" dirty="0"/>
              <a:t>Dus geen richteffect</a:t>
            </a:r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Het zijn niet altijd zonnepanelen!!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EBF1359D-5712-3AE6-8D93-3543B5007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16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2DCFA7D2-E4A4-E1F7-503B-FA222595DBC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831"/>
          <a:stretch/>
        </p:blipFill>
        <p:spPr>
          <a:xfrm>
            <a:off x="6876256" y="3892383"/>
            <a:ext cx="2014736" cy="2789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3812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4CE0EF9-699E-ACF8-744F-33118110E1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3. Vormen van Magneetantenne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D78D72E-B883-6859-DD67-4E1DFA91B7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5504" y="2149475"/>
            <a:ext cx="4258816" cy="4209331"/>
          </a:xfrm>
        </p:spPr>
        <p:txBody>
          <a:bodyPr/>
          <a:lstStyle/>
          <a:p>
            <a:r>
              <a:rPr lang="nl-NL" dirty="0"/>
              <a:t>Losse raamantenne al in jaren 20 bekend</a:t>
            </a:r>
            <a:br>
              <a:rPr lang="nl-NL" dirty="0"/>
            </a:br>
            <a:r>
              <a:rPr lang="nl-NL" sz="2400" dirty="0"/>
              <a:t>(</a:t>
            </a:r>
            <a:r>
              <a:rPr lang="nl-NL" sz="2400" dirty="0">
                <a:hlinkClick r:id="rId2"/>
              </a:rPr>
              <a:t>aanbod Jan</a:t>
            </a:r>
            <a:r>
              <a:rPr lang="nl-NL" sz="2400" dirty="0"/>
              <a:t>)</a:t>
            </a:r>
          </a:p>
          <a:p>
            <a:endParaRPr lang="nl-NL" dirty="0"/>
          </a:p>
          <a:p>
            <a:r>
              <a:rPr lang="nl-NL" dirty="0"/>
              <a:t>Nu kijken naar:</a:t>
            </a:r>
            <a:br>
              <a:rPr lang="nl-NL" dirty="0"/>
            </a:br>
            <a:r>
              <a:rPr lang="nl-NL" dirty="0" err="1"/>
              <a:t>antenne’s</a:t>
            </a:r>
            <a:r>
              <a:rPr lang="nl-NL" dirty="0"/>
              <a:t> in </a:t>
            </a:r>
            <a:br>
              <a:rPr lang="nl-NL" dirty="0"/>
            </a:br>
            <a:r>
              <a:rPr lang="nl-NL" dirty="0"/>
              <a:t>radiotoestellen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3504BF05-4504-C4B5-7A08-15829A4CE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17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564722AF-1AAC-3D62-DC6C-53BF7E22FE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90687"/>
            <a:ext cx="2919800" cy="509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5914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9A54B2-4D16-E6DF-B5A9-D117FD28DB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hlinkClick r:id="rId2"/>
              </a:rPr>
              <a:t>All American Five</a:t>
            </a:r>
            <a:r>
              <a:rPr lang="nl-NL" dirty="0"/>
              <a:t>: achterwand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7A8696E-752C-2B17-8934-930AE037A9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USA jaren 30-40: </a:t>
            </a:r>
          </a:p>
          <a:p>
            <a:pPr lvl="1"/>
            <a:r>
              <a:rPr lang="nl-NL" dirty="0"/>
              <a:t>Geen buitenantenne</a:t>
            </a:r>
          </a:p>
          <a:p>
            <a:pPr lvl="1"/>
            <a:r>
              <a:rPr lang="nl-NL" dirty="0"/>
              <a:t>Lokale stations</a:t>
            </a:r>
          </a:p>
          <a:p>
            <a:r>
              <a:rPr lang="nl-NL" dirty="0"/>
              <a:t>Raamantenne (vaak)</a:t>
            </a:r>
            <a:br>
              <a:rPr lang="nl-NL" dirty="0"/>
            </a:br>
            <a:r>
              <a:rPr lang="nl-NL" dirty="0"/>
              <a:t>in achterwand</a:t>
            </a:r>
          </a:p>
          <a:p>
            <a:r>
              <a:rPr lang="nl-NL" dirty="0"/>
              <a:t>Meteen antennespoel</a:t>
            </a:r>
          </a:p>
          <a:p>
            <a:endParaRPr lang="nl-NL" dirty="0"/>
          </a:p>
          <a:p>
            <a:r>
              <a:rPr lang="nl-NL" dirty="0"/>
              <a:t>Fotootje: </a:t>
            </a:r>
            <a:r>
              <a:rPr lang="nl-NL" dirty="0">
                <a:hlinkClick r:id="rId3"/>
              </a:rPr>
              <a:t>Teletone 111</a:t>
            </a:r>
            <a:r>
              <a:rPr lang="nl-NL" dirty="0"/>
              <a:t> (1948)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C8414A8F-5A08-D2AF-F742-BF55B0A86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18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B11CC480-26CA-9F3D-E3DE-217B17D06B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988840"/>
            <a:ext cx="4186808" cy="3140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2725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11A25AC-1617-73FF-10B5-D46F6ECDE4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Franse Conservenblikken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AC3EB2C-140F-CBC1-2C81-3E033AE9D8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0072" y="1600200"/>
            <a:ext cx="3466728" cy="4525963"/>
          </a:xfrm>
        </p:spPr>
        <p:txBody>
          <a:bodyPr/>
          <a:lstStyle/>
          <a:p>
            <a:r>
              <a:rPr lang="nl-NL" dirty="0"/>
              <a:t>Periode 1950-55</a:t>
            </a:r>
          </a:p>
          <a:p>
            <a:r>
              <a:rPr lang="nl-NL" dirty="0"/>
              <a:t>Afgeschermd tegen A-effect</a:t>
            </a:r>
          </a:p>
          <a:p>
            <a:r>
              <a:rPr lang="nl-NL" dirty="0"/>
              <a:t>Draaibaar (knop)</a:t>
            </a:r>
          </a:p>
          <a:p>
            <a:endParaRPr lang="nl-NL" dirty="0"/>
          </a:p>
          <a:p>
            <a:r>
              <a:rPr lang="nl-NL" dirty="0"/>
              <a:t>Flinke ruimte op chassis!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279826EF-44AC-6DBD-4209-7CF44AED4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19</a:t>
            </a:fld>
            <a:endParaRPr lang="nl-NL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E041B8E4-5497-DD15-57D0-EFFD1025ED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029398"/>
            <a:ext cx="4896544" cy="3667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34825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Programma: </a:t>
            </a:r>
            <a:r>
              <a:rPr lang="en-US" dirty="0" err="1"/>
              <a:t>Magneetantenne’s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303837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err="1"/>
              <a:t>Antennetheorie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Nooit </a:t>
            </a:r>
            <a:r>
              <a:rPr lang="en-US" dirty="0" err="1"/>
              <a:t>meer</a:t>
            </a:r>
            <a:r>
              <a:rPr lang="en-US" dirty="0"/>
              <a:t> storing?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Voorbeelden</a:t>
            </a:r>
            <a:r>
              <a:rPr lang="en-US" dirty="0"/>
              <a:t> van </a:t>
            </a:r>
            <a:r>
              <a:rPr lang="en-US" dirty="0" err="1"/>
              <a:t>Magneetantenne’s</a:t>
            </a:r>
            <a:r>
              <a:rPr lang="en-US" dirty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Gebruik</a:t>
            </a:r>
            <a:r>
              <a:rPr lang="en-US" dirty="0"/>
              <a:t> van de </a:t>
            </a:r>
            <a:r>
              <a:rPr lang="en-US" dirty="0" err="1"/>
              <a:t>antenne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Peilen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Bouwen</a:t>
            </a:r>
            <a:r>
              <a:rPr lang="en-US" dirty="0"/>
              <a:t> van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magneetantenne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Conclusies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Engels: </a:t>
            </a:r>
            <a:r>
              <a:rPr lang="en-US" dirty="0">
                <a:hlinkClick r:id="rId2"/>
              </a:rPr>
              <a:t>Loop Antenna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2D747EAF-D4DC-4C1A-A01D-F08B2286C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645655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092ADF-6EC3-4583-FF73-D1343273F2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Philips BX290U: Begin met Raam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F2B01FF-692B-6718-F4A6-9014B817FB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6491064" cy="4983162"/>
          </a:xfrm>
        </p:spPr>
        <p:txBody>
          <a:bodyPr/>
          <a:lstStyle/>
          <a:p>
            <a:r>
              <a:rPr lang="nl-NL" dirty="0"/>
              <a:t>Tot 1950: Capacitief (Elektrisch)</a:t>
            </a:r>
          </a:p>
          <a:p>
            <a:pPr lvl="1"/>
            <a:r>
              <a:rPr lang="nl-NL" dirty="0"/>
              <a:t>Draad buiten</a:t>
            </a:r>
          </a:p>
          <a:p>
            <a:pPr lvl="1"/>
            <a:r>
              <a:rPr lang="nl-NL" dirty="0"/>
              <a:t>Plaat </a:t>
            </a:r>
            <a:r>
              <a:rPr lang="nl-NL" dirty="0" err="1"/>
              <a:t>ant</a:t>
            </a:r>
            <a:r>
              <a:rPr lang="nl-NL" dirty="0"/>
              <a:t>. (BX200U)</a:t>
            </a:r>
          </a:p>
          <a:p>
            <a:r>
              <a:rPr lang="nl-NL" dirty="0"/>
              <a:t>BX290U: Raam </a:t>
            </a:r>
            <a:br>
              <a:rPr lang="nl-NL" dirty="0"/>
            </a:br>
            <a:r>
              <a:rPr lang="nl-NL" dirty="0"/>
              <a:t>1 Winding + spoel</a:t>
            </a:r>
          </a:p>
          <a:p>
            <a:r>
              <a:rPr lang="nl-NL" dirty="0"/>
              <a:t>Ook </a:t>
            </a:r>
            <a:r>
              <a:rPr lang="nl-NL" dirty="0">
                <a:hlinkClick r:id="rId2"/>
              </a:rPr>
              <a:t>BX300U</a:t>
            </a:r>
            <a:r>
              <a:rPr lang="nl-NL" dirty="0"/>
              <a:t>, </a:t>
            </a:r>
            <a:br>
              <a:rPr lang="nl-NL" dirty="0"/>
            </a:br>
            <a:r>
              <a:rPr lang="nl-NL" dirty="0">
                <a:hlinkClick r:id="rId3"/>
              </a:rPr>
              <a:t>BX210U</a:t>
            </a:r>
            <a:endParaRPr lang="nl-NL" dirty="0"/>
          </a:p>
          <a:p>
            <a:r>
              <a:rPr lang="nl-NL" dirty="0"/>
              <a:t>Hoge versterking </a:t>
            </a:r>
            <a:br>
              <a:rPr lang="nl-NL" dirty="0"/>
            </a:br>
            <a:r>
              <a:rPr lang="nl-NL" dirty="0"/>
              <a:t>van </a:t>
            </a:r>
            <a:r>
              <a:rPr lang="nl-NL" dirty="0" err="1"/>
              <a:t>Rimlock</a:t>
            </a:r>
            <a:r>
              <a:rPr lang="nl-NL" dirty="0"/>
              <a:t> buizen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6D3443C0-8E55-0375-CEAC-20174B56A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20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94D38631-A36D-6472-1D59-73D469B6F7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0432" y="2810917"/>
            <a:ext cx="4605536" cy="3454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831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89812A-98FC-97CE-872D-F1D58FE31C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Is niet antennespoel!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6F83585-6B12-D6AD-51FA-56F420187E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4618856" cy="4525963"/>
          </a:xfrm>
        </p:spPr>
        <p:txBody>
          <a:bodyPr/>
          <a:lstStyle/>
          <a:p>
            <a:r>
              <a:rPr lang="nl-NL" dirty="0"/>
              <a:t>Koppeling via trafo</a:t>
            </a:r>
          </a:p>
          <a:p>
            <a:r>
              <a:rPr lang="nl-NL" dirty="0"/>
              <a:t>Afstemming op S5 / S8</a:t>
            </a:r>
          </a:p>
          <a:p>
            <a:r>
              <a:rPr lang="nl-NL" dirty="0" err="1"/>
              <a:t>Middenaarding</a:t>
            </a:r>
            <a:r>
              <a:rPr lang="nl-NL" dirty="0"/>
              <a:t> tegen antenne-effect</a:t>
            </a:r>
          </a:p>
          <a:p>
            <a:endParaRPr lang="nl-NL" dirty="0"/>
          </a:p>
          <a:p>
            <a:r>
              <a:rPr lang="nl-NL" dirty="0"/>
              <a:t>Voor KG: plaatantenne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B34614BC-D81F-FA33-0B17-EF5210441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21</a:t>
            </a:fld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F97D5A43-F5F6-22F0-6FA0-DE07B61D3FC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3203" y="1868715"/>
            <a:ext cx="3280007" cy="4440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5791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C9897A-F1DF-704A-194A-B925317D6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BX321A: Begin van Ferriet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292B290-44A6-4789-D627-95692BEAFA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37381" y="1417638"/>
            <a:ext cx="2890664" cy="4525963"/>
          </a:xfrm>
        </p:spPr>
        <p:txBody>
          <a:bodyPr/>
          <a:lstStyle/>
          <a:p>
            <a:r>
              <a:rPr lang="nl-NL" dirty="0"/>
              <a:t>Rond 1950: </a:t>
            </a:r>
            <a:br>
              <a:rPr lang="nl-NL" dirty="0"/>
            </a:br>
            <a:r>
              <a:rPr lang="nl-NL" dirty="0" err="1"/>
              <a:t>ferroxcube</a:t>
            </a:r>
            <a:endParaRPr lang="nl-NL" dirty="0"/>
          </a:p>
          <a:p>
            <a:r>
              <a:rPr lang="nl-NL" dirty="0"/>
              <a:t>Ferrietstaaf </a:t>
            </a:r>
            <a:br>
              <a:rPr lang="nl-NL" dirty="0"/>
            </a:br>
            <a:r>
              <a:rPr lang="nl-NL" dirty="0"/>
              <a:t>v.a. 1952</a:t>
            </a:r>
          </a:p>
          <a:p>
            <a:endParaRPr lang="nl-NL" dirty="0"/>
          </a:p>
          <a:p>
            <a:r>
              <a:rPr lang="nl-NL" dirty="0"/>
              <a:t>In </a:t>
            </a:r>
            <a:r>
              <a:rPr lang="nl-NL" dirty="0">
                <a:hlinkClick r:id="rId2"/>
              </a:rPr>
              <a:t>BX321A</a:t>
            </a:r>
            <a:r>
              <a:rPr lang="nl-NL" dirty="0"/>
              <a:t>:</a:t>
            </a:r>
          </a:p>
          <a:p>
            <a:pPr lvl="1"/>
            <a:r>
              <a:rPr lang="nl-NL" dirty="0"/>
              <a:t>2 staven M/L</a:t>
            </a:r>
          </a:p>
          <a:p>
            <a:pPr lvl="1"/>
            <a:r>
              <a:rPr lang="nl-NL" dirty="0"/>
              <a:t>Bovenin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C918ECAC-5D9C-88E7-9F6B-FAB6A3FB0E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22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FC44CD0E-749E-9A59-FA88-634D31F023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298" y="1472067"/>
            <a:ext cx="5463823" cy="4097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6741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3BB218-8830-0B7A-2E0A-CA4E2A9807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hlinkClick r:id="rId2"/>
              </a:rPr>
              <a:t>Schakeling BX321A</a:t>
            </a:r>
            <a:r>
              <a:rPr lang="nl-NL" dirty="0"/>
              <a:t> (MG)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D0C368E-2590-EC77-2272-FBE3453E85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Antenne S7 is antennespoel, gestemd (C5)</a:t>
            </a:r>
          </a:p>
          <a:p>
            <a:r>
              <a:rPr lang="nl-NL" dirty="0"/>
              <a:t>Seriële AGC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EACD8F7-E80F-57D7-3608-247454067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23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D51D1469-2E97-0EED-0972-EEC43596F8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624" y="2926520"/>
            <a:ext cx="7013345" cy="3688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9342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7E4890-B341-4982-EA69-A50B1CE2DD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Weg van minste weerstand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074952F-0C4A-15F4-0BC1-AE5C6205B2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508230"/>
            <a:ext cx="8229600" cy="1617933"/>
          </a:xfrm>
        </p:spPr>
        <p:txBody>
          <a:bodyPr/>
          <a:lstStyle/>
          <a:p>
            <a:r>
              <a:rPr lang="nl-NL" dirty="0"/>
              <a:t>Magneetlijnen concentreren in ferrietstaaf</a:t>
            </a:r>
          </a:p>
          <a:p>
            <a:r>
              <a:rPr lang="nl-NL" dirty="0"/>
              <a:t>Effectief oppervlak is groter 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C5728D73-86A1-25B6-13F1-26B9E79EFA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24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B63729A0-F3E5-3F20-34D2-13D3189978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550" y="1629434"/>
            <a:ext cx="618490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0334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EE7F42-8846-0472-B49A-C00E77707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nl-NL" dirty="0"/>
              <a:t>Tweebands ferrietstaaf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02A258E-6211-E952-E027-C12FCB4208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/>
          <a:lstStyle/>
          <a:p>
            <a:r>
              <a:rPr lang="nl-NL" dirty="0"/>
              <a:t>Rond 1955: L/M of M/T op 1 staaf</a:t>
            </a:r>
          </a:p>
          <a:p>
            <a:r>
              <a:rPr lang="nl-NL" dirty="0"/>
              <a:t>Was volledig standaard in alle radio’s</a:t>
            </a:r>
          </a:p>
          <a:p>
            <a:r>
              <a:rPr lang="nl-NL" dirty="0"/>
              <a:t>Nauwelijks verdere ontwikkeling vanaf Sharpie</a:t>
            </a:r>
          </a:p>
          <a:p>
            <a:pPr lvl="1"/>
            <a:r>
              <a:rPr lang="nl-NL" dirty="0"/>
              <a:t>Portable: nauwelijks antenne-effect</a:t>
            </a:r>
          </a:p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D1308744-CA46-9F92-6AC3-198ED9E75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25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FAA74C0D-BDC1-0946-81AB-072200FC699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00" b="40550"/>
          <a:stretch/>
        </p:blipFill>
        <p:spPr>
          <a:xfrm>
            <a:off x="750404" y="3874843"/>
            <a:ext cx="7643192" cy="2708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236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D56CD5-7775-FC9D-6245-B4877323AF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Uitklapraam op </a:t>
            </a:r>
            <a:r>
              <a:rPr lang="nl-NL" dirty="0">
                <a:hlinkClick r:id="rId2"/>
              </a:rPr>
              <a:t>Henriette</a:t>
            </a:r>
            <a:r>
              <a:rPr lang="nl-NL" dirty="0"/>
              <a:t> (1959)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3DE8E4A-CB56-9B85-182C-742818BA1B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r>
              <a:rPr lang="nl-NL" dirty="0"/>
              <a:t>Boven 5 MHz werkt ferriet minder goed</a:t>
            </a:r>
          </a:p>
          <a:p>
            <a:r>
              <a:rPr lang="nl-NL" dirty="0"/>
              <a:t>Geen aarding: klein antenne-effect </a:t>
            </a:r>
            <a:r>
              <a:rPr lang="nl-NL" dirty="0">
                <a:sym typeface="Wingdings" panose="05000000000000000000" pitchFamily="2" charset="2"/>
              </a:rPr>
              <a:t></a:t>
            </a:r>
            <a:endParaRPr lang="nl-NL" dirty="0"/>
          </a:p>
          <a:p>
            <a:r>
              <a:rPr lang="nl-NL" dirty="0"/>
              <a:t>Raam van 1 wikkeling voor KG (tot 21MHz)</a:t>
            </a:r>
          </a:p>
          <a:p>
            <a:r>
              <a:rPr lang="nl-NL" dirty="0"/>
              <a:t>In serie met </a:t>
            </a:r>
            <a:br>
              <a:rPr lang="nl-NL" dirty="0"/>
            </a:br>
            <a:r>
              <a:rPr lang="nl-NL" dirty="0"/>
              <a:t>antennespoel</a:t>
            </a:r>
          </a:p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4F6B5790-E5BB-74D9-5701-6B7ED90C3E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26</a:t>
            </a:fld>
            <a:endParaRPr lang="nl-NL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09AF8927-1557-66E5-D2A0-87A897362C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5071327" y="3410284"/>
            <a:ext cx="3370387" cy="2975774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D605C061-2750-B9C0-73A3-01DF8006D2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5050849"/>
            <a:ext cx="1296144" cy="972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8676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7F6513-5102-6FE4-B775-544868CBA4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Einde van raamantenne?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4884210-D7F7-3BA2-C360-7559BB73C7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4186808" cy="4756150"/>
          </a:xfrm>
        </p:spPr>
        <p:txBody>
          <a:bodyPr>
            <a:normAutofit/>
          </a:bodyPr>
          <a:lstStyle/>
          <a:p>
            <a:r>
              <a:rPr lang="nl-NL" dirty="0" err="1"/>
              <a:t>Erres</a:t>
            </a:r>
            <a:r>
              <a:rPr lang="nl-NL" dirty="0"/>
              <a:t> </a:t>
            </a:r>
            <a:r>
              <a:rPr lang="nl-NL" dirty="0">
                <a:hlinkClick r:id="rId2"/>
              </a:rPr>
              <a:t>RA6531</a:t>
            </a:r>
            <a:r>
              <a:rPr lang="nl-NL" dirty="0"/>
              <a:t>: ook ferriet + raam 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dirty="0"/>
              <a:t>Al 60 jaar standaard: Ferriet plus Spriet</a:t>
            </a:r>
          </a:p>
          <a:p>
            <a:pPr lvl="1"/>
            <a:r>
              <a:rPr lang="nl-NL" dirty="0">
                <a:hlinkClick r:id="rId3"/>
              </a:rPr>
              <a:t>Rossia 303</a:t>
            </a:r>
            <a:r>
              <a:rPr lang="nl-NL" dirty="0"/>
              <a:t>: Ferriet/Spriet</a:t>
            </a:r>
          </a:p>
          <a:p>
            <a:pPr lvl="1"/>
            <a:r>
              <a:rPr lang="nl-NL" dirty="0">
                <a:hlinkClick r:id="rId4"/>
              </a:rPr>
              <a:t>Satellit</a:t>
            </a:r>
            <a:r>
              <a:rPr lang="nl-NL" dirty="0"/>
              <a:t>: </a:t>
            </a:r>
            <a:br>
              <a:rPr lang="nl-NL" dirty="0"/>
            </a:br>
            <a:r>
              <a:rPr lang="nl-NL" dirty="0"/>
              <a:t>Ferriet op TB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12355CC6-E6A1-2654-18E2-D35E555C1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27</a:t>
            </a:fld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802B3F58-D597-0067-C227-3379711432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54368" y="1196752"/>
            <a:ext cx="3804894" cy="532859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271F77E-F90F-DBA5-EE13-283D48B6457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79" y="4365104"/>
            <a:ext cx="1190261" cy="89269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51A37DC-8601-9780-C4AF-11C4A3868A4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5426074"/>
            <a:ext cx="1190260" cy="892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0428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4. </a:t>
            </a:r>
            <a:r>
              <a:rPr lang="en-US" dirty="0" err="1"/>
              <a:t>Raamantenne</a:t>
            </a:r>
            <a:r>
              <a:rPr lang="en-US" dirty="0"/>
              <a:t> </a:t>
            </a:r>
            <a:r>
              <a:rPr lang="en-US" dirty="0" err="1"/>
              <a:t>gebruiken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3161"/>
          </a:xfrm>
        </p:spPr>
        <p:txBody>
          <a:bodyPr>
            <a:normAutofit/>
          </a:bodyPr>
          <a:lstStyle/>
          <a:p>
            <a:r>
              <a:rPr lang="en-US" dirty="0" err="1"/>
              <a:t>Vroeger</a:t>
            </a:r>
            <a:r>
              <a:rPr lang="en-US" dirty="0"/>
              <a:t> </a:t>
            </a:r>
            <a:r>
              <a:rPr lang="en-US" dirty="0" err="1"/>
              <a:t>Tweeknops-afstemming</a:t>
            </a:r>
            <a:r>
              <a:rPr lang="en-US" dirty="0"/>
              <a:t>, </a:t>
            </a:r>
            <a:br>
              <a:rPr lang="en-US" dirty="0"/>
            </a:br>
            <a:r>
              <a:rPr lang="en-US" dirty="0"/>
              <a:t>Nu: </a:t>
            </a:r>
            <a:r>
              <a:rPr lang="en-US" dirty="0" err="1"/>
              <a:t>drie</a:t>
            </a:r>
            <a:r>
              <a:rPr lang="en-US" dirty="0"/>
              <a:t>-“Knops”! </a:t>
            </a:r>
          </a:p>
          <a:p>
            <a:r>
              <a:rPr lang="en-US" dirty="0" err="1"/>
              <a:t>Ontvangen</a:t>
            </a:r>
            <a:r>
              <a:rPr lang="en-US" dirty="0"/>
              <a:t> in 3 </a:t>
            </a:r>
            <a:r>
              <a:rPr lang="en-US" dirty="0" err="1"/>
              <a:t>stappen</a:t>
            </a:r>
            <a:endParaRPr lang="en-US" dirty="0"/>
          </a:p>
          <a:p>
            <a:pPr lvl="1"/>
            <a:r>
              <a:rPr lang="en-US" dirty="0" err="1"/>
              <a:t>Zet</a:t>
            </a:r>
            <a:r>
              <a:rPr lang="en-US" dirty="0"/>
              <a:t> </a:t>
            </a:r>
            <a:r>
              <a:rPr lang="en-US" dirty="0" err="1"/>
              <a:t>ontvanger</a:t>
            </a:r>
            <a:r>
              <a:rPr lang="en-US" dirty="0"/>
              <a:t> op </a:t>
            </a:r>
            <a:r>
              <a:rPr lang="en-US" dirty="0" err="1"/>
              <a:t>frequentie</a:t>
            </a:r>
            <a:endParaRPr lang="en-US" dirty="0"/>
          </a:p>
          <a:p>
            <a:pPr lvl="1"/>
            <a:r>
              <a:rPr lang="en-US" dirty="0" err="1"/>
              <a:t>Zoek</a:t>
            </a:r>
            <a:r>
              <a:rPr lang="en-US" dirty="0"/>
              <a:t> </a:t>
            </a:r>
            <a:r>
              <a:rPr lang="en-US" dirty="0" err="1"/>
              <a:t>ruis</a:t>
            </a:r>
            <a:r>
              <a:rPr lang="en-US" dirty="0"/>
              <a:t> PIEK met </a:t>
            </a:r>
            <a:r>
              <a:rPr lang="en-US" dirty="0" err="1"/>
              <a:t>antennecondensator</a:t>
            </a:r>
            <a:endParaRPr lang="en-US" dirty="0"/>
          </a:p>
          <a:p>
            <a:pPr lvl="1"/>
            <a:r>
              <a:rPr lang="en-US" dirty="0" err="1"/>
              <a:t>Zoek</a:t>
            </a:r>
            <a:r>
              <a:rPr lang="en-US" dirty="0"/>
              <a:t> </a:t>
            </a:r>
            <a:r>
              <a:rPr lang="en-US" dirty="0" err="1"/>
              <a:t>ruis</a:t>
            </a:r>
            <a:r>
              <a:rPr lang="en-US" dirty="0"/>
              <a:t> DIP met </a:t>
            </a:r>
            <a:r>
              <a:rPr lang="en-US" dirty="0" err="1"/>
              <a:t>antennerichting</a:t>
            </a:r>
            <a:endParaRPr lang="en-US" dirty="0"/>
          </a:p>
          <a:p>
            <a:r>
              <a:rPr lang="en-US" dirty="0" err="1"/>
              <a:t>Analoge</a:t>
            </a:r>
            <a:r>
              <a:rPr lang="en-US" dirty="0"/>
              <a:t> </a:t>
            </a:r>
            <a:r>
              <a:rPr lang="en-US" dirty="0" err="1"/>
              <a:t>afstemming</a:t>
            </a:r>
            <a:r>
              <a:rPr lang="en-US" dirty="0"/>
              <a:t>: 5 </a:t>
            </a:r>
            <a:r>
              <a:rPr lang="en-US" dirty="0" err="1"/>
              <a:t>stappen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488B50E7-F7FC-46CF-8CD3-B280233AA5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28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575576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71480" y="223418"/>
            <a:ext cx="5848520" cy="1143000"/>
          </a:xfrm>
        </p:spPr>
        <p:txBody>
          <a:bodyPr>
            <a:normAutofit/>
          </a:bodyPr>
          <a:lstStyle/>
          <a:p>
            <a:r>
              <a:rPr lang="en-US" dirty="0"/>
              <a:t>Demo: E3 / </a:t>
            </a:r>
            <a:r>
              <a:rPr lang="en-US" dirty="0" err="1"/>
              <a:t>Tecsun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199"/>
            <a:ext cx="7715200" cy="4983163"/>
          </a:xfrm>
        </p:spPr>
        <p:txBody>
          <a:bodyPr>
            <a:normAutofit/>
          </a:bodyPr>
          <a:lstStyle/>
          <a:p>
            <a:r>
              <a:rPr lang="en-US" dirty="0"/>
              <a:t>75m band</a:t>
            </a:r>
          </a:p>
          <a:p>
            <a:r>
              <a:rPr lang="en-US" dirty="0"/>
              <a:t>Spriet vs </a:t>
            </a:r>
            <a:r>
              <a:rPr lang="en-US" dirty="0" err="1"/>
              <a:t>Raampje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Tecsun</a:t>
            </a:r>
            <a:r>
              <a:rPr lang="en-US" dirty="0"/>
              <a:t> </a:t>
            </a:r>
            <a:r>
              <a:rPr lang="en-US" dirty="0" err="1"/>
              <a:t>heeft</a:t>
            </a:r>
            <a:r>
              <a:rPr lang="en-US" dirty="0"/>
              <a:t> </a:t>
            </a:r>
            <a:r>
              <a:rPr lang="en-US" dirty="0" err="1"/>
              <a:t>zeer</a:t>
            </a:r>
            <a:br>
              <a:rPr lang="en-US" dirty="0"/>
            </a:br>
            <a:r>
              <a:rPr lang="en-US" dirty="0" err="1"/>
              <a:t>hoge</a:t>
            </a:r>
            <a:r>
              <a:rPr lang="en-US" dirty="0"/>
              <a:t> </a:t>
            </a:r>
            <a:r>
              <a:rPr lang="en-US" dirty="0" err="1"/>
              <a:t>versterking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Op KG: </a:t>
            </a:r>
            <a:r>
              <a:rPr lang="en-US" dirty="0" err="1"/>
              <a:t>richteffect</a:t>
            </a:r>
            <a:r>
              <a:rPr lang="en-US" dirty="0"/>
              <a:t> van </a:t>
            </a:r>
            <a:r>
              <a:rPr lang="en-US" dirty="0" err="1"/>
              <a:t>zenders</a:t>
            </a:r>
            <a:r>
              <a:rPr lang="en-US" dirty="0"/>
              <a:t> </a:t>
            </a:r>
            <a:r>
              <a:rPr lang="en-US" dirty="0" err="1"/>
              <a:t>vaak</a:t>
            </a:r>
            <a:r>
              <a:rPr lang="en-US" dirty="0"/>
              <a:t> </a:t>
            </a:r>
            <a:r>
              <a:rPr lang="en-US" dirty="0" err="1"/>
              <a:t>gering</a:t>
            </a:r>
            <a:r>
              <a:rPr lang="en-US" dirty="0"/>
              <a:t>, van storing </a:t>
            </a:r>
            <a:r>
              <a:rPr lang="en-US" dirty="0" err="1"/>
              <a:t>wel</a:t>
            </a:r>
            <a:r>
              <a:rPr lang="en-US" dirty="0"/>
              <a:t> </a:t>
            </a:r>
            <a:r>
              <a:rPr lang="en-US" dirty="0" err="1"/>
              <a:t>merkbaar</a:t>
            </a:r>
            <a:endParaRPr lang="en-US" dirty="0"/>
          </a:p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B924247-7FDE-42F1-82BA-975648E7C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29</a:t>
            </a:fld>
            <a:endParaRPr lang="nl-NL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A9E26AD7-1D33-3401-9816-5FCC46F4328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67" t="11183" b="9699"/>
          <a:stretch/>
        </p:blipFill>
        <p:spPr>
          <a:xfrm>
            <a:off x="4283967" y="1597791"/>
            <a:ext cx="4438735" cy="2840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88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</a:t>
            </a:r>
            <a:r>
              <a:rPr lang="en-US" dirty="0" err="1"/>
              <a:t>Antennetheorie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636912"/>
            <a:ext cx="8229600" cy="3489251"/>
          </a:xfrm>
        </p:spPr>
        <p:txBody>
          <a:bodyPr/>
          <a:lstStyle/>
          <a:p>
            <a:r>
              <a:rPr lang="en-US" dirty="0"/>
              <a:t>Wat </a:t>
            </a:r>
            <a:r>
              <a:rPr lang="en-US" dirty="0" err="1"/>
              <a:t>doet</a:t>
            </a:r>
            <a:r>
              <a:rPr lang="en-US" dirty="0"/>
              <a:t>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antenne</a:t>
            </a:r>
            <a:endParaRPr lang="en-US" dirty="0"/>
          </a:p>
          <a:p>
            <a:r>
              <a:rPr lang="en-US" dirty="0" err="1"/>
              <a:t>Soorten</a:t>
            </a:r>
            <a:endParaRPr lang="en-US" dirty="0"/>
          </a:p>
          <a:p>
            <a:r>
              <a:rPr lang="en-US" dirty="0" err="1"/>
              <a:t>Magneetantenne’s</a:t>
            </a:r>
            <a:endParaRPr lang="en-US" dirty="0"/>
          </a:p>
          <a:p>
            <a:r>
              <a:rPr lang="en-US" dirty="0" err="1"/>
              <a:t>Aandachtspunten</a:t>
            </a:r>
            <a:r>
              <a:rPr lang="en-US" dirty="0"/>
              <a:t> </a:t>
            </a:r>
            <a:r>
              <a:rPr lang="en-US" dirty="0" err="1"/>
              <a:t>bij</a:t>
            </a:r>
            <a:r>
              <a:rPr lang="en-US" dirty="0"/>
              <a:t> </a:t>
            </a:r>
            <a:r>
              <a:rPr lang="en-US" dirty="0" err="1"/>
              <a:t>bouw</a:t>
            </a:r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7B68DC97-3BC7-4C08-9BF6-3E0B07EF5C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1664174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07A1A62-04A1-A411-96E3-BC3E563404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Advies: maximale sterkte ??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4BE87F4-2CDF-B69C-FF02-EE8D668C95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Draai toestel tot zender zo sterk mogelijk is</a:t>
            </a:r>
          </a:p>
          <a:p>
            <a:endParaRPr lang="nl-NL" dirty="0"/>
          </a:p>
          <a:p>
            <a:r>
              <a:rPr lang="nl-NL" dirty="0"/>
              <a:t>Draai toestel tot storing minimaal is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F97FDDA9-0DC7-547D-4ADF-3EC53BE3EB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30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0030038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970784" cy="1143000"/>
          </a:xfrm>
        </p:spPr>
        <p:txBody>
          <a:bodyPr/>
          <a:lstStyle/>
          <a:p>
            <a:r>
              <a:rPr lang="en-US" dirty="0"/>
              <a:t>5. </a:t>
            </a:r>
            <a:r>
              <a:rPr lang="en-US" dirty="0" err="1"/>
              <a:t>Peilen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1556793"/>
            <a:ext cx="3322712" cy="1826822"/>
          </a:xfrm>
        </p:spPr>
        <p:txBody>
          <a:bodyPr/>
          <a:lstStyle/>
          <a:p>
            <a:r>
              <a:rPr lang="en-US" dirty="0" err="1"/>
              <a:t>Peil</a:t>
            </a:r>
            <a:r>
              <a:rPr lang="en-US" dirty="0"/>
              <a:t> op NUL, </a:t>
            </a:r>
            <a:br>
              <a:rPr lang="en-US" dirty="0"/>
            </a:br>
            <a:r>
              <a:rPr lang="en-US" dirty="0" err="1"/>
              <a:t>niet</a:t>
            </a:r>
            <a:r>
              <a:rPr lang="en-US" dirty="0"/>
              <a:t> op MAX!</a:t>
            </a:r>
          </a:p>
          <a:p>
            <a:r>
              <a:rPr lang="en-US" dirty="0" err="1"/>
              <a:t>Vossenjacht</a:t>
            </a:r>
            <a:r>
              <a:rPr lang="en-US" dirty="0"/>
              <a:t> ??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60648"/>
            <a:ext cx="4259965" cy="3194974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383614"/>
            <a:ext cx="4392488" cy="3294366"/>
          </a:xfrm>
          <a:prstGeom prst="rect">
            <a:avLst/>
          </a:prstGeom>
        </p:spPr>
      </p:pic>
      <p:sp>
        <p:nvSpPr>
          <p:cNvPr id="6" name="Tijdelijke aanduiding voor inhoud 2"/>
          <p:cNvSpPr txBox="1">
            <a:spLocks/>
          </p:cNvSpPr>
          <p:nvPr/>
        </p:nvSpPr>
        <p:spPr>
          <a:xfrm>
            <a:off x="5311858" y="3909485"/>
            <a:ext cx="3611772" cy="23998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Op </a:t>
            </a:r>
            <a:r>
              <a:rPr lang="en-US" dirty="0" err="1"/>
              <a:t>schip</a:t>
            </a:r>
            <a:r>
              <a:rPr lang="en-US" dirty="0"/>
              <a:t>: </a:t>
            </a:r>
            <a:br>
              <a:rPr lang="en-US" dirty="0"/>
            </a:br>
            <a:r>
              <a:rPr lang="en-US" dirty="0" err="1"/>
              <a:t>bekende</a:t>
            </a:r>
            <a:r>
              <a:rPr lang="en-US" dirty="0"/>
              <a:t> </a:t>
            </a:r>
            <a:r>
              <a:rPr lang="en-US" dirty="0" err="1"/>
              <a:t>bakens</a:t>
            </a:r>
            <a:endParaRPr lang="en-US" dirty="0"/>
          </a:p>
          <a:p>
            <a:r>
              <a:rPr lang="en-US" dirty="0"/>
              <a:t>Op </a:t>
            </a:r>
            <a:r>
              <a:rPr lang="en-US" dirty="0" err="1"/>
              <a:t>kust</a:t>
            </a:r>
            <a:r>
              <a:rPr lang="en-US" dirty="0"/>
              <a:t>: </a:t>
            </a:r>
            <a:br>
              <a:rPr lang="en-US" dirty="0"/>
            </a:br>
            <a:r>
              <a:rPr lang="en-US" dirty="0" err="1"/>
              <a:t>Signaal</a:t>
            </a:r>
            <a:r>
              <a:rPr lang="en-US" dirty="0"/>
              <a:t> van </a:t>
            </a:r>
            <a:r>
              <a:rPr lang="en-US" dirty="0" err="1"/>
              <a:t>schip</a:t>
            </a:r>
            <a:endParaRPr lang="nl-NL" dirty="0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97934420-BE0F-404C-85F1-75253DC2F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31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3352481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Peiling</a:t>
            </a:r>
            <a:r>
              <a:rPr lang="en-US" dirty="0"/>
              <a:t> Groot </a:t>
            </a:r>
            <a:r>
              <a:rPr lang="en-US" dirty="0" err="1"/>
              <a:t>Nieuws</a:t>
            </a:r>
            <a:r>
              <a:rPr lang="en-US" dirty="0"/>
              <a:t> (1008kHz)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417638"/>
            <a:ext cx="3970784" cy="1795337"/>
          </a:xfrm>
        </p:spPr>
        <p:txBody>
          <a:bodyPr>
            <a:normAutofit/>
          </a:bodyPr>
          <a:lstStyle/>
          <a:p>
            <a:r>
              <a:rPr lang="en-US" dirty="0"/>
              <a:t>21/11/17: Zeist 21</a:t>
            </a:r>
          </a:p>
          <a:p>
            <a:r>
              <a:rPr lang="en-US" dirty="0"/>
              <a:t>28/11/17: </a:t>
            </a:r>
            <a:r>
              <a:rPr lang="en-US" dirty="0" err="1"/>
              <a:t>Z’dam</a:t>
            </a:r>
            <a:r>
              <a:rPr lang="en-US" dirty="0"/>
              <a:t> 96</a:t>
            </a:r>
          </a:p>
          <a:p>
            <a:r>
              <a:rPr lang="en-US" dirty="0" err="1"/>
              <a:t>Kruispunt</a:t>
            </a:r>
            <a:r>
              <a:rPr lang="en-US" dirty="0"/>
              <a:t> Flevoland</a:t>
            </a: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252702"/>
            <a:ext cx="4104202" cy="5472269"/>
          </a:xfrm>
          <a:prstGeom prst="rect">
            <a:avLst/>
          </a:prstGeom>
        </p:spPr>
      </p:pic>
      <p:pic>
        <p:nvPicPr>
          <p:cNvPr id="6" name="Afbeelding 5" descr="Afbeelding met kaart&#10;&#10;Automatisch gegenereerde beschrijving">
            <a:extLst>
              <a:ext uri="{FF2B5EF4-FFF2-40B4-BE49-F238E27FC236}">
                <a16:creationId xmlns:a16="http://schemas.microsoft.com/office/drawing/2014/main" id="{165D9255-FB53-41A9-8020-D1D3DFE571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731" y="3424281"/>
            <a:ext cx="4397837" cy="3298378"/>
          </a:xfrm>
          <a:prstGeom prst="rect">
            <a:avLst/>
          </a:prstGeom>
        </p:spPr>
      </p:pic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9487150D-9FC1-464B-A58F-F9D3ED6E84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32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7322136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Veldwerk</a:t>
            </a:r>
            <a:endParaRPr lang="nl-NL" dirty="0"/>
          </a:p>
        </p:txBody>
      </p:sp>
      <p:sp>
        <p:nvSpPr>
          <p:cNvPr id="5" name="Tijdelijke aanduiding voor inhoud 2"/>
          <p:cNvSpPr txBox="1">
            <a:spLocks/>
          </p:cNvSpPr>
          <p:nvPr/>
        </p:nvSpPr>
        <p:spPr>
          <a:xfrm>
            <a:off x="121559" y="1556792"/>
            <a:ext cx="2314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Zeewolde</a:t>
            </a:r>
            <a:br>
              <a:rPr lang="en-US" dirty="0"/>
            </a:br>
            <a:r>
              <a:rPr lang="en-US" dirty="0" err="1"/>
              <a:t>Vogelweg</a:t>
            </a:r>
            <a:endParaRPr lang="en-US" dirty="0"/>
          </a:p>
          <a:p>
            <a:r>
              <a:rPr lang="en-US" dirty="0"/>
              <a:t>6/1/2018</a:t>
            </a:r>
          </a:p>
          <a:p>
            <a:r>
              <a:rPr lang="en-US" dirty="0" err="1"/>
              <a:t>Kruispunt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op 1½km</a:t>
            </a:r>
            <a:endParaRPr lang="nl-NL" dirty="0"/>
          </a:p>
        </p:txBody>
      </p:sp>
      <p:pic>
        <p:nvPicPr>
          <p:cNvPr id="8" name="Tijdelijke aanduiding voor inhoud 7" descr="Afbeelding met tekst, gras, lucht, buiten&#10;&#10;Automatisch gegenereerde beschrijving">
            <a:extLst>
              <a:ext uri="{FF2B5EF4-FFF2-40B4-BE49-F238E27FC236}">
                <a16:creationId xmlns:a16="http://schemas.microsoft.com/office/drawing/2014/main" id="{67D6154B-751C-4F3B-8600-9FCED6E9BF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620" y="1426220"/>
            <a:ext cx="6702821" cy="5027116"/>
          </a:xfrm>
        </p:spPr>
      </p:pic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E7C2AD55-FFD6-4959-9D45-5FCDDEBD22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33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8604580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47E1539-4D58-49CD-A766-A0BFA30424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6055" y="274638"/>
            <a:ext cx="3888431" cy="1143000"/>
          </a:xfrm>
        </p:spPr>
        <p:txBody>
          <a:bodyPr anchor="ctr">
            <a:normAutofit/>
          </a:bodyPr>
          <a:lstStyle/>
          <a:p>
            <a:r>
              <a:rPr lang="nl-NL" dirty="0"/>
              <a:t>Peilstation 1930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9CAC687F-27B8-4915-A4A6-E5FF20259F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114190"/>
            <a:ext cx="4706276" cy="6555170"/>
          </a:xfrm>
          <a:prstGeom prst="rect">
            <a:avLst/>
          </a:prstGeom>
          <a:noFill/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5E28E14-C5D2-4F61-A790-A4C2BC9BD3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20072" y="1600200"/>
            <a:ext cx="3466728" cy="4525963"/>
          </a:xfrm>
        </p:spPr>
        <p:txBody>
          <a:bodyPr>
            <a:normAutofit/>
          </a:bodyPr>
          <a:lstStyle/>
          <a:p>
            <a:r>
              <a:rPr lang="nl-NL" dirty="0"/>
              <a:t>Precisie 0,3 graad</a:t>
            </a:r>
          </a:p>
          <a:p>
            <a:r>
              <a:rPr lang="nl-NL" dirty="0"/>
              <a:t>Midden Noordzee:</a:t>
            </a:r>
            <a:br>
              <a:rPr lang="nl-NL" dirty="0"/>
            </a:br>
            <a:r>
              <a:rPr lang="nl-NL" dirty="0"/>
              <a:t>ca 1km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EE523065-5412-455A-9E1D-88A0B4B9BA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34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9173230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ijdelijke aanduiding voor inhoud 5" descr="Afbeelding met tekst, krant, schermafbeelding&#10;&#10;Automatisch gegenereerde beschrijving">
            <a:extLst>
              <a:ext uri="{FF2B5EF4-FFF2-40B4-BE49-F238E27FC236}">
                <a16:creationId xmlns:a16="http://schemas.microsoft.com/office/drawing/2014/main" id="{92C72806-0650-4059-BA4E-FF210FEB19B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11" y="364366"/>
            <a:ext cx="4856247" cy="4516611"/>
          </a:xfrm>
        </p:spPr>
      </p:pic>
      <p:pic>
        <p:nvPicPr>
          <p:cNvPr id="5" name="Tijdelijke aanduiding voor inhoud 4" descr="Afbeelding met tekst, elektronica&#10;&#10;Automatisch gegenereerde beschrijving">
            <a:extLst>
              <a:ext uri="{FF2B5EF4-FFF2-40B4-BE49-F238E27FC236}">
                <a16:creationId xmlns:a16="http://schemas.microsoft.com/office/drawing/2014/main" id="{4AE20A48-A92E-46B4-8DA4-0A06CA065BC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6358" y="3740120"/>
            <a:ext cx="4007814" cy="3005861"/>
          </a:xfrm>
        </p:spPr>
      </p:pic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1C5DBB09-B104-41AB-A9A9-AE6055B5E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35</a:t>
            </a:fld>
            <a:endParaRPr lang="nl-NL"/>
          </a:p>
        </p:txBody>
      </p:sp>
      <p:sp>
        <p:nvSpPr>
          <p:cNvPr id="2" name="Tijdelijke aanduiding voor inhoud 2">
            <a:extLst>
              <a:ext uri="{FF2B5EF4-FFF2-40B4-BE49-F238E27FC236}">
                <a16:creationId xmlns:a16="http://schemas.microsoft.com/office/drawing/2014/main" id="{68552D6A-ACEA-4A31-D831-84420E36B4AF}"/>
              </a:ext>
            </a:extLst>
          </p:cNvPr>
          <p:cNvSpPr txBox="1">
            <a:spLocks/>
          </p:cNvSpPr>
          <p:nvPr/>
        </p:nvSpPr>
        <p:spPr>
          <a:xfrm>
            <a:off x="5204379" y="548680"/>
            <a:ext cx="3611772" cy="31669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Peil</a:t>
            </a:r>
            <a:r>
              <a:rPr lang="en-US" dirty="0"/>
              <a:t> op MINIMUM</a:t>
            </a:r>
          </a:p>
          <a:p>
            <a:r>
              <a:rPr lang="en-US" dirty="0" err="1"/>
              <a:t>Zet</a:t>
            </a:r>
            <a:r>
              <a:rPr lang="en-US" dirty="0"/>
              <a:t> AGC </a:t>
            </a:r>
            <a:r>
              <a:rPr lang="en-US" dirty="0" err="1"/>
              <a:t>uit</a:t>
            </a:r>
            <a:endParaRPr lang="en-US" dirty="0"/>
          </a:p>
          <a:p>
            <a:r>
              <a:rPr lang="en-US" dirty="0"/>
              <a:t>Vizier</a:t>
            </a:r>
          </a:p>
          <a:p>
            <a:endParaRPr lang="en-US" dirty="0"/>
          </a:p>
          <a:p>
            <a:r>
              <a:rPr lang="en-US" dirty="0"/>
              <a:t>LS </a:t>
            </a:r>
            <a:r>
              <a:rPr lang="en-US" dirty="0" err="1"/>
              <a:t>bij</a:t>
            </a:r>
            <a:r>
              <a:rPr lang="en-US" dirty="0"/>
              <a:t> Kompas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511811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6. </a:t>
            </a:r>
            <a:r>
              <a:rPr lang="en-US" dirty="0" err="1"/>
              <a:t>Opletten</a:t>
            </a:r>
            <a:r>
              <a:rPr lang="en-US" dirty="0"/>
              <a:t> </a:t>
            </a:r>
            <a:r>
              <a:rPr lang="en-US" dirty="0" err="1"/>
              <a:t>bij</a:t>
            </a:r>
            <a:r>
              <a:rPr lang="en-US" dirty="0"/>
              <a:t> </a:t>
            </a:r>
            <a:r>
              <a:rPr lang="en-US" dirty="0" err="1"/>
              <a:t>constructie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5"/>
          </a:xfrm>
        </p:spPr>
        <p:txBody>
          <a:bodyPr/>
          <a:lstStyle/>
          <a:p>
            <a:r>
              <a:rPr lang="en-US" dirty="0"/>
              <a:t>Lage “</a:t>
            </a:r>
            <a:r>
              <a:rPr lang="en-US" dirty="0" err="1"/>
              <a:t>antennewerking</a:t>
            </a:r>
            <a:r>
              <a:rPr lang="en-US" dirty="0"/>
              <a:t>”: </a:t>
            </a:r>
            <a:br>
              <a:rPr lang="en-US" dirty="0"/>
            </a:br>
            <a:r>
              <a:rPr lang="en-US" dirty="0" err="1"/>
              <a:t>reactie</a:t>
            </a:r>
            <a:r>
              <a:rPr lang="en-US" dirty="0"/>
              <a:t> op E-golf</a:t>
            </a:r>
          </a:p>
          <a:p>
            <a:r>
              <a:rPr lang="en-US" dirty="0" err="1"/>
              <a:t>Inductantie</a:t>
            </a:r>
            <a:r>
              <a:rPr lang="en-US" dirty="0"/>
              <a:t> van </a:t>
            </a:r>
            <a:r>
              <a:rPr lang="en-US" dirty="0" err="1"/>
              <a:t>spoel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(</a:t>
            </a:r>
            <a:r>
              <a:rPr lang="en-US" dirty="0" err="1"/>
              <a:t>icm</a:t>
            </a:r>
            <a:r>
              <a:rPr lang="en-US" dirty="0"/>
              <a:t> </a:t>
            </a:r>
            <a:r>
              <a:rPr lang="en-US" dirty="0" err="1"/>
              <a:t>Afstemcondensator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dirty="0" err="1"/>
              <a:t>Eigencapaciteit</a:t>
            </a:r>
            <a:r>
              <a:rPr lang="en-US" dirty="0"/>
              <a:t> van de </a:t>
            </a:r>
            <a:r>
              <a:rPr lang="en-US" dirty="0" err="1"/>
              <a:t>spoel</a:t>
            </a:r>
            <a:endParaRPr lang="en-US" dirty="0"/>
          </a:p>
          <a:p>
            <a:r>
              <a:rPr lang="en-US" dirty="0" err="1"/>
              <a:t>Impedantie</a:t>
            </a:r>
            <a:r>
              <a:rPr lang="en-US" dirty="0"/>
              <a:t> </a:t>
            </a:r>
            <a:r>
              <a:rPr lang="en-US" dirty="0" err="1"/>
              <a:t>voor</a:t>
            </a:r>
            <a:r>
              <a:rPr lang="en-US" dirty="0"/>
              <a:t> </a:t>
            </a:r>
            <a:r>
              <a:rPr lang="en-US" dirty="0" err="1"/>
              <a:t>koppeling</a:t>
            </a:r>
            <a:endParaRPr lang="en-US" dirty="0"/>
          </a:p>
          <a:p>
            <a:endParaRPr lang="en-US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24CC784B-B4CE-4BC6-8594-6CC47BF06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36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274429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A8642966-EEE2-3BA9-200F-A8EB55139BC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1606604"/>
            <a:ext cx="2716946" cy="3622595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761810C-D0EF-BFDC-6EEE-7CF191D810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Losse Antiparasiet (’50)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E124DD8-65DE-03BE-0AFC-4629C9AFC8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r>
              <a:rPr lang="nl-NL" dirty="0" err="1"/>
              <a:t>Itax</a:t>
            </a:r>
            <a:r>
              <a:rPr lang="nl-NL" dirty="0"/>
              <a:t>, Rex</a:t>
            </a:r>
          </a:p>
          <a:p>
            <a:r>
              <a:rPr lang="nl-NL" dirty="0"/>
              <a:t>U en A types apart</a:t>
            </a: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4E7EBCB3-8661-3EC6-2864-0C1B73357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37</a:t>
            </a:fld>
            <a:endParaRPr lang="nl-NL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D98701FE-C6BA-6A44-4475-0908420E21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550066"/>
            <a:ext cx="5879976" cy="4033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35092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Impedantie</a:t>
            </a:r>
            <a:r>
              <a:rPr lang="en-US" dirty="0"/>
              <a:t> </a:t>
            </a:r>
            <a:r>
              <a:rPr lang="en-US" dirty="0" err="1"/>
              <a:t>voor</a:t>
            </a:r>
            <a:r>
              <a:rPr lang="en-US" dirty="0"/>
              <a:t> </a:t>
            </a:r>
            <a:r>
              <a:rPr lang="en-US" dirty="0" err="1"/>
              <a:t>koppelen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>
            <a:normAutofit/>
          </a:bodyPr>
          <a:lstStyle/>
          <a:p>
            <a:r>
              <a:rPr lang="en-US" dirty="0" err="1"/>
              <a:t>Karakteristieke</a:t>
            </a:r>
            <a:r>
              <a:rPr lang="en-US" dirty="0"/>
              <a:t> </a:t>
            </a:r>
            <a:r>
              <a:rPr lang="en-US" dirty="0" err="1"/>
              <a:t>Impedantie</a:t>
            </a:r>
            <a:r>
              <a:rPr lang="en-US" dirty="0"/>
              <a:t>:  </a:t>
            </a:r>
            <a:r>
              <a:rPr lang="en-US" dirty="0">
                <a:solidFill>
                  <a:srgbClr val="FF0000"/>
                </a:solidFill>
              </a:rPr>
              <a:t>Z</a:t>
            </a:r>
            <a:r>
              <a:rPr lang="en-US" baseline="-25000" dirty="0">
                <a:solidFill>
                  <a:srgbClr val="FF0000"/>
                </a:solidFill>
              </a:rPr>
              <a:t>L</a:t>
            </a:r>
            <a:r>
              <a:rPr lang="en-US" dirty="0">
                <a:solidFill>
                  <a:srgbClr val="FF0000"/>
                </a:solidFill>
              </a:rPr>
              <a:t> = Z</a:t>
            </a:r>
            <a:r>
              <a:rPr lang="en-US" baseline="-25000" dirty="0">
                <a:solidFill>
                  <a:srgbClr val="FF0000"/>
                </a:solidFill>
              </a:rPr>
              <a:t>C</a:t>
            </a:r>
          </a:p>
          <a:p>
            <a:r>
              <a:rPr lang="en-US" dirty="0" err="1"/>
              <a:t>Opslingering</a:t>
            </a:r>
            <a:r>
              <a:rPr lang="en-US" dirty="0"/>
              <a:t>, </a:t>
            </a:r>
            <a:r>
              <a:rPr lang="en-US" dirty="0" err="1"/>
              <a:t>Kwaliteitsfactor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Q </a:t>
            </a:r>
            <a:r>
              <a:rPr lang="en-US" dirty="0" err="1"/>
              <a:t>bv</a:t>
            </a:r>
            <a:r>
              <a:rPr lang="en-US" dirty="0"/>
              <a:t> 50 tot 80</a:t>
            </a:r>
            <a:endParaRPr lang="en-US" baseline="-25000" dirty="0">
              <a:solidFill>
                <a:srgbClr val="FF0000"/>
              </a:solidFill>
            </a:endParaRPr>
          </a:p>
          <a:p>
            <a:r>
              <a:rPr lang="en-US" dirty="0" err="1"/>
              <a:t>Seriekring</a:t>
            </a:r>
            <a:r>
              <a:rPr lang="en-US" dirty="0"/>
              <a:t>: </a:t>
            </a:r>
            <a:br>
              <a:rPr lang="en-US" dirty="0"/>
            </a:br>
            <a:r>
              <a:rPr lang="en-US" dirty="0">
                <a:solidFill>
                  <a:srgbClr val="FF0000"/>
                </a:solidFill>
              </a:rPr>
              <a:t>R</a:t>
            </a:r>
            <a:r>
              <a:rPr lang="en-US" baseline="-25000" dirty="0">
                <a:solidFill>
                  <a:srgbClr val="FF0000"/>
                </a:solidFill>
              </a:rPr>
              <a:t>S</a:t>
            </a:r>
            <a:r>
              <a:rPr lang="en-US" dirty="0">
                <a:solidFill>
                  <a:srgbClr val="FF0000"/>
                </a:solidFill>
              </a:rPr>
              <a:t> = Z / Q</a:t>
            </a:r>
          </a:p>
          <a:p>
            <a:r>
              <a:rPr lang="en-US" dirty="0" err="1"/>
              <a:t>Parallelkring</a:t>
            </a:r>
            <a:r>
              <a:rPr lang="en-US" dirty="0"/>
              <a:t>: </a:t>
            </a:r>
            <a:br>
              <a:rPr lang="en-US" dirty="0"/>
            </a:br>
            <a:r>
              <a:rPr lang="en-US" dirty="0">
                <a:solidFill>
                  <a:srgbClr val="FF0000"/>
                </a:solidFill>
              </a:rPr>
              <a:t>R</a:t>
            </a:r>
            <a:r>
              <a:rPr lang="en-US" baseline="-25000" dirty="0">
                <a:solidFill>
                  <a:srgbClr val="FF0000"/>
                </a:solidFill>
              </a:rPr>
              <a:t>P</a:t>
            </a:r>
            <a:r>
              <a:rPr lang="en-US" dirty="0">
                <a:solidFill>
                  <a:srgbClr val="FF0000"/>
                </a:solidFill>
              </a:rPr>
              <a:t> = Z . Q </a:t>
            </a:r>
            <a:endParaRPr lang="en-US" dirty="0"/>
          </a:p>
          <a:p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hoog</a:t>
            </a:r>
            <a:r>
              <a:rPr lang="en-US" dirty="0"/>
              <a:t> of </a:t>
            </a:r>
            <a:br>
              <a:rPr lang="en-US" dirty="0"/>
            </a:b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laag</a:t>
            </a:r>
            <a:r>
              <a:rPr lang="en-US" dirty="0"/>
              <a:t>!</a:t>
            </a:r>
          </a:p>
          <a:p>
            <a:r>
              <a:rPr lang="en-US" dirty="0" err="1"/>
              <a:t>Koppellus</a:t>
            </a:r>
            <a:endParaRPr lang="en-US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2852936"/>
            <a:ext cx="5080000" cy="3810000"/>
          </a:xfrm>
          <a:prstGeom prst="rect">
            <a:avLst/>
          </a:prstGeom>
        </p:spPr>
      </p:pic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B1015201-D5AB-4E63-8D79-06E45B933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38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7747149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14800" cy="1143000"/>
          </a:xfrm>
        </p:spPr>
        <p:txBody>
          <a:bodyPr/>
          <a:lstStyle/>
          <a:p>
            <a:r>
              <a:rPr lang="en-US" dirty="0">
                <a:hlinkClick r:id="rId2"/>
              </a:rPr>
              <a:t>TelRaam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3754760" cy="4997152"/>
          </a:xfrm>
        </p:spPr>
        <p:txBody>
          <a:bodyPr/>
          <a:lstStyle/>
          <a:p>
            <a:r>
              <a:rPr lang="en-US" dirty="0" err="1"/>
              <a:t>Gebouwd</a:t>
            </a:r>
            <a:r>
              <a:rPr lang="en-US" dirty="0"/>
              <a:t> in 2003 met </a:t>
            </a:r>
            <a:r>
              <a:rPr lang="en-US" dirty="0" err="1"/>
              <a:t>dochter</a:t>
            </a:r>
            <a:r>
              <a:rPr lang="en-US" dirty="0"/>
              <a:t> 1m24</a:t>
            </a:r>
          </a:p>
          <a:p>
            <a:r>
              <a:rPr lang="en-US" dirty="0"/>
              <a:t>Was </a:t>
            </a:r>
            <a:r>
              <a:rPr lang="en-US" dirty="0" err="1"/>
              <a:t>kristalontv</a:t>
            </a:r>
            <a:r>
              <a:rPr lang="en-US" dirty="0"/>
              <a:t>, </a:t>
            </a:r>
            <a:r>
              <a:rPr lang="en-US" dirty="0" err="1"/>
              <a:t>dwz</a:t>
            </a:r>
            <a:r>
              <a:rPr lang="en-US" dirty="0"/>
              <a:t> met detector!</a:t>
            </a:r>
          </a:p>
          <a:p>
            <a:r>
              <a:rPr lang="en-US" dirty="0"/>
              <a:t>500 – 2000 kHz</a:t>
            </a:r>
          </a:p>
          <a:p>
            <a:r>
              <a:rPr lang="en-US" dirty="0" err="1"/>
              <a:t>Raam</a:t>
            </a:r>
            <a:r>
              <a:rPr lang="en-US" dirty="0"/>
              <a:t> 45x45cm</a:t>
            </a:r>
          </a:p>
          <a:p>
            <a:r>
              <a:rPr lang="en-US" dirty="0" err="1"/>
              <a:t>Wikkel</a:t>
            </a:r>
            <a:r>
              <a:rPr lang="en-US" dirty="0"/>
              <a:t> 13 + 2</a:t>
            </a:r>
          </a:p>
          <a:p>
            <a:r>
              <a:rPr lang="en-US" dirty="0" err="1"/>
              <a:t>Schijf</a:t>
            </a:r>
            <a:r>
              <a:rPr lang="en-US" dirty="0"/>
              <a:t> </a:t>
            </a:r>
            <a:r>
              <a:rPr lang="en-US" dirty="0" err="1"/>
              <a:t>tegen</a:t>
            </a:r>
            <a:r>
              <a:rPr lang="en-US" dirty="0"/>
              <a:t> </a:t>
            </a:r>
            <a:r>
              <a:rPr lang="en-US" dirty="0" err="1"/>
              <a:t>handeffect</a:t>
            </a:r>
            <a:r>
              <a:rPr lang="en-US" dirty="0"/>
              <a:t>!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74" t="4219" r="5793" b="5838"/>
          <a:stretch/>
        </p:blipFill>
        <p:spPr>
          <a:xfrm>
            <a:off x="4856019" y="476672"/>
            <a:ext cx="3830781" cy="5879678"/>
          </a:xfrm>
          <a:prstGeom prst="rect">
            <a:avLst/>
          </a:prstGeom>
        </p:spPr>
      </p:pic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C54FA96B-6CAA-4A9E-B546-BE951ABF5A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39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462174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Antenne</a:t>
            </a:r>
            <a:r>
              <a:rPr lang="en-US" dirty="0"/>
              <a:t>: </a:t>
            </a:r>
            <a:r>
              <a:rPr lang="en-US" dirty="0" err="1"/>
              <a:t>Energie</a:t>
            </a:r>
            <a:r>
              <a:rPr lang="en-US" dirty="0"/>
              <a:t> </a:t>
            </a:r>
            <a:r>
              <a:rPr lang="en-US" dirty="0" err="1"/>
              <a:t>omzetten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95536" y="4005064"/>
            <a:ext cx="8229600" cy="2448272"/>
          </a:xfrm>
        </p:spPr>
        <p:txBody>
          <a:bodyPr/>
          <a:lstStyle/>
          <a:p>
            <a:r>
              <a:rPr lang="en-US" dirty="0"/>
              <a:t>Van Links </a:t>
            </a:r>
            <a:r>
              <a:rPr lang="en-US" dirty="0" err="1"/>
              <a:t>naar</a:t>
            </a:r>
            <a:r>
              <a:rPr lang="en-US" dirty="0"/>
              <a:t> </a:t>
            </a:r>
            <a:r>
              <a:rPr lang="en-US" dirty="0" err="1"/>
              <a:t>Rechts</a:t>
            </a:r>
            <a:r>
              <a:rPr lang="en-US" dirty="0"/>
              <a:t>: </a:t>
            </a:r>
            <a:r>
              <a:rPr lang="en-US" dirty="0" err="1"/>
              <a:t>Ontvangantenne</a:t>
            </a:r>
            <a:endParaRPr lang="en-US" dirty="0"/>
          </a:p>
          <a:p>
            <a:r>
              <a:rPr lang="en-US" dirty="0"/>
              <a:t>Van </a:t>
            </a:r>
            <a:r>
              <a:rPr lang="en-US" dirty="0" err="1"/>
              <a:t>Rechts</a:t>
            </a:r>
            <a:r>
              <a:rPr lang="en-US" dirty="0"/>
              <a:t> </a:t>
            </a:r>
            <a:r>
              <a:rPr lang="en-US" dirty="0" err="1"/>
              <a:t>naar</a:t>
            </a:r>
            <a:r>
              <a:rPr lang="en-US" dirty="0"/>
              <a:t> Links: </a:t>
            </a:r>
            <a:r>
              <a:rPr lang="en-US" dirty="0" err="1"/>
              <a:t>Zendantenne</a:t>
            </a:r>
            <a:endParaRPr lang="en-US" dirty="0"/>
          </a:p>
          <a:p>
            <a:pPr lvl="1"/>
            <a:r>
              <a:rPr lang="en-US" dirty="0"/>
              <a:t>Is </a:t>
            </a:r>
            <a:r>
              <a:rPr lang="en-US" dirty="0" err="1"/>
              <a:t>hetzelfde</a:t>
            </a:r>
            <a:r>
              <a:rPr lang="en-US" dirty="0"/>
              <a:t> </a:t>
            </a:r>
            <a:r>
              <a:rPr lang="en-US" dirty="0" err="1"/>
              <a:t>als</a:t>
            </a:r>
            <a:r>
              <a:rPr lang="en-US" dirty="0"/>
              <a:t> </a:t>
            </a:r>
            <a:r>
              <a:rPr lang="en-US" dirty="0" err="1"/>
              <a:t>ontvangantenne</a:t>
            </a:r>
            <a:r>
              <a:rPr lang="en-US" dirty="0"/>
              <a:t> (Meestal)</a:t>
            </a:r>
          </a:p>
          <a:p>
            <a:pPr lvl="1"/>
            <a:r>
              <a:rPr lang="en-US" dirty="0" err="1"/>
              <a:t>Gaan</a:t>
            </a:r>
            <a:r>
              <a:rPr lang="en-US" dirty="0"/>
              <a:t> we het </a:t>
            </a:r>
            <a:r>
              <a:rPr lang="en-US" dirty="0" err="1"/>
              <a:t>niet</a:t>
            </a:r>
            <a:r>
              <a:rPr lang="en-US" dirty="0"/>
              <a:t> over </a:t>
            </a:r>
            <a:r>
              <a:rPr lang="en-US" dirty="0" err="1"/>
              <a:t>hebben</a:t>
            </a:r>
            <a:endParaRPr lang="nl-NL" dirty="0"/>
          </a:p>
        </p:txBody>
      </p:sp>
      <p:sp>
        <p:nvSpPr>
          <p:cNvPr id="4" name="Tijdelijke aanduiding voor inhoud 2"/>
          <p:cNvSpPr txBox="1">
            <a:spLocks/>
          </p:cNvSpPr>
          <p:nvPr/>
        </p:nvSpPr>
        <p:spPr>
          <a:xfrm>
            <a:off x="251520" y="1628800"/>
            <a:ext cx="3744416" cy="20162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err="1"/>
              <a:t>Energie</a:t>
            </a:r>
            <a:r>
              <a:rPr lang="en-US" dirty="0"/>
              <a:t> in de </a:t>
            </a:r>
            <a:r>
              <a:rPr lang="en-US" dirty="0" err="1"/>
              <a:t>lucht</a:t>
            </a:r>
            <a:r>
              <a:rPr lang="en-US" dirty="0"/>
              <a:t>:</a:t>
            </a:r>
          </a:p>
          <a:p>
            <a:pPr marL="0" indent="0">
              <a:buNone/>
            </a:pPr>
            <a:r>
              <a:rPr lang="en-US" dirty="0"/>
              <a:t>Electro-</a:t>
            </a:r>
            <a:r>
              <a:rPr lang="en-US" dirty="0" err="1"/>
              <a:t>Magnetische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golven</a:t>
            </a:r>
            <a:endParaRPr lang="nl-NL" dirty="0"/>
          </a:p>
        </p:txBody>
      </p:sp>
      <p:sp>
        <p:nvSpPr>
          <p:cNvPr id="5" name="Tijdelijke aanduiding voor inhoud 2"/>
          <p:cNvSpPr txBox="1">
            <a:spLocks/>
          </p:cNvSpPr>
          <p:nvPr/>
        </p:nvSpPr>
        <p:spPr>
          <a:xfrm>
            <a:off x="5364088" y="1628800"/>
            <a:ext cx="3456384" cy="20162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err="1"/>
              <a:t>Energie</a:t>
            </a:r>
            <a:r>
              <a:rPr lang="en-US" dirty="0"/>
              <a:t> in de radio:</a:t>
            </a:r>
          </a:p>
          <a:p>
            <a:pPr marL="0" indent="0">
              <a:buNone/>
            </a:pPr>
            <a:r>
              <a:rPr lang="en-US" dirty="0"/>
              <a:t>HF </a:t>
            </a:r>
            <a:r>
              <a:rPr lang="en-US" dirty="0" err="1"/>
              <a:t>Wisselspanning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-</a:t>
            </a:r>
            <a:r>
              <a:rPr lang="en-US" dirty="0" err="1"/>
              <a:t>stromen</a:t>
            </a:r>
            <a:endParaRPr lang="nl-NL" dirty="0"/>
          </a:p>
        </p:txBody>
      </p:sp>
      <p:sp>
        <p:nvSpPr>
          <p:cNvPr id="6" name="PIJL-LINKS en -RECHTS 5"/>
          <p:cNvSpPr/>
          <p:nvPr/>
        </p:nvSpPr>
        <p:spPr>
          <a:xfrm>
            <a:off x="3923928" y="2216573"/>
            <a:ext cx="1440160" cy="72008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3193B816-622F-474D-9E8A-D5DFF3052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8060394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Tecsun</a:t>
            </a:r>
            <a:r>
              <a:rPr lang="en-US" dirty="0"/>
              <a:t> AN100 / AN200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3162"/>
          </a:xfrm>
        </p:spPr>
        <p:txBody>
          <a:bodyPr/>
          <a:lstStyle/>
          <a:p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koop</a:t>
            </a:r>
            <a:r>
              <a:rPr lang="en-US" dirty="0"/>
              <a:t> </a:t>
            </a:r>
            <a:r>
              <a:rPr lang="en-US" dirty="0" err="1"/>
              <a:t>bij</a:t>
            </a:r>
            <a:r>
              <a:rPr lang="en-US" dirty="0"/>
              <a:t> Ali, 25 euro</a:t>
            </a:r>
          </a:p>
          <a:p>
            <a:r>
              <a:rPr lang="en-US" dirty="0" err="1"/>
              <a:t>Uitgang</a:t>
            </a:r>
            <a:r>
              <a:rPr lang="en-US" dirty="0"/>
              <a:t> of </a:t>
            </a:r>
            <a:r>
              <a:rPr lang="en-US" dirty="0" err="1"/>
              <a:t>magnetische</a:t>
            </a:r>
            <a:r>
              <a:rPr lang="en-US" dirty="0"/>
              <a:t> </a:t>
            </a:r>
            <a:r>
              <a:rPr lang="en-US" dirty="0" err="1"/>
              <a:t>koppeling</a:t>
            </a:r>
            <a:endParaRPr lang="en-US" dirty="0"/>
          </a:p>
          <a:p>
            <a:r>
              <a:rPr lang="en-US" dirty="0"/>
              <a:t>MG 480-1600kHz</a:t>
            </a:r>
          </a:p>
          <a:p>
            <a:r>
              <a:rPr lang="en-US" dirty="0" err="1"/>
              <a:t>Wikkel</a:t>
            </a:r>
            <a:r>
              <a:rPr lang="en-US" dirty="0"/>
              <a:t> 30 + 3</a:t>
            </a:r>
          </a:p>
          <a:p>
            <a:endParaRPr lang="en-US" dirty="0"/>
          </a:p>
          <a:p>
            <a:r>
              <a:rPr lang="en-US" dirty="0" err="1"/>
              <a:t>Doet</a:t>
            </a:r>
            <a:r>
              <a:rPr lang="en-US" dirty="0"/>
              <a:t> minder </a:t>
            </a:r>
            <a:br>
              <a:rPr lang="en-US" dirty="0"/>
            </a:br>
            <a:r>
              <a:rPr lang="en-US" dirty="0"/>
              <a:t>dan TelRaam</a:t>
            </a:r>
          </a:p>
          <a:p>
            <a:r>
              <a:rPr lang="en-US" dirty="0"/>
              <a:t>Kleiner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74"/>
          <a:stretch/>
        </p:blipFill>
        <p:spPr>
          <a:xfrm>
            <a:off x="5004048" y="2852936"/>
            <a:ext cx="3882008" cy="3829608"/>
          </a:xfrm>
          <a:prstGeom prst="rect">
            <a:avLst/>
          </a:prstGeom>
        </p:spPr>
      </p:pic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5F75DEA4-5157-4796-A6A7-2E14F41C0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40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9139228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Spoel</a:t>
            </a:r>
            <a:r>
              <a:rPr lang="en-US" dirty="0"/>
              <a:t> </a:t>
            </a:r>
            <a:r>
              <a:rPr lang="en-US" dirty="0" err="1"/>
              <a:t>Berekenen</a:t>
            </a:r>
            <a:r>
              <a:rPr lang="en-US" dirty="0"/>
              <a:t>: </a:t>
            </a:r>
            <a:r>
              <a:rPr lang="en-US" dirty="0" err="1"/>
              <a:t>LoopAnt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Excelmodel</a:t>
            </a:r>
            <a:r>
              <a:rPr lang="en-US" dirty="0"/>
              <a:t> </a:t>
            </a:r>
            <a:r>
              <a:rPr lang="en-US" dirty="0">
                <a:hlinkClick r:id="rId2"/>
              </a:rPr>
              <a:t>LoopAnt.xlsx</a:t>
            </a:r>
            <a:endParaRPr lang="en-US" dirty="0"/>
          </a:p>
          <a:p>
            <a:r>
              <a:rPr lang="en-US" dirty="0" err="1"/>
              <a:t>Gele</a:t>
            </a:r>
            <a:r>
              <a:rPr lang="en-US" dirty="0"/>
              <a:t> </a:t>
            </a:r>
            <a:r>
              <a:rPr lang="en-US" dirty="0" err="1"/>
              <a:t>velden</a:t>
            </a:r>
            <a:r>
              <a:rPr lang="en-US" dirty="0"/>
              <a:t>: </a:t>
            </a:r>
            <a:r>
              <a:rPr lang="en-US" dirty="0" err="1"/>
              <a:t>gegevens</a:t>
            </a:r>
            <a:r>
              <a:rPr lang="en-US" dirty="0"/>
              <a:t> </a:t>
            </a:r>
            <a:r>
              <a:rPr lang="en-US" dirty="0" err="1"/>
              <a:t>antenneproject</a:t>
            </a:r>
            <a:endParaRPr lang="en-US" dirty="0"/>
          </a:p>
          <a:p>
            <a:r>
              <a:rPr lang="en-US" dirty="0"/>
              <a:t>Witte </a:t>
            </a:r>
            <a:r>
              <a:rPr lang="en-US" dirty="0" err="1"/>
              <a:t>velden</a:t>
            </a:r>
            <a:r>
              <a:rPr lang="en-US" dirty="0"/>
              <a:t>: </a:t>
            </a:r>
            <a:r>
              <a:rPr lang="en-US" dirty="0" err="1"/>
              <a:t>formules</a:t>
            </a:r>
            <a:r>
              <a:rPr lang="en-US" dirty="0"/>
              <a:t> (</a:t>
            </a:r>
            <a:r>
              <a:rPr lang="en-US" dirty="0" err="1"/>
              <a:t>dus</a:t>
            </a:r>
            <a:r>
              <a:rPr lang="en-US" dirty="0"/>
              <a:t> </a:t>
            </a:r>
            <a:r>
              <a:rPr lang="en-US" dirty="0" err="1"/>
              <a:t>afblijven</a:t>
            </a:r>
            <a:r>
              <a:rPr lang="en-US" dirty="0"/>
              <a:t>)</a:t>
            </a:r>
          </a:p>
          <a:p>
            <a:r>
              <a:rPr lang="en-US" dirty="0" err="1"/>
              <a:t>Uitkomst</a:t>
            </a:r>
            <a:r>
              <a:rPr lang="en-US" dirty="0"/>
              <a:t>: </a:t>
            </a:r>
            <a:r>
              <a:rPr lang="en-US" dirty="0" err="1"/>
              <a:t>aantal</a:t>
            </a:r>
            <a:r>
              <a:rPr lang="en-US" dirty="0"/>
              <a:t> </a:t>
            </a:r>
            <a:r>
              <a:rPr lang="en-US" dirty="0" err="1"/>
              <a:t>windingen</a:t>
            </a:r>
            <a:r>
              <a:rPr lang="en-US" dirty="0"/>
              <a:t>, </a:t>
            </a:r>
            <a:r>
              <a:rPr lang="en-US" dirty="0" err="1">
                <a:solidFill>
                  <a:srgbClr val="FF0000"/>
                </a:solidFill>
              </a:rPr>
              <a:t>niet</a:t>
            </a:r>
            <a:r>
              <a:rPr lang="en-US" dirty="0">
                <a:solidFill>
                  <a:srgbClr val="FF0000"/>
                </a:solidFill>
              </a:rPr>
              <a:t> heel </a:t>
            </a:r>
            <a:r>
              <a:rPr lang="en-US" dirty="0" err="1">
                <a:solidFill>
                  <a:srgbClr val="FF0000"/>
                </a:solidFill>
              </a:rPr>
              <a:t>precies</a:t>
            </a:r>
            <a:r>
              <a:rPr lang="en-US" dirty="0"/>
              <a:t>!</a:t>
            </a:r>
          </a:p>
          <a:p>
            <a:endParaRPr lang="en-US" dirty="0"/>
          </a:p>
          <a:p>
            <a:r>
              <a:rPr lang="nl-NL" dirty="0"/>
              <a:t>Dus vaak nog winding erbij of eraf</a:t>
            </a:r>
          </a:p>
          <a:p>
            <a:r>
              <a:rPr lang="nl-NL" dirty="0"/>
              <a:t>Maar: geeft wel goeie eerste benadering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D6908D9D-ED5B-46EE-9968-E7E885AEC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41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4430238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Doel: </a:t>
            </a:r>
            <a:r>
              <a:rPr lang="en-US" dirty="0" err="1"/>
              <a:t>Gerards</a:t>
            </a:r>
            <a:r>
              <a:rPr lang="en-US" dirty="0"/>
              <a:t> 80m-Loop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0754" y="1340768"/>
            <a:ext cx="3898776" cy="5328592"/>
          </a:xfrm>
        </p:spPr>
        <p:txBody>
          <a:bodyPr>
            <a:normAutofit/>
          </a:bodyPr>
          <a:lstStyle/>
          <a:p>
            <a:r>
              <a:rPr lang="en-US" dirty="0" err="1"/>
              <a:t>Ontwerp</a:t>
            </a:r>
            <a:r>
              <a:rPr lang="en-US" dirty="0"/>
              <a:t>: </a:t>
            </a:r>
            <a:r>
              <a:rPr lang="en-US" dirty="0" err="1"/>
              <a:t>LoopAnt</a:t>
            </a:r>
            <a:endParaRPr lang="en-US" dirty="0"/>
          </a:p>
          <a:p>
            <a:r>
              <a:rPr lang="en-US" dirty="0" err="1"/>
              <a:t>Doel</a:t>
            </a:r>
            <a:r>
              <a:rPr lang="en-US" dirty="0"/>
              <a:t>: 80m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hoger</a:t>
            </a:r>
            <a:br>
              <a:rPr lang="en-US" dirty="0"/>
            </a:br>
            <a:r>
              <a:rPr lang="en-US" dirty="0"/>
              <a:t>met 50pF cap</a:t>
            </a:r>
          </a:p>
          <a:p>
            <a:r>
              <a:rPr lang="en-US" dirty="0" err="1"/>
              <a:t>Werd</a:t>
            </a:r>
            <a:r>
              <a:rPr lang="en-US" dirty="0"/>
              <a:t>: 4200kHz!</a:t>
            </a:r>
          </a:p>
          <a:p>
            <a:r>
              <a:rPr lang="en-US" dirty="0"/>
              <a:t>L </a:t>
            </a:r>
            <a:r>
              <a:rPr lang="en-US" dirty="0" err="1"/>
              <a:t>klopt</a:t>
            </a:r>
            <a:r>
              <a:rPr lang="en-US" dirty="0"/>
              <a:t> maar C </a:t>
            </a:r>
            <a:r>
              <a:rPr lang="en-US" dirty="0" err="1"/>
              <a:t>niet</a:t>
            </a:r>
            <a:endParaRPr lang="en-US" dirty="0"/>
          </a:p>
          <a:p>
            <a:r>
              <a:rPr lang="en-US" dirty="0"/>
              <a:t>AM </a:t>
            </a:r>
            <a:r>
              <a:rPr lang="en-US" dirty="0" err="1"/>
              <a:t>sectie</a:t>
            </a:r>
            <a:r>
              <a:rPr lang="en-US" dirty="0"/>
              <a:t> </a:t>
            </a:r>
            <a:r>
              <a:rPr lang="en-US" dirty="0" err="1"/>
              <a:t>erbij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1400 – 6000kHz</a:t>
            </a:r>
          </a:p>
          <a:p>
            <a:pPr lvl="1"/>
            <a:r>
              <a:rPr lang="en-US" dirty="0"/>
              <a:t>4200 – 7000kHz</a:t>
            </a:r>
          </a:p>
          <a:p>
            <a:r>
              <a:rPr lang="en-US" dirty="0" err="1"/>
              <a:t>Draaibaar</a:t>
            </a:r>
            <a:r>
              <a:rPr lang="en-US" dirty="0"/>
              <a:t> </a:t>
            </a:r>
            <a:r>
              <a:rPr lang="en-US" dirty="0" err="1"/>
              <a:t>rekje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7553" y="1772816"/>
            <a:ext cx="4953459" cy="4248472"/>
          </a:xfrm>
          <a:prstGeom prst="rect">
            <a:avLst/>
          </a:prstGeom>
        </p:spPr>
      </p:pic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173024AC-5BC5-4738-962C-918E957F7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42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1007236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A789910-235C-4A70-A6B8-71CA54C0C7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ctr">
            <a:normAutofit/>
          </a:bodyPr>
          <a:lstStyle/>
          <a:p>
            <a:r>
              <a:rPr lang="nl-NL" dirty="0"/>
              <a:t>Peilen zonder kompas?</a:t>
            </a:r>
          </a:p>
        </p:txBody>
      </p:sp>
      <p:pic>
        <p:nvPicPr>
          <p:cNvPr id="7" name="Afbeelding 6" descr="Afbeelding met tekst, binnen, apparaat&#10;&#10;Automatisch gegenereerde beschrijving">
            <a:extLst>
              <a:ext uri="{FF2B5EF4-FFF2-40B4-BE49-F238E27FC236}">
                <a16:creationId xmlns:a16="http://schemas.microsoft.com/office/drawing/2014/main" id="{E4FE5F18-6E1B-4868-B16E-3EE9DF8923D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49"/>
          <a:stretch/>
        </p:blipFill>
        <p:spPr>
          <a:xfrm>
            <a:off x="457200" y="1600200"/>
            <a:ext cx="4038600" cy="4525963"/>
          </a:xfrm>
          <a:prstGeom prst="rect">
            <a:avLst/>
          </a:prstGeom>
          <a:noFill/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A44D0B4-1615-4EE1-9423-976A1AC8D4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495800" cy="4756150"/>
          </a:xfrm>
        </p:spPr>
        <p:txBody>
          <a:bodyPr>
            <a:normAutofit/>
          </a:bodyPr>
          <a:lstStyle/>
          <a:p>
            <a:r>
              <a:rPr lang="nl-NL" dirty="0"/>
              <a:t>Kompas onnauwkeurig</a:t>
            </a:r>
          </a:p>
          <a:p>
            <a:r>
              <a:rPr lang="nl-NL" dirty="0"/>
              <a:t>Je huis staat vast!</a:t>
            </a:r>
          </a:p>
          <a:p>
            <a:r>
              <a:rPr lang="nl-NL" dirty="0"/>
              <a:t>Schaalverdeling op antenne</a:t>
            </a:r>
          </a:p>
          <a:p>
            <a:endParaRPr lang="nl-NL" dirty="0"/>
          </a:p>
          <a:p>
            <a:r>
              <a:rPr lang="nl-NL" dirty="0"/>
              <a:t>Log Piraten (1610-60)</a:t>
            </a:r>
          </a:p>
          <a:p>
            <a:pPr lvl="1"/>
            <a:r>
              <a:rPr lang="nl-NL" sz="2800" dirty="0" err="1"/>
              <a:t>Freq</a:t>
            </a:r>
            <a:r>
              <a:rPr lang="nl-NL" sz="2800" dirty="0"/>
              <a:t> en richting</a:t>
            </a:r>
          </a:p>
          <a:p>
            <a:pPr lvl="1"/>
            <a:r>
              <a:rPr lang="nl-NL" sz="2800" dirty="0"/>
              <a:t>Terugvinden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2F0645A8-1E08-43DC-9BFB-E98FAFEEE0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43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217808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3EA379-218E-DB87-8F79-3CE466844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Succesverhaal: Stem op 90m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C934F87-3B3B-056C-AF8E-02AA443AF4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3162"/>
          </a:xfrm>
        </p:spPr>
        <p:txBody>
          <a:bodyPr/>
          <a:lstStyle/>
          <a:p>
            <a:r>
              <a:rPr lang="nl-NL" dirty="0"/>
              <a:t>Jaren geprobeerd: iets horen op 90m band</a:t>
            </a:r>
          </a:p>
          <a:p>
            <a:r>
              <a:rPr lang="nl-NL" dirty="0"/>
              <a:t>‘s Avonds nooit succes</a:t>
            </a:r>
          </a:p>
          <a:p>
            <a:r>
              <a:rPr lang="nl-NL" dirty="0"/>
              <a:t>Ochtend CHU: </a:t>
            </a:r>
          </a:p>
          <a:p>
            <a:pPr lvl="1"/>
            <a:r>
              <a:rPr lang="nl-NL" dirty="0"/>
              <a:t>Tijd 3330kHz</a:t>
            </a:r>
          </a:p>
          <a:p>
            <a:pPr lvl="1"/>
            <a:r>
              <a:rPr lang="nl-NL" dirty="0"/>
              <a:t>5700km, 3kW</a:t>
            </a:r>
          </a:p>
          <a:p>
            <a:r>
              <a:rPr lang="nl-NL" dirty="0"/>
              <a:t>9/3/2022</a:t>
            </a:r>
          </a:p>
          <a:p>
            <a:r>
              <a:rPr lang="nl-NL" dirty="0"/>
              <a:t>Draai minimale</a:t>
            </a:r>
            <a:br>
              <a:rPr lang="nl-NL" dirty="0"/>
            </a:br>
            <a:r>
              <a:rPr lang="nl-NL" dirty="0"/>
              <a:t>storing</a:t>
            </a:r>
          </a:p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B36137C-241F-8B99-D22A-B7637A71D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44</a:t>
            </a:fld>
            <a:endParaRPr lang="nl-NL"/>
          </a:p>
        </p:txBody>
      </p:sp>
      <p:pic>
        <p:nvPicPr>
          <p:cNvPr id="5" name="Afbeelding 4" descr="Afbeelding met lucht, buiten, sneeuw, strand&#10;&#10;Automatisch gegenereerde beschrijving">
            <a:extLst>
              <a:ext uri="{FF2B5EF4-FFF2-40B4-BE49-F238E27FC236}">
                <a16:creationId xmlns:a16="http://schemas.microsoft.com/office/drawing/2014/main" id="{31AD3152-87EA-2F95-7DB9-3F0852472E0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94" t="7962" r="32162" b="26879"/>
          <a:stretch/>
        </p:blipFill>
        <p:spPr>
          <a:xfrm>
            <a:off x="4932040" y="2636912"/>
            <a:ext cx="3452077" cy="3844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18271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03" t="4767" r="8985"/>
          <a:stretch/>
        </p:blipFill>
        <p:spPr>
          <a:xfrm>
            <a:off x="4572000" y="2708920"/>
            <a:ext cx="3888432" cy="3955621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Europe Square E2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395782"/>
          </a:xfrm>
        </p:spPr>
        <p:txBody>
          <a:bodyPr/>
          <a:lstStyle/>
          <a:p>
            <a:r>
              <a:rPr lang="en-US" dirty="0"/>
              <a:t>Test LoopAnt.xlsx </a:t>
            </a:r>
            <a:r>
              <a:rPr lang="en-US" dirty="0" err="1"/>
              <a:t>voor</a:t>
            </a:r>
            <a:r>
              <a:rPr lang="en-US" dirty="0"/>
              <a:t> </a:t>
            </a:r>
            <a:r>
              <a:rPr lang="en-US" dirty="0" err="1"/>
              <a:t>vierkant</a:t>
            </a:r>
            <a:r>
              <a:rPr lang="en-US" dirty="0"/>
              <a:t> </a:t>
            </a:r>
          </a:p>
          <a:p>
            <a:r>
              <a:rPr lang="en-US" dirty="0" err="1"/>
              <a:t>Antenne</a:t>
            </a:r>
            <a:r>
              <a:rPr lang="en-US" dirty="0"/>
              <a:t> </a:t>
            </a:r>
            <a:r>
              <a:rPr lang="en-US" dirty="0" err="1"/>
              <a:t>werkt</a:t>
            </a:r>
            <a:r>
              <a:rPr lang="en-US" dirty="0"/>
              <a:t> </a:t>
            </a:r>
            <a:r>
              <a:rPr lang="en-US" dirty="0" err="1"/>
              <a:t>goed</a:t>
            </a:r>
            <a:r>
              <a:rPr lang="en-US" dirty="0"/>
              <a:t>: </a:t>
            </a:r>
            <a:r>
              <a:rPr lang="en-US" dirty="0" err="1"/>
              <a:t>beter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KG </a:t>
            </a:r>
            <a:r>
              <a:rPr lang="en-US" dirty="0" err="1"/>
              <a:t>spriet</a:t>
            </a:r>
            <a:endParaRPr lang="en-US" dirty="0"/>
          </a:p>
          <a:p>
            <a:r>
              <a:rPr lang="en-US" dirty="0"/>
              <a:t>75m – 25m</a:t>
            </a:r>
          </a:p>
          <a:p>
            <a:endParaRPr lang="en-US" dirty="0"/>
          </a:p>
          <a:p>
            <a:r>
              <a:rPr lang="en-US" dirty="0" err="1"/>
              <a:t>Simpel</a:t>
            </a:r>
            <a:r>
              <a:rPr lang="en-US" dirty="0"/>
              <a:t> &amp; </a:t>
            </a:r>
            <a:r>
              <a:rPr lang="en-US" dirty="0" err="1"/>
              <a:t>lelijk</a:t>
            </a:r>
            <a:r>
              <a:rPr lang="en-US" dirty="0"/>
              <a:t>!</a:t>
            </a:r>
          </a:p>
          <a:p>
            <a:r>
              <a:rPr lang="en-US" dirty="0" err="1"/>
              <a:t>Onderdrukt</a:t>
            </a:r>
            <a:r>
              <a:rPr lang="en-US" dirty="0"/>
              <a:t> storing </a:t>
            </a:r>
            <a:br>
              <a:rPr lang="en-US" dirty="0"/>
            </a:br>
            <a:r>
              <a:rPr lang="en-US" dirty="0" err="1"/>
              <a:t>zeer</a:t>
            </a:r>
            <a:r>
              <a:rPr lang="en-US" dirty="0"/>
              <a:t> </a:t>
            </a:r>
            <a:r>
              <a:rPr lang="en-US" dirty="0" err="1"/>
              <a:t>effectief</a:t>
            </a:r>
            <a:r>
              <a:rPr lang="en-US" dirty="0"/>
              <a:t>!</a:t>
            </a:r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FF6CA28F-DBC7-46AD-9053-B7713186DD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45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7013682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DE2ED2A-C9D1-BFDF-6336-E71086A404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Nette versie: </a:t>
            </a:r>
            <a:r>
              <a:rPr lang="nl-NL" dirty="0">
                <a:hlinkClick r:id="rId2"/>
              </a:rPr>
              <a:t>E3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6BEBE90-F4C4-678D-E238-2A60332D37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3431" y="1356933"/>
            <a:ext cx="4114800" cy="4525963"/>
          </a:xfrm>
        </p:spPr>
        <p:txBody>
          <a:bodyPr/>
          <a:lstStyle/>
          <a:p>
            <a:r>
              <a:rPr lang="nl-NL" dirty="0"/>
              <a:t>Kistje uit Kringloop</a:t>
            </a:r>
          </a:p>
          <a:p>
            <a:r>
              <a:rPr lang="nl-NL" dirty="0"/>
              <a:t>Opbergen radiospul</a:t>
            </a:r>
          </a:p>
          <a:p>
            <a:endParaRPr lang="nl-NL" dirty="0"/>
          </a:p>
          <a:p>
            <a:r>
              <a:rPr lang="nl-NL" dirty="0"/>
              <a:t>5+1 winding (binnen)</a:t>
            </a:r>
          </a:p>
          <a:p>
            <a:r>
              <a:rPr lang="nl-NL" dirty="0"/>
              <a:t>Werkt v.a. 90m band (3,1 – 11 MHz)</a:t>
            </a:r>
          </a:p>
          <a:p>
            <a:r>
              <a:rPr lang="nl-NL" dirty="0"/>
              <a:t>Hoop op 90m station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17A8FC9B-2E2B-178E-0081-5999950E25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46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FBDE4FCA-2805-584A-E691-B4F790D63FA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8" r="30487"/>
          <a:stretch/>
        </p:blipFill>
        <p:spPr>
          <a:xfrm>
            <a:off x="251520" y="1340768"/>
            <a:ext cx="3823343" cy="4390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02367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B9BCC5F4-E6C9-F615-A672-CA92D16865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139" y="1370013"/>
            <a:ext cx="5560432" cy="2218226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B57E6F9D-7177-0E3E-DA1C-FD59E5DE4A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Project Anton: 80m ferriet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6910543-AC22-6912-54E1-BDD99BCF38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29171"/>
            <a:ext cx="8229600" cy="4196992"/>
          </a:xfrm>
        </p:spPr>
        <p:txBody>
          <a:bodyPr/>
          <a:lstStyle/>
          <a:p>
            <a:r>
              <a:rPr lang="nl-NL" dirty="0"/>
              <a:t>Versterkt</a:t>
            </a:r>
          </a:p>
          <a:p>
            <a:r>
              <a:rPr lang="nl-NL" dirty="0"/>
              <a:t>Bereik 160 – 40m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24F1704B-6858-7564-964A-658B090780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47</a:t>
            </a:fld>
            <a:endParaRPr lang="nl-NL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89A96EA5-B501-09CD-AC2F-3C58AB0E808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31"/>
          <a:stretch/>
        </p:blipFill>
        <p:spPr>
          <a:xfrm>
            <a:off x="435429" y="4099772"/>
            <a:ext cx="4876800" cy="2535524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3DC39F50-606B-FDE9-2FF2-5DFF92A7DD9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3" y="4099772"/>
            <a:ext cx="3106688" cy="2555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7546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C3C1FC-54EB-F735-7245-A02CC1B282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Zoiets ook in de 80m loop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B42526F-FA59-781E-4F38-86FE8BCE05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Sterker signaal</a:t>
            </a:r>
          </a:p>
          <a:p>
            <a:r>
              <a:rPr lang="nl-NL" dirty="0"/>
              <a:t>Ook ruis…</a:t>
            </a:r>
          </a:p>
          <a:p>
            <a:r>
              <a:rPr lang="nl-NL" dirty="0"/>
              <a:t>Oscilleren?</a:t>
            </a:r>
          </a:p>
          <a:p>
            <a:r>
              <a:rPr lang="nl-NL" dirty="0"/>
              <a:t>Verbetering </a:t>
            </a:r>
            <a:br>
              <a:rPr lang="nl-NL" dirty="0"/>
            </a:br>
            <a:r>
              <a:rPr lang="nl-NL" dirty="0"/>
              <a:t>op </a:t>
            </a:r>
            <a:r>
              <a:rPr lang="nl-NL" dirty="0" err="1"/>
              <a:t>Tecsun</a:t>
            </a:r>
            <a:r>
              <a:rPr lang="nl-NL" dirty="0"/>
              <a:t> </a:t>
            </a:r>
            <a:r>
              <a:rPr lang="nl-NL" dirty="0">
                <a:sym typeface="Wingdings" panose="05000000000000000000" pitchFamily="2" charset="2"/>
              </a:rPr>
              <a:t></a:t>
            </a:r>
          </a:p>
          <a:p>
            <a:endParaRPr lang="nl-NL" dirty="0">
              <a:sym typeface="Wingdings" panose="05000000000000000000" pitchFamily="2" charset="2"/>
            </a:endParaRPr>
          </a:p>
          <a:p>
            <a:r>
              <a:rPr lang="nl-NL" dirty="0">
                <a:sym typeface="Wingdings" panose="05000000000000000000" pitchFamily="2" charset="2"/>
              </a:rPr>
              <a:t>Wijzigingen </a:t>
            </a:r>
            <a:r>
              <a:rPr lang="nl-NL" dirty="0" err="1">
                <a:sym typeface="Wingdings" panose="05000000000000000000" pitchFamily="2" charset="2"/>
              </a:rPr>
              <a:t>tov</a:t>
            </a:r>
            <a:r>
              <a:rPr lang="nl-NL" dirty="0">
                <a:sym typeface="Wingdings" panose="05000000000000000000" pitchFamily="2" charset="2"/>
              </a:rPr>
              <a:t>. schema Anton …?</a:t>
            </a:r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9E8B5885-562E-B3AD-DA3B-742963AA3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48</a:t>
            </a:fld>
            <a:endParaRPr lang="nl-NL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37866364-1283-4F64-7FB8-B56FF217DB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1755451"/>
            <a:ext cx="5278722" cy="2501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80212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0ED01A3-EEBB-A1F7-2C61-0A2476E4EA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Aansluiten: tweepolig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E563060-C4B6-1FCC-D034-D35420C675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72816"/>
            <a:ext cx="4761384" cy="864095"/>
          </a:xfrm>
        </p:spPr>
        <p:txBody>
          <a:bodyPr/>
          <a:lstStyle/>
          <a:p>
            <a:r>
              <a:rPr lang="nl-NL" dirty="0"/>
              <a:t>Onderbrekend plugje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EA4FF012-C8DE-9888-6142-DB33369B6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49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33CE3B21-7CAF-BA66-923C-D9673D6FD5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364" y="2636911"/>
            <a:ext cx="4895056" cy="3671292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E4BC8E29-C538-9E15-EF20-0A40FBE81A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2256" y="1600199"/>
            <a:ext cx="3540224" cy="4708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1600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Electrisch</a:t>
            </a:r>
            <a:r>
              <a:rPr lang="en-US" dirty="0"/>
              <a:t> of </a:t>
            </a:r>
            <a:r>
              <a:rPr lang="en-US" dirty="0" err="1"/>
              <a:t>Magnetisch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37111"/>
          </a:xfrm>
        </p:spPr>
        <p:txBody>
          <a:bodyPr/>
          <a:lstStyle/>
          <a:p>
            <a:r>
              <a:rPr lang="en-US" dirty="0" err="1"/>
              <a:t>Electrisch</a:t>
            </a:r>
            <a:r>
              <a:rPr lang="en-US" dirty="0"/>
              <a:t> veld:  </a:t>
            </a:r>
            <a:r>
              <a:rPr lang="en-US" dirty="0" err="1"/>
              <a:t>Geleider</a:t>
            </a:r>
            <a:r>
              <a:rPr lang="en-US" dirty="0"/>
              <a:t>, </a:t>
            </a:r>
            <a:r>
              <a:rPr lang="en-US" dirty="0" err="1"/>
              <a:t>vrije</a:t>
            </a:r>
            <a:r>
              <a:rPr lang="en-US" dirty="0"/>
              <a:t> lading</a:t>
            </a:r>
          </a:p>
          <a:p>
            <a:pPr lvl="1"/>
            <a:r>
              <a:rPr lang="en-US" dirty="0" err="1"/>
              <a:t>Draadantenne</a:t>
            </a:r>
            <a:r>
              <a:rPr lang="en-US" dirty="0"/>
              <a:t> </a:t>
            </a:r>
            <a:r>
              <a:rPr lang="en-US" dirty="0" err="1"/>
              <a:t>buiten</a:t>
            </a:r>
            <a:r>
              <a:rPr lang="en-US" dirty="0"/>
              <a:t> </a:t>
            </a:r>
            <a:r>
              <a:rPr lang="en-US" dirty="0" err="1"/>
              <a:t>toestel</a:t>
            </a:r>
            <a:endParaRPr lang="en-US" dirty="0"/>
          </a:p>
          <a:p>
            <a:pPr lvl="1"/>
            <a:r>
              <a:rPr lang="en-US" dirty="0" err="1"/>
              <a:t>Plaatantenne</a:t>
            </a:r>
            <a:r>
              <a:rPr lang="en-US" dirty="0"/>
              <a:t> op </a:t>
            </a:r>
            <a:r>
              <a:rPr lang="en-US" dirty="0" err="1"/>
              <a:t>binnenkant</a:t>
            </a:r>
            <a:r>
              <a:rPr lang="en-US" dirty="0"/>
              <a:t> </a:t>
            </a:r>
            <a:r>
              <a:rPr lang="en-US" dirty="0" err="1"/>
              <a:t>kast</a:t>
            </a:r>
            <a:endParaRPr lang="en-US" dirty="0"/>
          </a:p>
          <a:p>
            <a:pPr lvl="1"/>
            <a:r>
              <a:rPr lang="en-US" dirty="0" err="1"/>
              <a:t>Spriet</a:t>
            </a:r>
            <a:r>
              <a:rPr lang="en-US" dirty="0"/>
              <a:t> of </a:t>
            </a:r>
            <a:r>
              <a:rPr lang="en-US" dirty="0" err="1"/>
              <a:t>dipool</a:t>
            </a:r>
            <a:r>
              <a:rPr lang="en-US" dirty="0"/>
              <a:t>: resonant</a:t>
            </a:r>
            <a:br>
              <a:rPr lang="en-US" dirty="0"/>
            </a:br>
            <a:r>
              <a:rPr lang="en-US" dirty="0" err="1"/>
              <a:t>Afmeting</a:t>
            </a:r>
            <a:r>
              <a:rPr lang="en-US" dirty="0"/>
              <a:t> </a:t>
            </a:r>
            <a:r>
              <a:rPr lang="en-US" dirty="0" err="1"/>
              <a:t>afhankelijk</a:t>
            </a:r>
            <a:r>
              <a:rPr lang="en-US" dirty="0"/>
              <a:t> van </a:t>
            </a:r>
            <a:r>
              <a:rPr lang="en-US" dirty="0" err="1"/>
              <a:t>golflengte</a:t>
            </a:r>
            <a:endParaRPr lang="en-US" dirty="0"/>
          </a:p>
          <a:p>
            <a:r>
              <a:rPr lang="en-US" dirty="0" err="1"/>
              <a:t>Magnetisch</a:t>
            </a:r>
            <a:r>
              <a:rPr lang="en-US" dirty="0"/>
              <a:t> veld:  </a:t>
            </a:r>
            <a:r>
              <a:rPr lang="en-US" dirty="0" err="1"/>
              <a:t>Spoel</a:t>
            </a:r>
            <a:endParaRPr lang="en-US" dirty="0"/>
          </a:p>
          <a:p>
            <a:pPr lvl="1"/>
            <a:r>
              <a:rPr lang="en-US" dirty="0" err="1"/>
              <a:t>Raamantenne</a:t>
            </a:r>
            <a:endParaRPr lang="en-US" dirty="0"/>
          </a:p>
          <a:p>
            <a:pPr lvl="1"/>
            <a:r>
              <a:rPr lang="en-US" dirty="0" err="1"/>
              <a:t>Ferrietantenne</a:t>
            </a:r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12CDE5C1-433F-4997-A792-E55D29831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0585668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7. </a:t>
            </a:r>
            <a:r>
              <a:rPr lang="en-US" dirty="0" err="1"/>
              <a:t>Conclusies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Makkelijk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leuk</a:t>
            </a:r>
            <a:r>
              <a:rPr lang="en-US" dirty="0"/>
              <a:t> om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bouwen</a:t>
            </a:r>
            <a:endParaRPr lang="en-US" dirty="0"/>
          </a:p>
          <a:p>
            <a:r>
              <a:rPr lang="en-US" dirty="0" err="1"/>
              <a:t>Veel</a:t>
            </a:r>
            <a:r>
              <a:rPr lang="en-US" dirty="0"/>
              <a:t> </a:t>
            </a:r>
            <a:r>
              <a:rPr lang="en-US" dirty="0" err="1"/>
              <a:t>variatie</a:t>
            </a:r>
            <a:r>
              <a:rPr lang="en-US" dirty="0"/>
              <a:t> </a:t>
            </a:r>
            <a:r>
              <a:rPr lang="en-US" dirty="0" err="1"/>
              <a:t>mogelijk</a:t>
            </a:r>
            <a:endParaRPr lang="en-US" dirty="0"/>
          </a:p>
          <a:p>
            <a:r>
              <a:rPr lang="en-US" dirty="0" err="1"/>
              <a:t>Gebruik</a:t>
            </a:r>
            <a:r>
              <a:rPr lang="en-US" dirty="0"/>
              <a:t>: </a:t>
            </a:r>
            <a:r>
              <a:rPr lang="en-US" dirty="0">
                <a:solidFill>
                  <a:srgbClr val="FF0000"/>
                </a:solidFill>
              </a:rPr>
              <a:t>Extra</a:t>
            </a:r>
            <a:r>
              <a:rPr lang="en-US" dirty="0"/>
              <a:t> </a:t>
            </a:r>
            <a:r>
              <a:rPr lang="en-US" dirty="0" err="1"/>
              <a:t>stemmen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richten</a:t>
            </a:r>
            <a:endParaRPr lang="en-US" dirty="0"/>
          </a:p>
          <a:p>
            <a:r>
              <a:rPr lang="en-US" dirty="0" err="1"/>
              <a:t>Werkt</a:t>
            </a:r>
            <a:r>
              <a:rPr lang="en-US" dirty="0"/>
              <a:t> </a:t>
            </a:r>
            <a:r>
              <a:rPr lang="en-US" dirty="0" err="1"/>
              <a:t>meestal</a:t>
            </a:r>
            <a:r>
              <a:rPr lang="en-US" dirty="0"/>
              <a:t> </a:t>
            </a:r>
            <a:r>
              <a:rPr lang="en-US" dirty="0" err="1"/>
              <a:t>beter</a:t>
            </a:r>
            <a:r>
              <a:rPr lang="en-US" dirty="0"/>
              <a:t> dan </a:t>
            </a:r>
            <a:r>
              <a:rPr lang="en-US" dirty="0" err="1"/>
              <a:t>draad</a:t>
            </a:r>
            <a:r>
              <a:rPr lang="en-US" dirty="0"/>
              <a:t> of </a:t>
            </a:r>
            <a:r>
              <a:rPr lang="en-US" dirty="0" err="1"/>
              <a:t>spriet</a:t>
            </a:r>
            <a:endParaRPr lang="en-US" dirty="0"/>
          </a:p>
          <a:p>
            <a:r>
              <a:rPr lang="en-US" dirty="0" err="1"/>
              <a:t>Peil</a:t>
            </a:r>
            <a:r>
              <a:rPr lang="en-US" dirty="0"/>
              <a:t>-effect</a:t>
            </a:r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FDDD7F04-343D-4C20-8310-8263F8F2B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50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2386203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Meenemen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01216" y="1628801"/>
            <a:ext cx="3826768" cy="3816423"/>
          </a:xfrm>
        </p:spPr>
        <p:txBody>
          <a:bodyPr/>
          <a:lstStyle/>
          <a:p>
            <a:r>
              <a:rPr lang="en-US" dirty="0" err="1"/>
              <a:t>TelRaam</a:t>
            </a:r>
            <a:r>
              <a:rPr lang="en-US" dirty="0"/>
              <a:t> met S400</a:t>
            </a:r>
          </a:p>
          <a:p>
            <a:r>
              <a:rPr lang="en-US" dirty="0" err="1"/>
              <a:t>Tecsun</a:t>
            </a:r>
            <a:r>
              <a:rPr lang="en-US" dirty="0"/>
              <a:t> met E3</a:t>
            </a:r>
          </a:p>
          <a:p>
            <a:r>
              <a:rPr lang="en-US" dirty="0"/>
              <a:t>D2603 met 80m</a:t>
            </a:r>
          </a:p>
          <a:p>
            <a:r>
              <a:rPr lang="en-US" dirty="0" err="1"/>
              <a:t>Rossia</a:t>
            </a:r>
            <a:r>
              <a:rPr lang="en-US" dirty="0"/>
              <a:t> 303</a:t>
            </a: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Tijdelijke aanduiding voor inhoud 2"/>
          <p:cNvSpPr txBox="1">
            <a:spLocks/>
          </p:cNvSpPr>
          <p:nvPr/>
        </p:nvSpPr>
        <p:spPr>
          <a:xfrm>
            <a:off x="5076056" y="1628801"/>
            <a:ext cx="3466728" cy="38164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Windroosblad</a:t>
            </a:r>
            <a:endParaRPr lang="en-US" dirty="0"/>
          </a:p>
          <a:p>
            <a:r>
              <a:rPr lang="en-US" dirty="0" err="1"/>
              <a:t>Artikel</a:t>
            </a:r>
            <a:r>
              <a:rPr lang="en-US" dirty="0"/>
              <a:t> Philips</a:t>
            </a:r>
          </a:p>
          <a:p>
            <a:r>
              <a:rPr lang="en-US" dirty="0"/>
              <a:t>LoopAnt.xlsx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6AD892C2-8F7C-4BB2-A038-7186B47CA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51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993661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0146" y="1412776"/>
            <a:ext cx="5059410" cy="4752528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r>
              <a:rPr lang="en-US" dirty="0" err="1"/>
              <a:t>Stralingsdiagram</a:t>
            </a:r>
            <a:r>
              <a:rPr lang="en-US" dirty="0"/>
              <a:t>: Gain </a:t>
            </a:r>
            <a:r>
              <a:rPr lang="en-US" dirty="0" err="1"/>
              <a:t>en</a:t>
            </a:r>
            <a:r>
              <a:rPr lang="en-US" dirty="0"/>
              <a:t> Null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3826768" cy="4525963"/>
          </a:xfrm>
        </p:spPr>
        <p:txBody>
          <a:bodyPr/>
          <a:lstStyle/>
          <a:p>
            <a:r>
              <a:rPr lang="en-US" dirty="0" err="1"/>
              <a:t>Werking</a:t>
            </a:r>
            <a:r>
              <a:rPr lang="en-US" dirty="0"/>
              <a:t> </a:t>
            </a:r>
            <a:r>
              <a:rPr lang="en-US" dirty="0" err="1"/>
              <a:t>niet</a:t>
            </a:r>
            <a:r>
              <a:rPr lang="en-US" dirty="0"/>
              <a:t> in </a:t>
            </a:r>
            <a:r>
              <a:rPr lang="en-US" dirty="0" err="1"/>
              <a:t>alle</a:t>
            </a:r>
            <a:r>
              <a:rPr lang="en-US" dirty="0"/>
              <a:t> </a:t>
            </a:r>
            <a:r>
              <a:rPr lang="en-US" dirty="0" err="1"/>
              <a:t>richtingen</a:t>
            </a:r>
            <a:r>
              <a:rPr lang="en-US" dirty="0"/>
              <a:t> </a:t>
            </a:r>
            <a:r>
              <a:rPr lang="en-US" dirty="0" err="1"/>
              <a:t>gelijk</a:t>
            </a:r>
            <a:endParaRPr lang="en-US" dirty="0"/>
          </a:p>
          <a:p>
            <a:r>
              <a:rPr lang="en-US" dirty="0" err="1"/>
              <a:t>Sterke</a:t>
            </a:r>
            <a:r>
              <a:rPr lang="en-US" dirty="0"/>
              <a:t> </a:t>
            </a:r>
            <a:r>
              <a:rPr lang="en-US" dirty="0" err="1"/>
              <a:t>richting</a:t>
            </a:r>
            <a:r>
              <a:rPr lang="en-US" dirty="0"/>
              <a:t>:</a:t>
            </a:r>
            <a:br>
              <a:rPr lang="en-US" dirty="0"/>
            </a:br>
            <a:r>
              <a:rPr lang="en-US" dirty="0"/>
              <a:t>GAIN</a:t>
            </a:r>
          </a:p>
          <a:p>
            <a:r>
              <a:rPr lang="en-US" dirty="0" err="1"/>
              <a:t>Zwakke</a:t>
            </a:r>
            <a:r>
              <a:rPr lang="en-US" dirty="0"/>
              <a:t> </a:t>
            </a:r>
            <a:r>
              <a:rPr lang="en-US" dirty="0" err="1"/>
              <a:t>richting</a:t>
            </a:r>
            <a:r>
              <a:rPr lang="en-US" dirty="0"/>
              <a:t>:</a:t>
            </a:r>
            <a:br>
              <a:rPr lang="nl-NL" dirty="0"/>
            </a:br>
            <a:r>
              <a:rPr lang="nl-NL" dirty="0"/>
              <a:t>DIP of NUL (NULL)</a:t>
            </a:r>
            <a:endParaRPr lang="en-US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EE993C90-89CD-49AF-B5DA-F8D6169EA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937042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Stralingsdiagram</a:t>
            </a:r>
            <a:r>
              <a:rPr lang="en-US" dirty="0"/>
              <a:t>, </a:t>
            </a:r>
            <a:r>
              <a:rPr lang="en-US" dirty="0" err="1"/>
              <a:t>Theoretisch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4424566" cy="4983162"/>
          </a:xfrm>
        </p:spPr>
        <p:txBody>
          <a:bodyPr>
            <a:normAutofit/>
          </a:bodyPr>
          <a:lstStyle/>
          <a:p>
            <a:r>
              <a:rPr lang="en-US" dirty="0" err="1"/>
              <a:t>Veldlijnen</a:t>
            </a:r>
            <a:r>
              <a:rPr lang="en-US" dirty="0"/>
              <a:t>: </a:t>
            </a:r>
            <a:r>
              <a:rPr lang="en-US" dirty="0" err="1"/>
              <a:t>cirkels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rond</a:t>
            </a:r>
            <a:r>
              <a:rPr lang="en-US" dirty="0"/>
              <a:t> </a:t>
            </a:r>
            <a:r>
              <a:rPr lang="en-US" dirty="0" err="1"/>
              <a:t>zender</a:t>
            </a:r>
            <a:endParaRPr lang="en-US" dirty="0"/>
          </a:p>
          <a:p>
            <a:r>
              <a:rPr lang="en-US" dirty="0" err="1"/>
              <a:t>Reactie</a:t>
            </a:r>
            <a:r>
              <a:rPr lang="en-US" dirty="0"/>
              <a:t> ~ cos(a):</a:t>
            </a:r>
          </a:p>
          <a:p>
            <a:pPr lvl="1"/>
            <a:r>
              <a:rPr lang="en-US" dirty="0" err="1"/>
              <a:t>Veldlijn</a:t>
            </a:r>
            <a:endParaRPr lang="en-US" dirty="0"/>
          </a:p>
          <a:p>
            <a:pPr lvl="1"/>
            <a:r>
              <a:rPr lang="en-US" dirty="0" err="1"/>
              <a:t>Magnetische</a:t>
            </a:r>
            <a:r>
              <a:rPr lang="en-US" dirty="0"/>
              <a:t> as</a:t>
            </a:r>
          </a:p>
          <a:p>
            <a:r>
              <a:rPr lang="en-US" dirty="0" err="1"/>
              <a:t>Geen</a:t>
            </a:r>
            <a:r>
              <a:rPr lang="en-US" dirty="0"/>
              <a:t> </a:t>
            </a:r>
            <a:r>
              <a:rPr lang="en-US" dirty="0" err="1"/>
              <a:t>reactie</a:t>
            </a:r>
            <a:r>
              <a:rPr lang="en-US" dirty="0"/>
              <a:t> in </a:t>
            </a:r>
            <a:r>
              <a:rPr lang="en-US" dirty="0" err="1"/>
              <a:t>verlengde</a:t>
            </a:r>
            <a:r>
              <a:rPr lang="en-US" dirty="0"/>
              <a:t> van as</a:t>
            </a:r>
          </a:p>
          <a:p>
            <a:pPr lvl="1"/>
            <a:r>
              <a:rPr lang="en-US" dirty="0" err="1"/>
              <a:t>Raam</a:t>
            </a:r>
            <a:r>
              <a:rPr lang="en-US" dirty="0"/>
              <a:t>: </a:t>
            </a:r>
            <a:r>
              <a:rPr lang="en-US" dirty="0" err="1"/>
              <a:t>recht</a:t>
            </a:r>
            <a:r>
              <a:rPr lang="en-US" dirty="0"/>
              <a:t> op </a:t>
            </a:r>
            <a:r>
              <a:rPr lang="en-US" dirty="0" err="1"/>
              <a:t>vlak</a:t>
            </a:r>
            <a:endParaRPr lang="en-US" dirty="0"/>
          </a:p>
          <a:p>
            <a:pPr lvl="1"/>
            <a:r>
              <a:rPr lang="en-US" dirty="0" err="1"/>
              <a:t>Ferrietstaaf</a:t>
            </a:r>
            <a:r>
              <a:rPr lang="en-US" dirty="0"/>
              <a:t>: </a:t>
            </a:r>
            <a:r>
              <a:rPr lang="en-US" dirty="0" err="1"/>
              <a:t>verlengde</a:t>
            </a:r>
            <a:endParaRPr lang="en-US" dirty="0"/>
          </a:p>
          <a:p>
            <a:pPr marL="0" indent="0">
              <a:buNone/>
            </a:pPr>
            <a:endParaRPr lang="nl-NL" dirty="0"/>
          </a:p>
        </p:txBody>
      </p:sp>
      <p:sp>
        <p:nvSpPr>
          <p:cNvPr id="5" name="Ovaal 4"/>
          <p:cNvSpPr/>
          <p:nvPr/>
        </p:nvSpPr>
        <p:spPr>
          <a:xfrm>
            <a:off x="5724128" y="1628800"/>
            <a:ext cx="2016224" cy="2016224"/>
          </a:xfrm>
          <a:prstGeom prst="ellipse">
            <a:avLst/>
          </a:prstGeom>
          <a:noFill/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Ovaal 5"/>
          <p:cNvSpPr/>
          <p:nvPr/>
        </p:nvSpPr>
        <p:spPr>
          <a:xfrm>
            <a:off x="5724128" y="3645024"/>
            <a:ext cx="2016224" cy="2016224"/>
          </a:xfrm>
          <a:prstGeom prst="ellipse">
            <a:avLst/>
          </a:prstGeom>
          <a:noFill/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hthoek 6"/>
          <p:cNvSpPr/>
          <p:nvPr/>
        </p:nvSpPr>
        <p:spPr>
          <a:xfrm>
            <a:off x="6588224" y="3068960"/>
            <a:ext cx="288032" cy="1152128"/>
          </a:xfrm>
          <a:prstGeom prst="rect">
            <a:avLst/>
          </a:prstGeom>
          <a:noFill/>
          <a:ln w="1016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9" name="Rechte verbindingslijn 8"/>
          <p:cNvCxnSpPr/>
          <p:nvPr/>
        </p:nvCxnSpPr>
        <p:spPr>
          <a:xfrm>
            <a:off x="5724128" y="3645024"/>
            <a:ext cx="2016224" cy="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echte verbindingslijn met pijl 10"/>
          <p:cNvCxnSpPr/>
          <p:nvPr/>
        </p:nvCxnSpPr>
        <p:spPr>
          <a:xfrm flipH="1">
            <a:off x="6732240" y="836712"/>
            <a:ext cx="1728192" cy="2813595"/>
          </a:xfrm>
          <a:prstGeom prst="straightConnector1">
            <a:avLst/>
          </a:prstGeom>
          <a:ln w="5080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kstvak 15"/>
          <p:cNvSpPr txBox="1"/>
          <p:nvPr/>
        </p:nvSpPr>
        <p:spPr>
          <a:xfrm>
            <a:off x="8172400" y="478322"/>
            <a:ext cx="843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Zender</a:t>
            </a:r>
            <a:endParaRPr lang="nl-NL" dirty="0"/>
          </a:p>
        </p:txBody>
      </p:sp>
      <p:sp>
        <p:nvSpPr>
          <p:cNvPr id="18" name="Ovaal 17"/>
          <p:cNvSpPr/>
          <p:nvPr/>
        </p:nvSpPr>
        <p:spPr>
          <a:xfrm>
            <a:off x="5724128" y="1628800"/>
            <a:ext cx="2016224" cy="2016224"/>
          </a:xfrm>
          <a:prstGeom prst="ellipse">
            <a:avLst/>
          </a:prstGeom>
          <a:noFill/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9" name="Ovaal 18"/>
          <p:cNvSpPr/>
          <p:nvPr/>
        </p:nvSpPr>
        <p:spPr>
          <a:xfrm>
            <a:off x="5724128" y="3645024"/>
            <a:ext cx="2016224" cy="2016224"/>
          </a:xfrm>
          <a:prstGeom prst="ellipse">
            <a:avLst/>
          </a:prstGeom>
          <a:noFill/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Rechthoek 19"/>
          <p:cNvSpPr/>
          <p:nvPr/>
        </p:nvSpPr>
        <p:spPr>
          <a:xfrm>
            <a:off x="6588224" y="3068960"/>
            <a:ext cx="288032" cy="1152128"/>
          </a:xfrm>
          <a:prstGeom prst="rect">
            <a:avLst/>
          </a:prstGeom>
          <a:noFill/>
          <a:ln w="1016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" name="Tekstvak 21"/>
          <p:cNvSpPr txBox="1"/>
          <p:nvPr/>
        </p:nvSpPr>
        <p:spPr>
          <a:xfrm>
            <a:off x="7740352" y="3460358"/>
            <a:ext cx="407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As</a:t>
            </a:r>
            <a:endParaRPr lang="nl-NL" dirty="0"/>
          </a:p>
        </p:txBody>
      </p:sp>
      <p:sp>
        <p:nvSpPr>
          <p:cNvPr id="23" name="Tekstvak 22"/>
          <p:cNvSpPr txBox="1"/>
          <p:nvPr/>
        </p:nvSpPr>
        <p:spPr>
          <a:xfrm>
            <a:off x="4601598" y="1701988"/>
            <a:ext cx="1114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Veldlijnen</a:t>
            </a:r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229BB15C-96EF-47D2-BBA8-BEF362368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7</a:t>
            </a:fld>
            <a:endParaRPr lang="nl-NL"/>
          </a:p>
        </p:txBody>
      </p:sp>
      <p:cxnSp>
        <p:nvCxnSpPr>
          <p:cNvPr id="10" name="Rechte verbindingslijn 9">
            <a:extLst>
              <a:ext uri="{FF2B5EF4-FFF2-40B4-BE49-F238E27FC236}">
                <a16:creationId xmlns:a16="http://schemas.microsoft.com/office/drawing/2014/main" id="{27EC920B-9D08-4F2C-8A38-8F7FDECF1F70}"/>
              </a:ext>
            </a:extLst>
          </p:cNvPr>
          <p:cNvCxnSpPr/>
          <p:nvPr/>
        </p:nvCxnSpPr>
        <p:spPr>
          <a:xfrm>
            <a:off x="4942466" y="2564904"/>
            <a:ext cx="3445958" cy="20882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echte verbindingslijn 20">
            <a:extLst>
              <a:ext uri="{FF2B5EF4-FFF2-40B4-BE49-F238E27FC236}">
                <a16:creationId xmlns:a16="http://schemas.microsoft.com/office/drawing/2014/main" id="{37CE2905-8D0B-4B53-8251-54CDE67F1270}"/>
              </a:ext>
            </a:extLst>
          </p:cNvPr>
          <p:cNvCxnSpPr/>
          <p:nvPr/>
        </p:nvCxnSpPr>
        <p:spPr>
          <a:xfrm>
            <a:off x="4701878" y="2996331"/>
            <a:ext cx="3445958" cy="20882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Rechte verbindingslijn 23">
            <a:extLst>
              <a:ext uri="{FF2B5EF4-FFF2-40B4-BE49-F238E27FC236}">
                <a16:creationId xmlns:a16="http://schemas.microsoft.com/office/drawing/2014/main" id="{24BA0537-65C3-43E4-BCB4-68BF734C8FD5}"/>
              </a:ext>
            </a:extLst>
          </p:cNvPr>
          <p:cNvCxnSpPr/>
          <p:nvPr/>
        </p:nvCxnSpPr>
        <p:spPr>
          <a:xfrm>
            <a:off x="4830221" y="2765314"/>
            <a:ext cx="3445958" cy="20882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Rechte verbindingslijn 24">
            <a:extLst>
              <a:ext uri="{FF2B5EF4-FFF2-40B4-BE49-F238E27FC236}">
                <a16:creationId xmlns:a16="http://schemas.microsoft.com/office/drawing/2014/main" id="{A9A85A54-C786-4C31-A767-21BBDC1FFBCA}"/>
              </a:ext>
            </a:extLst>
          </p:cNvPr>
          <p:cNvCxnSpPr/>
          <p:nvPr/>
        </p:nvCxnSpPr>
        <p:spPr>
          <a:xfrm>
            <a:off x="5211462" y="2142580"/>
            <a:ext cx="3445958" cy="20882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Rechte verbindingslijn 25">
            <a:extLst>
              <a:ext uri="{FF2B5EF4-FFF2-40B4-BE49-F238E27FC236}">
                <a16:creationId xmlns:a16="http://schemas.microsoft.com/office/drawing/2014/main" id="{8379F52D-C330-444C-9388-675E8C2C7C28}"/>
              </a:ext>
            </a:extLst>
          </p:cNvPr>
          <p:cNvCxnSpPr/>
          <p:nvPr/>
        </p:nvCxnSpPr>
        <p:spPr>
          <a:xfrm>
            <a:off x="5094866" y="2353742"/>
            <a:ext cx="3445958" cy="20882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Rechte verbindingslijn 26">
            <a:extLst>
              <a:ext uri="{FF2B5EF4-FFF2-40B4-BE49-F238E27FC236}">
                <a16:creationId xmlns:a16="http://schemas.microsoft.com/office/drawing/2014/main" id="{62F40E05-05BD-4501-9351-EFF80A25CE55}"/>
              </a:ext>
            </a:extLst>
          </p:cNvPr>
          <p:cNvCxnSpPr/>
          <p:nvPr/>
        </p:nvCxnSpPr>
        <p:spPr>
          <a:xfrm>
            <a:off x="4507494" y="3430016"/>
            <a:ext cx="3445958" cy="20882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Rechte verbindingslijn 27">
            <a:extLst>
              <a:ext uri="{FF2B5EF4-FFF2-40B4-BE49-F238E27FC236}">
                <a16:creationId xmlns:a16="http://schemas.microsoft.com/office/drawing/2014/main" id="{5CCAE237-06EF-4687-AD90-3E273ACE7105}"/>
              </a:ext>
            </a:extLst>
          </p:cNvPr>
          <p:cNvCxnSpPr/>
          <p:nvPr/>
        </p:nvCxnSpPr>
        <p:spPr>
          <a:xfrm>
            <a:off x="5359511" y="1968165"/>
            <a:ext cx="3445958" cy="20882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Rechte verbindingslijn 28">
            <a:extLst>
              <a:ext uri="{FF2B5EF4-FFF2-40B4-BE49-F238E27FC236}">
                <a16:creationId xmlns:a16="http://schemas.microsoft.com/office/drawing/2014/main" id="{A6071C4A-782A-46FD-9AC1-A7286ACA691F}"/>
              </a:ext>
            </a:extLst>
          </p:cNvPr>
          <p:cNvCxnSpPr/>
          <p:nvPr/>
        </p:nvCxnSpPr>
        <p:spPr>
          <a:xfrm>
            <a:off x="4603853" y="3191844"/>
            <a:ext cx="3445958" cy="20882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83146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Eigenschappen</a:t>
            </a:r>
            <a:r>
              <a:rPr lang="en-US" dirty="0"/>
              <a:t> </a:t>
            </a:r>
            <a:r>
              <a:rPr lang="en-US" dirty="0" err="1"/>
              <a:t>Magneetantenne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/>
          <a:lstStyle/>
          <a:p>
            <a:r>
              <a:rPr lang="en-US" dirty="0" err="1"/>
              <a:t>Richtingsgevoelig</a:t>
            </a:r>
            <a:r>
              <a:rPr lang="en-US" dirty="0"/>
              <a:t>, </a:t>
            </a:r>
            <a:r>
              <a:rPr lang="en-US" dirty="0" err="1"/>
              <a:t>mn</a:t>
            </a:r>
            <a:r>
              <a:rPr lang="en-US" dirty="0"/>
              <a:t> </a:t>
            </a:r>
            <a:r>
              <a:rPr lang="en-US" dirty="0" err="1"/>
              <a:t>sterke</a:t>
            </a:r>
            <a:r>
              <a:rPr lang="en-US" dirty="0"/>
              <a:t> DIP</a:t>
            </a:r>
          </a:p>
          <a:p>
            <a:r>
              <a:rPr lang="en-US" dirty="0" err="1"/>
              <a:t>Laag</a:t>
            </a:r>
            <a:r>
              <a:rPr lang="en-US" dirty="0"/>
              <a:t> </a:t>
            </a:r>
            <a:r>
              <a:rPr lang="en-US" dirty="0" err="1"/>
              <a:t>uitgangssignaal</a:t>
            </a:r>
            <a:endParaRPr lang="en-US" dirty="0"/>
          </a:p>
          <a:p>
            <a:pPr lvl="1"/>
            <a:r>
              <a:rPr lang="en-US" dirty="0"/>
              <a:t>Extra </a:t>
            </a:r>
            <a:r>
              <a:rPr lang="en-US" dirty="0" err="1"/>
              <a:t>versterking</a:t>
            </a:r>
            <a:r>
              <a:rPr lang="en-US" dirty="0"/>
              <a:t> </a:t>
            </a:r>
            <a:r>
              <a:rPr lang="en-US" dirty="0" err="1"/>
              <a:t>bv</a:t>
            </a:r>
            <a:r>
              <a:rPr lang="en-US" dirty="0"/>
              <a:t> EF80 </a:t>
            </a:r>
          </a:p>
          <a:p>
            <a:pPr lvl="1"/>
            <a:r>
              <a:rPr lang="en-US" dirty="0" err="1"/>
              <a:t>Gevoelige</a:t>
            </a:r>
            <a:r>
              <a:rPr lang="en-US" dirty="0"/>
              <a:t> </a:t>
            </a:r>
            <a:r>
              <a:rPr lang="en-US" dirty="0" err="1"/>
              <a:t>ontvanger</a:t>
            </a:r>
            <a:endParaRPr lang="en-US" dirty="0"/>
          </a:p>
          <a:p>
            <a:r>
              <a:rPr lang="en-US" dirty="0" err="1"/>
              <a:t>Afgestemd</a:t>
            </a:r>
            <a:r>
              <a:rPr lang="en-US" dirty="0"/>
              <a:t>, extra </a:t>
            </a:r>
            <a:r>
              <a:rPr lang="en-US" dirty="0" err="1"/>
              <a:t>bediening</a:t>
            </a:r>
            <a:endParaRPr lang="en-US" dirty="0"/>
          </a:p>
          <a:p>
            <a:r>
              <a:rPr lang="en-US" dirty="0" err="1"/>
              <a:t>Geen</a:t>
            </a:r>
            <a:r>
              <a:rPr lang="en-US" dirty="0"/>
              <a:t> (</a:t>
            </a:r>
            <a:r>
              <a:rPr lang="en-US" dirty="0" err="1"/>
              <a:t>lage</a:t>
            </a:r>
            <a:r>
              <a:rPr lang="en-US" dirty="0"/>
              <a:t>) </a:t>
            </a:r>
            <a:r>
              <a:rPr lang="en-US" dirty="0" err="1"/>
              <a:t>reactie</a:t>
            </a:r>
            <a:r>
              <a:rPr lang="en-US" dirty="0"/>
              <a:t> op E-veld</a:t>
            </a:r>
          </a:p>
          <a:p>
            <a:pPr lvl="1"/>
            <a:r>
              <a:rPr lang="en-US" dirty="0" err="1"/>
              <a:t>Ongevoelig</a:t>
            </a:r>
            <a:r>
              <a:rPr lang="en-US" dirty="0"/>
              <a:t> </a:t>
            </a:r>
            <a:r>
              <a:rPr lang="en-US" dirty="0" err="1"/>
              <a:t>voor</a:t>
            </a:r>
            <a:r>
              <a:rPr lang="en-US" dirty="0"/>
              <a:t> E-storing</a:t>
            </a:r>
          </a:p>
          <a:p>
            <a:pPr lvl="1"/>
            <a:r>
              <a:rPr lang="en-US" dirty="0" err="1"/>
              <a:t>Antenne</a:t>
            </a:r>
            <a:r>
              <a:rPr lang="en-US" dirty="0"/>
              <a:t>-effect</a:t>
            </a:r>
          </a:p>
          <a:p>
            <a:endParaRPr lang="en-US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C18022D3-6F1E-436C-926B-35A5F7F46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153467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Stralingsdiagram</a:t>
            </a:r>
            <a:r>
              <a:rPr lang="en-US" dirty="0"/>
              <a:t>, </a:t>
            </a:r>
            <a:r>
              <a:rPr lang="en-US" dirty="0" err="1"/>
              <a:t>Praktisch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417638"/>
            <a:ext cx="3826768" cy="4708525"/>
          </a:xfrm>
        </p:spPr>
        <p:txBody>
          <a:bodyPr/>
          <a:lstStyle/>
          <a:p>
            <a:r>
              <a:rPr lang="en-US" dirty="0" err="1"/>
              <a:t>Nul</a:t>
            </a:r>
            <a:r>
              <a:rPr lang="en-US" dirty="0"/>
              <a:t> </a:t>
            </a:r>
            <a:r>
              <a:rPr lang="en-US" dirty="0" err="1"/>
              <a:t>nooit</a:t>
            </a:r>
            <a:r>
              <a:rPr lang="en-US" dirty="0"/>
              <a:t> </a:t>
            </a:r>
            <a:r>
              <a:rPr lang="en-US" dirty="0" err="1"/>
              <a:t>absoluut</a:t>
            </a:r>
            <a:endParaRPr lang="en-US" dirty="0"/>
          </a:p>
          <a:p>
            <a:pPr lvl="1"/>
            <a:r>
              <a:rPr lang="en-US" dirty="0" err="1"/>
              <a:t>Antennewerking</a:t>
            </a:r>
            <a:r>
              <a:rPr lang="en-US" dirty="0"/>
              <a:t>: </a:t>
            </a:r>
            <a:r>
              <a:rPr lang="en-US" dirty="0" err="1"/>
              <a:t>reactie</a:t>
            </a:r>
            <a:r>
              <a:rPr lang="en-US" dirty="0"/>
              <a:t> E-golf</a:t>
            </a:r>
          </a:p>
          <a:p>
            <a:pPr lvl="1"/>
            <a:r>
              <a:rPr lang="en-US" dirty="0" err="1"/>
              <a:t>Ruimtegolf</a:t>
            </a:r>
            <a:r>
              <a:rPr lang="en-US" dirty="0"/>
              <a:t> KG</a:t>
            </a:r>
          </a:p>
          <a:p>
            <a:r>
              <a:rPr lang="en-US" dirty="0" err="1"/>
              <a:t>Niet</a:t>
            </a:r>
            <a:r>
              <a:rPr lang="en-US" dirty="0"/>
              <a:t> </a:t>
            </a:r>
            <a:r>
              <a:rPr lang="en-US" dirty="0" err="1"/>
              <a:t>symmetrisch</a:t>
            </a:r>
            <a:endParaRPr lang="en-US" dirty="0"/>
          </a:p>
          <a:p>
            <a:pPr lvl="1"/>
            <a:r>
              <a:rPr lang="en-US" dirty="0" err="1"/>
              <a:t>Imperfectie</a:t>
            </a:r>
            <a:r>
              <a:rPr lang="en-US" dirty="0"/>
              <a:t> in constructive</a:t>
            </a:r>
          </a:p>
          <a:p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Raam</a:t>
            </a:r>
            <a:r>
              <a:rPr lang="en-US" dirty="0"/>
              <a:t> vs </a:t>
            </a:r>
            <a:r>
              <a:rPr lang="en-US" dirty="0" err="1">
                <a:solidFill>
                  <a:srgbClr val="00B050"/>
                </a:solidFill>
              </a:rPr>
              <a:t>Ferriet</a:t>
            </a:r>
            <a:endParaRPr lang="en-US" dirty="0">
              <a:solidFill>
                <a:srgbClr val="00B050"/>
              </a:solidFill>
            </a:endParaRPr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556792"/>
            <a:ext cx="3244048" cy="5156812"/>
          </a:xfrm>
          <a:prstGeom prst="rect">
            <a:avLst/>
          </a:prstGeom>
        </p:spPr>
      </p:pic>
      <p:sp>
        <p:nvSpPr>
          <p:cNvPr id="5" name="Rechthoek 4">
            <a:extLst>
              <a:ext uri="{FF2B5EF4-FFF2-40B4-BE49-F238E27FC236}">
                <a16:creationId xmlns:a16="http://schemas.microsoft.com/office/drawing/2014/main" id="{42C0DE31-4164-4258-9746-909546012A3A}"/>
              </a:ext>
            </a:extLst>
          </p:cNvPr>
          <p:cNvSpPr/>
          <p:nvPr/>
        </p:nvSpPr>
        <p:spPr>
          <a:xfrm>
            <a:off x="6788344" y="3429000"/>
            <a:ext cx="288032" cy="1152128"/>
          </a:xfrm>
          <a:prstGeom prst="rect">
            <a:avLst/>
          </a:prstGeom>
          <a:noFill/>
          <a:ln w="1016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45192B0-04AF-4B76-92C7-68F4C5AA1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274442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1395</Words>
  <Application>Microsoft Office PowerPoint</Application>
  <PresentationFormat>Diavoorstelling (4:3)</PresentationFormat>
  <Paragraphs>370</Paragraphs>
  <Slides>51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51</vt:i4>
      </vt:variant>
    </vt:vector>
  </HeadingPairs>
  <TitlesOfParts>
    <vt:vector size="55" baseType="lpstr">
      <vt:lpstr>Arial</vt:lpstr>
      <vt:lpstr>Calibri</vt:lpstr>
      <vt:lpstr>Wingdings</vt:lpstr>
      <vt:lpstr>Office-thema</vt:lpstr>
      <vt:lpstr>Magneetantenne’s</vt:lpstr>
      <vt:lpstr>Programma: Magneetantenne’s</vt:lpstr>
      <vt:lpstr>1. Antennetheorie</vt:lpstr>
      <vt:lpstr>Antenne: Energie omzetten</vt:lpstr>
      <vt:lpstr>Electrisch of Magnetisch</vt:lpstr>
      <vt:lpstr>Stralingsdiagram: Gain en Null</vt:lpstr>
      <vt:lpstr>Stralingsdiagram, Theoretisch</vt:lpstr>
      <vt:lpstr>Eigenschappen Magneetantenne</vt:lpstr>
      <vt:lpstr>Stralingsdiagram, Praktisch</vt:lpstr>
      <vt:lpstr>Hoe je het merkt, met AGC</vt:lpstr>
      <vt:lpstr>Met Afstemcondensator: LC-Kring</vt:lpstr>
      <vt:lpstr>Energie uit omgeving bundelen</vt:lpstr>
      <vt:lpstr>2. Nooit meer Storing: E of M golf?</vt:lpstr>
      <vt:lpstr>Aanvoer Vertikaal of Horizontaal</vt:lpstr>
      <vt:lpstr>E vs M nu?</vt:lpstr>
      <vt:lpstr>Zonnepanelen en Ziggo</vt:lpstr>
      <vt:lpstr>3. Vormen van Magneetantenne</vt:lpstr>
      <vt:lpstr>All American Five: achterwand</vt:lpstr>
      <vt:lpstr>Franse Conservenblikken</vt:lpstr>
      <vt:lpstr>Philips BX290U: Begin met Raam</vt:lpstr>
      <vt:lpstr>Is niet antennespoel!</vt:lpstr>
      <vt:lpstr>BX321A: Begin van Ferriet</vt:lpstr>
      <vt:lpstr>Schakeling BX321A (MG)</vt:lpstr>
      <vt:lpstr>Weg van minste weerstand</vt:lpstr>
      <vt:lpstr>Tweebands ferrietstaaf</vt:lpstr>
      <vt:lpstr>Uitklapraam op Henriette (1959)</vt:lpstr>
      <vt:lpstr>Einde van raamantenne?</vt:lpstr>
      <vt:lpstr>4. Raamantenne gebruiken</vt:lpstr>
      <vt:lpstr>Demo: E3 / Tecsun</vt:lpstr>
      <vt:lpstr>Advies: maximale sterkte ??</vt:lpstr>
      <vt:lpstr>5. Peilen</vt:lpstr>
      <vt:lpstr>Peiling Groot Nieuws (1008kHz)</vt:lpstr>
      <vt:lpstr>Veldwerk</vt:lpstr>
      <vt:lpstr>Peilstation 1930</vt:lpstr>
      <vt:lpstr>PowerPoint-presentatie</vt:lpstr>
      <vt:lpstr>6. Opletten bij constructie</vt:lpstr>
      <vt:lpstr>Losse Antiparasiet (’50)</vt:lpstr>
      <vt:lpstr>Impedantie voor koppelen</vt:lpstr>
      <vt:lpstr>TelRaam</vt:lpstr>
      <vt:lpstr>Tecsun AN100 / AN200</vt:lpstr>
      <vt:lpstr>Spoel Berekenen: LoopAnt</vt:lpstr>
      <vt:lpstr>Doel: Gerards 80m-Loop</vt:lpstr>
      <vt:lpstr>Peilen zonder kompas?</vt:lpstr>
      <vt:lpstr>Succesverhaal: Stem op 90m</vt:lpstr>
      <vt:lpstr>Europe Square E2</vt:lpstr>
      <vt:lpstr>Nette versie: E3</vt:lpstr>
      <vt:lpstr>Project Anton: 80m ferriet</vt:lpstr>
      <vt:lpstr>Zoiets ook in de 80m loop</vt:lpstr>
      <vt:lpstr>Aansluiten: tweepolig</vt:lpstr>
      <vt:lpstr>7. Conclusies</vt:lpstr>
      <vt:lpstr>Meenemen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Raamantenne’s</dc:title>
  <dc:creator>Gerard</dc:creator>
  <cp:lastModifiedBy>Gerard Tel</cp:lastModifiedBy>
  <cp:revision>92</cp:revision>
  <dcterms:created xsi:type="dcterms:W3CDTF">2017-10-21T08:43:49Z</dcterms:created>
  <dcterms:modified xsi:type="dcterms:W3CDTF">2024-04-07T12:03:14Z</dcterms:modified>
</cp:coreProperties>
</file>