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8" r:id="rId3"/>
    <p:sldId id="328" r:id="rId4"/>
    <p:sldId id="329" r:id="rId5"/>
    <p:sldId id="330" r:id="rId6"/>
    <p:sldId id="334" r:id="rId7"/>
    <p:sldId id="331" r:id="rId8"/>
    <p:sldId id="333" r:id="rId9"/>
    <p:sldId id="335" r:id="rId10"/>
    <p:sldId id="336" r:id="rId11"/>
    <p:sldId id="337" r:id="rId12"/>
    <p:sldId id="341" r:id="rId13"/>
    <p:sldId id="342" r:id="rId14"/>
    <p:sldId id="340" r:id="rId15"/>
    <p:sldId id="343" r:id="rId16"/>
    <p:sldId id="339" r:id="rId17"/>
    <p:sldId id="344" r:id="rId18"/>
    <p:sldId id="364" r:id="rId19"/>
    <p:sldId id="363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62" r:id="rId33"/>
    <p:sldId id="361" r:id="rId34"/>
    <p:sldId id="357" r:id="rId35"/>
    <p:sldId id="359" r:id="rId36"/>
    <p:sldId id="358" r:id="rId37"/>
    <p:sldId id="326" r:id="rId38"/>
    <p:sldId id="327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5-3-2026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5-3-2026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5-3-2026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5-3-2026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5-3-2026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5-3-2026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5-3-2026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5-3-2026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5-3-2026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5-3-2026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5-3-2026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5-3-2026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5-3-2026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erardtel.nl/Sets/RCmeter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gerardtel.nl/Sets/Vell890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rdtel.nl/Sets/ComTesC1.htm" TargetMode="External"/><Relationship Id="rId2" Type="http://schemas.openxmlformats.org/officeDocument/2006/relationships/hyperlink" Target="https://gerardtel.nl/Sets/Hold770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erardtel.nl/Sets/Hold770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l.wikipedia.org/wiki/Brug_van_Wheatsto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Brug_van_Thomson" TargetMode="External"/><Relationship Id="rId2" Type="http://schemas.openxmlformats.org/officeDocument/2006/relationships/hyperlink" Target="https://nl.wikipedia.org/wiki/Brug_van_Wheatsto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l.wikipedia.org/wiki/Brug_van_De_Saut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l.wikipedia.org/wiki/Brug_van_De_Saut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l.wikipedia.org/wiki/Brug_van_Maxwel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l.wikipedia.org/wiki/Brug_van_Wi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76056" y="404664"/>
            <a:ext cx="3610744" cy="3339802"/>
          </a:xfrm>
        </p:spPr>
        <p:txBody>
          <a:bodyPr>
            <a:normAutofit/>
          </a:bodyPr>
          <a:lstStyle/>
          <a:p>
            <a:r>
              <a:rPr lang="nl-NL" dirty="0" err="1"/>
              <a:t>Marconi</a:t>
            </a:r>
            <a:br>
              <a:rPr lang="nl-NL" dirty="0"/>
            </a:br>
            <a:r>
              <a:rPr lang="nl-NL" dirty="0"/>
              <a:t>TF868B</a:t>
            </a:r>
            <a:br>
              <a:rPr lang="nl-NL" dirty="0"/>
            </a:br>
            <a:r>
              <a:rPr lang="nl-NL" dirty="0"/>
              <a:t>Meetbrug</a:t>
            </a:r>
            <a:br>
              <a:rPr lang="nl-NL" dirty="0"/>
            </a:br>
            <a:r>
              <a:rPr lang="nl-NL" dirty="0"/>
              <a:t>(1960)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652120" y="3933056"/>
            <a:ext cx="252028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LC-Kring 4/3/26</a:t>
            </a:r>
          </a:p>
          <a:p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9AF51CE-4195-42A6-E088-DF4A32ED0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5083085" cy="38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7A6AB-4D4C-D51E-E98A-E6B593FB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Praktische overwegingen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F41A6C-23D7-AAD4-0240-8768D7B40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Voeding en meter hebben</a:t>
            </a:r>
            <a:br>
              <a:rPr lang="nl-NL" dirty="0"/>
            </a:br>
            <a:r>
              <a:rPr lang="nl-NL" dirty="0"/>
              <a:t>geen gemeenschappelijk 0</a:t>
            </a:r>
          </a:p>
          <a:p>
            <a:endParaRPr lang="nl-NL" dirty="0"/>
          </a:p>
          <a:p>
            <a:r>
              <a:rPr lang="nl-NL" dirty="0"/>
              <a:t>Voltmeter moet heel </a:t>
            </a:r>
            <a:br>
              <a:rPr lang="nl-NL" dirty="0"/>
            </a:br>
            <a:r>
              <a:rPr lang="nl-NL" dirty="0"/>
              <a:t>gevoelig zijn </a:t>
            </a:r>
          </a:p>
          <a:p>
            <a:r>
              <a:rPr lang="nl-NL" dirty="0"/>
              <a:t>En niet dichtslaan bij </a:t>
            </a:r>
            <a:br>
              <a:rPr lang="nl-NL" dirty="0"/>
            </a:br>
            <a:r>
              <a:rPr lang="nl-NL" dirty="0"/>
              <a:t>sterke signalen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5040F0-2AA1-7E5B-0D49-873B0054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EC37FD-BA14-AE22-62A3-D11137D6F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104" y="1647825"/>
            <a:ext cx="34575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7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33623-9A56-992C-9E28-70E19067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De </a:t>
            </a:r>
            <a:r>
              <a:rPr lang="nl-NL" dirty="0">
                <a:hlinkClick r:id="rId2"/>
              </a:rPr>
              <a:t>Zingende Meetbrug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33BE0A-A938-DB47-87E0-DDD1FC726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Gemaakt 1997</a:t>
            </a:r>
          </a:p>
          <a:p>
            <a:r>
              <a:rPr lang="nl-NL" dirty="0"/>
              <a:t>Meet R en C op zelfde schaal </a:t>
            </a:r>
          </a:p>
          <a:p>
            <a:r>
              <a:rPr lang="nl-NL" dirty="0"/>
              <a:t>Elk bereik loopt van </a:t>
            </a:r>
            <a:r>
              <a:rPr lang="nl-NL" dirty="0">
                <a:solidFill>
                  <a:srgbClr val="FF0000"/>
                </a:solidFill>
              </a:rPr>
              <a:t>0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+∞ </a:t>
            </a:r>
          </a:p>
          <a:p>
            <a:r>
              <a:rPr lang="nl-NL" dirty="0"/>
              <a:t>Drie “generaties”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47A4A3-9179-A707-8CE4-77E08315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43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92AC4-FEAC-2787-1E90-CD4CC133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Radiohobby in 1997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9BC9F7-E01C-8944-4D6E-BD02582C5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Geen NFOR, Wikipedia, dure multimeter…</a:t>
            </a:r>
          </a:p>
          <a:p>
            <a:r>
              <a:rPr lang="nl-NL" dirty="0"/>
              <a:t>Wens: condensators uit radio’s </a:t>
            </a:r>
            <a:br>
              <a:rPr lang="nl-NL" dirty="0"/>
            </a:br>
            <a:r>
              <a:rPr lang="nl-NL" dirty="0"/>
              <a:t>Veel “teer”, range 1nF tot 200nF</a:t>
            </a:r>
          </a:p>
          <a:p>
            <a:endParaRPr lang="nl-NL" dirty="0"/>
          </a:p>
          <a:p>
            <a:r>
              <a:rPr lang="nl-NL" dirty="0"/>
              <a:t>Twee kwadranten op 1 potmeter: </a:t>
            </a:r>
            <a:br>
              <a:rPr lang="nl-NL" dirty="0"/>
            </a:br>
            <a:r>
              <a:rPr lang="nl-NL" dirty="0"/>
              <a:t>Geeft in theorie oneindig bereik</a:t>
            </a:r>
          </a:p>
          <a:p>
            <a:r>
              <a:rPr lang="nl-NL" dirty="0"/>
              <a:t>Wissel </a:t>
            </a:r>
            <a:r>
              <a:rPr lang="nl-NL" dirty="0" err="1"/>
              <a:t>Rx</a:t>
            </a:r>
            <a:r>
              <a:rPr lang="nl-NL" dirty="0"/>
              <a:t> en Cx van plek: </a:t>
            </a:r>
            <a:br>
              <a:rPr lang="nl-NL" dirty="0"/>
            </a:br>
            <a:r>
              <a:rPr lang="nl-NL" dirty="0"/>
              <a:t>Lees R en C waarden van dezelfde schaal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18BF36-FDB8-3C1D-4165-DF863611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22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AB41E-4E75-C00D-5EF0-27BEF2AE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Brugschakeling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DF1FDD-9B7A-65EE-C30E-8B309C7AE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5851"/>
            <a:ext cx="8229600" cy="4525963"/>
          </a:xfrm>
        </p:spPr>
        <p:txBody>
          <a:bodyPr/>
          <a:lstStyle/>
          <a:p>
            <a:r>
              <a:rPr lang="nl-NL" dirty="0"/>
              <a:t>Keuze R/C</a:t>
            </a:r>
          </a:p>
          <a:p>
            <a:r>
              <a:rPr lang="nl-NL" dirty="0"/>
              <a:t>Vijf bereiken</a:t>
            </a:r>
          </a:p>
          <a:p>
            <a:r>
              <a:rPr lang="nl-NL" dirty="0"/>
              <a:t>R: B en Meter</a:t>
            </a:r>
          </a:p>
          <a:p>
            <a:r>
              <a:rPr lang="nl-NL" dirty="0"/>
              <a:t>C: </a:t>
            </a:r>
            <a:r>
              <a:rPr lang="nl-NL" dirty="0" err="1"/>
              <a:t>Osc</a:t>
            </a:r>
            <a:r>
              <a:rPr lang="nl-NL" dirty="0"/>
              <a:t> en </a:t>
            </a:r>
            <a:r>
              <a:rPr lang="nl-NL" dirty="0" err="1"/>
              <a:t>ear</a:t>
            </a:r>
            <a:endParaRPr lang="nl-NL" dirty="0"/>
          </a:p>
          <a:p>
            <a:endParaRPr lang="nl-NL" dirty="0"/>
          </a:p>
          <a:p>
            <a:r>
              <a:rPr lang="nl-NL" dirty="0"/>
              <a:t>Referentie: 33i, </a:t>
            </a:r>
            <a:br>
              <a:rPr lang="nl-NL" dirty="0"/>
            </a:br>
            <a:r>
              <a:rPr lang="nl-NL" dirty="0"/>
              <a:t>mooie verdeling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FAB68B-A9FE-0D5E-DCEC-85BD7FC4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D34250-2634-6BAF-849E-590219ED5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8445" r="17501" b="10440"/>
          <a:stretch>
            <a:fillRect/>
          </a:stretch>
        </p:blipFill>
        <p:spPr>
          <a:xfrm>
            <a:off x="3706317" y="1417638"/>
            <a:ext cx="5367163" cy="39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F25C6-90B9-1C04-43BA-E210D431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Schaalverdeling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8871B0-55CA-E3B8-D4B3-20D65C4E3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nl-NL" dirty="0"/>
              <a:t>R en C oplopend</a:t>
            </a:r>
          </a:p>
          <a:p>
            <a:r>
              <a:rPr lang="nl-NL" dirty="0"/>
              <a:t>1 en 10 symmetrisch, </a:t>
            </a:r>
            <a:br>
              <a:rPr lang="nl-NL" dirty="0"/>
            </a:br>
            <a:r>
              <a:rPr lang="nl-NL" dirty="0"/>
              <a:t>√10 midden (</a:t>
            </a:r>
            <a:r>
              <a:rPr lang="nl-NL" dirty="0" err="1"/>
              <a:t>eig</a:t>
            </a:r>
            <a:r>
              <a:rPr lang="nl-NL" dirty="0"/>
              <a:t>: 3,3)</a:t>
            </a:r>
          </a:p>
          <a:p>
            <a:r>
              <a:rPr lang="nl-NL" dirty="0"/>
              <a:t>Onder 1 en boven 10 </a:t>
            </a:r>
            <a:br>
              <a:rPr lang="nl-NL" dirty="0"/>
            </a:br>
            <a:r>
              <a:rPr lang="nl-NL" dirty="0"/>
              <a:t>in rood</a:t>
            </a:r>
          </a:p>
          <a:p>
            <a:r>
              <a:rPr lang="nl-NL" dirty="0"/>
              <a:t>Elco 50 - 100μF goed te meten</a:t>
            </a:r>
          </a:p>
          <a:p>
            <a:r>
              <a:rPr lang="nl-NL" dirty="0"/>
              <a:t>Overall nauwkeurigheid 5 – 10%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058EE8-59BC-C0BD-2BE7-45B52DA4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7BE5A2-354A-C6CB-7197-5299433A1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00200"/>
            <a:ext cx="42037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3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FCCD7-F54E-6FDB-5BFB-BE153F74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Behuizing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0E43D1-5F25-4D30-6915-DBB5F3D5C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Kastje getimmerd van plankjes, grijze verf</a:t>
            </a:r>
          </a:p>
          <a:p>
            <a:r>
              <a:rPr lang="nl-NL" dirty="0"/>
              <a:t>Frontplaat </a:t>
            </a:r>
            <a:br>
              <a:rPr lang="nl-NL" dirty="0"/>
            </a:br>
            <a:r>
              <a:rPr lang="nl-NL" dirty="0"/>
              <a:t>aluminium</a:t>
            </a:r>
          </a:p>
          <a:p>
            <a:endParaRPr lang="nl-NL" dirty="0"/>
          </a:p>
          <a:p>
            <a:r>
              <a:rPr lang="nl-NL" dirty="0"/>
              <a:t>Tevreden mee!</a:t>
            </a:r>
          </a:p>
          <a:p>
            <a:r>
              <a:rPr lang="nl-NL" dirty="0"/>
              <a:t>In 1998 </a:t>
            </a:r>
            <a:r>
              <a:rPr lang="nl-NL" dirty="0">
                <a:hlinkClick r:id="rId2"/>
              </a:rPr>
              <a:t>Velleman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meter met C …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FED50B-FDFC-E29C-3C5C-94E62B40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A88056-1A41-973F-1989-A8C791AD7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4141" r="8309" b="2750"/>
          <a:stretch>
            <a:fillRect/>
          </a:stretch>
        </p:blipFill>
        <p:spPr>
          <a:xfrm>
            <a:off x="4427984" y="2417625"/>
            <a:ext cx="4367336" cy="41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4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47FD8-AC78-AEAD-4330-49635B04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Voeden en meten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081590-02C0-5432-1C09-2E4F15B1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74" y="1556792"/>
            <a:ext cx="8229600" cy="4525963"/>
          </a:xfrm>
        </p:spPr>
        <p:txBody>
          <a:bodyPr/>
          <a:lstStyle/>
          <a:p>
            <a:r>
              <a:rPr lang="nl-NL" dirty="0"/>
              <a:t>Eerste versie: geen wisselspanning ingebouwd</a:t>
            </a:r>
          </a:p>
          <a:p>
            <a:pPr lvl="1"/>
            <a:r>
              <a:rPr lang="nl-NL" dirty="0"/>
              <a:t>Voor R een batterij en metertje</a:t>
            </a:r>
          </a:p>
          <a:p>
            <a:pPr lvl="1"/>
            <a:r>
              <a:rPr lang="nl-NL" dirty="0"/>
              <a:t>Voor C aparte </a:t>
            </a:r>
            <a:r>
              <a:rPr lang="nl-NL" dirty="0" err="1"/>
              <a:t>osc</a:t>
            </a:r>
            <a:r>
              <a:rPr lang="nl-NL" dirty="0"/>
              <a:t> aansluiten en kristaloortje</a:t>
            </a:r>
          </a:p>
          <a:p>
            <a:r>
              <a:rPr lang="nl-NL" dirty="0"/>
              <a:t>Tweede versie: Verjaardagskaart met LS</a:t>
            </a:r>
          </a:p>
          <a:p>
            <a:endParaRPr lang="nl-NL" dirty="0"/>
          </a:p>
          <a:p>
            <a:r>
              <a:rPr lang="nl-NL" dirty="0"/>
              <a:t>Batterij! </a:t>
            </a:r>
            <a:br>
              <a:rPr lang="nl-NL" dirty="0"/>
            </a:br>
            <a:r>
              <a:rPr lang="nl-NL" dirty="0"/>
              <a:t>Laat aan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3DDF46-F0D8-2441-6FCF-641D5F33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D8D760-317B-CDC5-63E6-15971C5C8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2" b="12201"/>
          <a:stretch>
            <a:fillRect/>
          </a:stretch>
        </p:blipFill>
        <p:spPr>
          <a:xfrm>
            <a:off x="3293008" y="3887829"/>
            <a:ext cx="3196760" cy="267612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D511E0B-B219-A73D-668F-C2C4A0488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65" y="3870467"/>
            <a:ext cx="2035944" cy="27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74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ED447-D488-E01B-D7C2-020E2B91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Versie 3: NE555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8B818C-A1CC-9770-08D5-FFB3EE525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komen steeds mooiere spullen! </a:t>
            </a:r>
          </a:p>
          <a:p>
            <a:r>
              <a:rPr lang="nl-NL" dirty="0"/>
              <a:t>Oscillator NE555 van Ali, 68ct</a:t>
            </a:r>
            <a:br>
              <a:rPr lang="nl-NL" dirty="0"/>
            </a:br>
            <a:r>
              <a:rPr lang="nl-NL" dirty="0"/>
              <a:t>Werkt op 5 - 15V</a:t>
            </a:r>
          </a:p>
          <a:p>
            <a:r>
              <a:rPr lang="nl-NL" dirty="0"/>
              <a:t>Groene LED brandt op ¼ tot 50mA</a:t>
            </a:r>
          </a:p>
          <a:p>
            <a:endParaRPr lang="nl-NL" dirty="0"/>
          </a:p>
          <a:p>
            <a:r>
              <a:rPr lang="nl-NL" dirty="0"/>
              <a:t>Nu: ingebouwde NE555 </a:t>
            </a:r>
            <a:r>
              <a:rPr lang="nl-NL" dirty="0" err="1"/>
              <a:t>osc</a:t>
            </a:r>
            <a:r>
              <a:rPr lang="nl-NL" dirty="0"/>
              <a:t> met LED indicatie</a:t>
            </a:r>
          </a:p>
          <a:p>
            <a:r>
              <a:rPr lang="nl-NL" dirty="0"/>
              <a:t>Gebruik ca 5mA uit 9V batterij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48AF6B-F81C-35EA-FEBF-BD2A6A02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300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14727-0E59-A551-C3E4-2C2E4380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Leuk even voordoen!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F3804A-056E-89CC-5AC9-FF66BE3DE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696" y="1556792"/>
            <a:ext cx="3610744" cy="4525963"/>
          </a:xfrm>
        </p:spPr>
        <p:txBody>
          <a:bodyPr/>
          <a:lstStyle/>
          <a:p>
            <a:r>
              <a:rPr lang="nl-NL" dirty="0"/>
              <a:t>C uit zakje</a:t>
            </a:r>
          </a:p>
          <a:p>
            <a:r>
              <a:rPr lang="nl-NL" dirty="0"/>
              <a:t>C uit </a:t>
            </a:r>
            <a:r>
              <a:rPr lang="nl-NL" dirty="0" err="1"/>
              <a:t>Marconi</a:t>
            </a:r>
            <a:endParaRPr lang="nl-NL" dirty="0"/>
          </a:p>
          <a:p>
            <a:endParaRPr lang="nl-NL" dirty="0"/>
          </a:p>
          <a:p>
            <a:r>
              <a:rPr lang="nl-NL" dirty="0"/>
              <a:t>R rood </a:t>
            </a:r>
            <a:r>
              <a:rPr lang="nl-NL" dirty="0" err="1"/>
              <a:t>rood</a:t>
            </a:r>
            <a:r>
              <a:rPr lang="nl-NL" dirty="0"/>
              <a:t> bruin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1CE130-1541-2CD5-43A9-4CF97665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4347551-14E4-836B-F157-E3DFAEB3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83358"/>
            <a:ext cx="3815379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08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0DD64-C47F-588B-BA42-612E5CF9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Meten in 2026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474065-D5C4-750F-8C1F-8FDB3FD0A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HoldPeak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voor R en C</a:t>
            </a:r>
          </a:p>
          <a:p>
            <a:r>
              <a:rPr lang="nl-NL" dirty="0"/>
              <a:t>Ali’s </a:t>
            </a:r>
            <a:r>
              <a:rPr lang="nl-NL" dirty="0">
                <a:hlinkClick r:id="rId3"/>
              </a:rPr>
              <a:t>TC1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voor R, C, L, T, D </a:t>
            </a:r>
            <a:br>
              <a:rPr lang="nl-NL" dirty="0"/>
            </a:br>
            <a:r>
              <a:rPr lang="nl-NL" dirty="0"/>
              <a:t>en AB-</a:t>
            </a:r>
            <a:r>
              <a:rPr lang="nl-NL" dirty="0" err="1"/>
              <a:t>tjes</a:t>
            </a:r>
            <a:endParaRPr lang="nl-NL" dirty="0"/>
          </a:p>
          <a:p>
            <a:endParaRPr lang="nl-NL" dirty="0"/>
          </a:p>
          <a:p>
            <a:r>
              <a:rPr lang="nl-NL" dirty="0"/>
              <a:t>Geen idee </a:t>
            </a:r>
            <a:br>
              <a:rPr lang="nl-NL" dirty="0"/>
            </a:br>
            <a:r>
              <a:rPr lang="nl-NL" dirty="0"/>
              <a:t>wat-ie meet!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1EEFEB-0121-46B2-AE55-3B770C4E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1F01EFE-7A8B-3BBD-4355-14F0F4278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5" t="10264"/>
          <a:stretch>
            <a:fillRect/>
          </a:stretch>
        </p:blipFill>
        <p:spPr>
          <a:xfrm>
            <a:off x="3995936" y="1676358"/>
            <a:ext cx="4894560" cy="464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4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Meetbrug</a:t>
            </a:r>
            <a:r>
              <a:rPr lang="en-US" dirty="0"/>
              <a:t>: </a:t>
            </a:r>
            <a:r>
              <a:rPr lang="en-US" dirty="0" err="1"/>
              <a:t>Theorie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schakelingen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/>
              <a:t>Zingende</a:t>
            </a:r>
            <a:r>
              <a:rPr lang="en-US" dirty="0"/>
              <a:t> </a:t>
            </a:r>
            <a:r>
              <a:rPr lang="en-US" dirty="0" err="1"/>
              <a:t>Meetbrug</a:t>
            </a:r>
            <a:r>
              <a:rPr lang="en-US" dirty="0"/>
              <a:t> (1997)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Marconi </a:t>
            </a:r>
            <a:r>
              <a:rPr lang="en-US" dirty="0" err="1"/>
              <a:t>Meetbrug</a:t>
            </a:r>
            <a:r>
              <a:rPr lang="en-US" dirty="0"/>
              <a:t>: </a:t>
            </a:r>
            <a:r>
              <a:rPr lang="en-US" dirty="0" err="1"/>
              <a:t>Schakelingen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Marconi: </a:t>
            </a:r>
            <a:r>
              <a:rPr lang="en-US" dirty="0" err="1"/>
              <a:t>Verkrijgen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opknappen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DB060-AE93-9E5B-3189-B4BEA0B6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De </a:t>
            </a:r>
            <a:r>
              <a:rPr lang="nl-NL" dirty="0" err="1"/>
              <a:t>Marconi</a:t>
            </a:r>
            <a:r>
              <a:rPr lang="nl-NL" dirty="0"/>
              <a:t> Schakelingen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6E886D-B0A2-29C3-BB6D-4D20754E5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Meetbrug (vier delen)</a:t>
            </a:r>
          </a:p>
          <a:p>
            <a:endParaRPr lang="nl-NL" dirty="0"/>
          </a:p>
          <a:p>
            <a:r>
              <a:rPr lang="nl-NL" dirty="0"/>
              <a:t>Voeding: Gelijkspanning of oscillator</a:t>
            </a:r>
          </a:p>
          <a:p>
            <a:endParaRPr lang="nl-NL" dirty="0"/>
          </a:p>
          <a:p>
            <a:r>
              <a:rPr lang="nl-NL" dirty="0"/>
              <a:t>Detectie: Meetversterker met wijzer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341351-CE9E-1725-4B8C-63A76B75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555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E6BDE-5EAD-5AE3-5976-46DD869A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Meetbrug: Vier takken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D4D89A-904D-8AAF-298D-FF529AE5C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Rx</a:t>
            </a:r>
            <a:r>
              <a:rPr lang="nl-NL" dirty="0"/>
              <a:t>, Cx of Lx: te bemeten component </a:t>
            </a:r>
            <a:br>
              <a:rPr lang="nl-NL" dirty="0"/>
            </a:br>
            <a:r>
              <a:rPr lang="nl-NL" dirty="0"/>
              <a:t>Verder weinig over te zeggen!</a:t>
            </a:r>
          </a:p>
          <a:p>
            <a:endParaRPr lang="nl-NL" dirty="0"/>
          </a:p>
          <a:p>
            <a:r>
              <a:rPr lang="nl-NL" dirty="0"/>
              <a:t>Andere drie takken:</a:t>
            </a:r>
          </a:p>
          <a:p>
            <a:pPr lvl="1"/>
            <a:r>
              <a:rPr lang="nl-NL" dirty="0"/>
              <a:t>Referentie C of R</a:t>
            </a:r>
          </a:p>
          <a:p>
            <a:pPr lvl="1"/>
            <a:r>
              <a:rPr lang="nl-NL" dirty="0"/>
              <a:t>Regelbare weerstand met grote schaal</a:t>
            </a:r>
          </a:p>
          <a:p>
            <a:pPr lvl="1"/>
            <a:r>
              <a:rPr lang="nl-NL" dirty="0"/>
              <a:t>Weerstands-decadetrap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7B9D53-963D-213D-0318-97822008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000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A9A4D-41FB-421B-866E-23CB6B88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Referentie (L/C): C10 van 100nF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646A7C-2A2A-2773-FAF8-57A4AE480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Reactantie</a:t>
            </a:r>
            <a:r>
              <a:rPr lang="nl-NL" dirty="0"/>
              <a:t> bij 1kHz: </a:t>
            </a:r>
            <a:br>
              <a:rPr lang="nl-NL" dirty="0"/>
            </a:br>
            <a:r>
              <a:rPr lang="nl-NL" dirty="0"/>
              <a:t>1600</a:t>
            </a:r>
            <a:r>
              <a:rPr lang="el-GR" dirty="0"/>
              <a:t>Ω</a:t>
            </a:r>
            <a:endParaRPr lang="nl-NL" dirty="0"/>
          </a:p>
          <a:p>
            <a:r>
              <a:rPr lang="nl-NL" dirty="0"/>
              <a:t>Verlies 0 – 10%: </a:t>
            </a:r>
            <a:br>
              <a:rPr lang="nl-NL" dirty="0"/>
            </a:br>
            <a:r>
              <a:rPr lang="nl-NL" dirty="0"/>
              <a:t>Serie RV5 van 160</a:t>
            </a:r>
            <a:r>
              <a:rPr lang="el-GR" dirty="0"/>
              <a:t>Ω</a:t>
            </a:r>
            <a:endParaRPr lang="nl-NL" dirty="0"/>
          </a:p>
          <a:p>
            <a:r>
              <a:rPr lang="nl-NL" dirty="0"/>
              <a:t>Verlies 10 – 100%:</a:t>
            </a:r>
            <a:br>
              <a:rPr lang="nl-NL" dirty="0"/>
            </a:br>
            <a:r>
              <a:rPr lang="nl-NL" dirty="0"/>
              <a:t>Meet bij 10kHz</a:t>
            </a:r>
          </a:p>
          <a:p>
            <a:r>
              <a:rPr lang="nl-NL" dirty="0"/>
              <a:t>Stand Q: </a:t>
            </a:r>
            <a:br>
              <a:rPr lang="nl-NL" dirty="0"/>
            </a:br>
            <a:r>
              <a:rPr lang="nl-NL" dirty="0"/>
              <a:t>Parallel RV6, 16k</a:t>
            </a:r>
            <a:r>
              <a:rPr lang="el-GR" dirty="0"/>
              <a:t>Ω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E08D47-7615-7B00-BD6C-03340E69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 descr="Afbeelding met diagram, lijn, Lettertype, wit&#10;&#10;Door AI gegenereerde inhoud is mogelijk onjuist.">
            <a:extLst>
              <a:ext uri="{FF2B5EF4-FFF2-40B4-BE49-F238E27FC236}">
                <a16:creationId xmlns:a16="http://schemas.microsoft.com/office/drawing/2014/main" id="{F430D4E1-A230-416E-51E4-A9F71FA14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595197"/>
            <a:ext cx="3886742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2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3F278-2B62-1949-E386-455776EB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Weerstandsbank (Range)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021A23-C6DD-EC53-9850-F044A396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43" y="1597698"/>
            <a:ext cx="8229600" cy="4525963"/>
          </a:xfrm>
        </p:spPr>
        <p:txBody>
          <a:bodyPr/>
          <a:lstStyle/>
          <a:p>
            <a:r>
              <a:rPr lang="nl-NL" dirty="0"/>
              <a:t>Zeven weerstanden </a:t>
            </a:r>
          </a:p>
          <a:p>
            <a:pPr lvl="1"/>
            <a:r>
              <a:rPr lang="nl-NL" dirty="0"/>
              <a:t>R13 R14 RV7 </a:t>
            </a:r>
            <a:br>
              <a:rPr lang="nl-NL" dirty="0"/>
            </a:br>
            <a:r>
              <a:rPr lang="nl-NL" dirty="0"/>
              <a:t>is 2x 493k plus 30k</a:t>
            </a:r>
          </a:p>
          <a:p>
            <a:pPr lvl="1"/>
            <a:r>
              <a:rPr lang="nl-NL" dirty="0"/>
              <a:t>R21 is 1</a:t>
            </a:r>
            <a:r>
              <a:rPr lang="el-GR" dirty="0"/>
              <a:t>Ω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 RV11 van 300</a:t>
            </a:r>
            <a:r>
              <a:rPr lang="el-GR" dirty="0"/>
              <a:t>Ω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9B08AB-D895-9F51-CB92-1FC324FD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 descr="Afbeelding met diagram, lijn, Lettertype, wit&#10;&#10;Door AI gegenereerde inhoud is mogelijk onjuist.">
            <a:extLst>
              <a:ext uri="{FF2B5EF4-FFF2-40B4-BE49-F238E27FC236}">
                <a16:creationId xmlns:a16="http://schemas.microsoft.com/office/drawing/2014/main" id="{4167B137-450A-2DC1-AF72-BBD6BAB88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686" y="1792900"/>
            <a:ext cx="4256128" cy="413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4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F44EE-3299-1152-74A5-E73CA3BE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nl-NL" dirty="0"/>
              <a:t>De Balanspotmeter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5ABE5A-AF92-E5D0-7499-2DF2AC674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Waarde 1k semi-log</a:t>
            </a:r>
          </a:p>
          <a:p>
            <a:r>
              <a:rPr lang="nl-NL" dirty="0"/>
              <a:t>Schaal wordt per exemplaar erbij gemaakt!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FEA206-FAB6-9F8E-6215-88268118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 descr="Afbeelding met Lettertype, schets, wit&#10;&#10;Door AI gegenereerde inhoud is mogelijk onjuist.">
            <a:extLst>
              <a:ext uri="{FF2B5EF4-FFF2-40B4-BE49-F238E27FC236}">
                <a16:creationId xmlns:a16="http://schemas.microsoft.com/office/drawing/2014/main" id="{AF7BCDF8-5805-9395-7224-7D1EB80F3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602" y="322204"/>
            <a:ext cx="3045240" cy="1522619"/>
          </a:xfrm>
          <a:prstGeom prst="rect">
            <a:avLst/>
          </a:prstGeom>
        </p:spPr>
      </p:pic>
      <p:pic>
        <p:nvPicPr>
          <p:cNvPr id="8" name="Afbeelding 7" descr="Afbeelding met tekst, Lettertype, wit, schermopname&#10;&#10;Door AI gegenereerde inhoud is mogelijk onjuist.">
            <a:extLst>
              <a:ext uri="{FF2B5EF4-FFF2-40B4-BE49-F238E27FC236}">
                <a16:creationId xmlns:a16="http://schemas.microsoft.com/office/drawing/2014/main" id="{6C5D6602-04F3-D77D-1FE3-911586D2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852936"/>
            <a:ext cx="6272530" cy="37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70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diagram, lijn, origami&#10;&#10;Door AI gegenereerde inhoud is mogelijk onjuist.">
            <a:extLst>
              <a:ext uri="{FF2B5EF4-FFF2-40B4-BE49-F238E27FC236}">
                <a16:creationId xmlns:a16="http://schemas.microsoft.com/office/drawing/2014/main" id="{98F4F078-9382-7BF7-DD82-8C65987D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04664"/>
            <a:ext cx="2896004" cy="36866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5DACA2-12BB-2160-645A-26C972D7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r>
              <a:rPr lang="nl-NL" dirty="0"/>
              <a:t>Drie meetstanden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6073D1-1C8C-B0CD-70B3-50511A61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 C en L, wissel takken</a:t>
            </a:r>
          </a:p>
          <a:p>
            <a:r>
              <a:rPr lang="nl-NL" dirty="0"/>
              <a:t>Voeding 1kHz, 10kHz, DC</a:t>
            </a:r>
          </a:p>
          <a:p>
            <a:r>
              <a:rPr lang="nl-NL" dirty="0"/>
              <a:t>Meetkant is geaard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5B8568-2076-039B-D2E2-C2973C70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 descr="Afbeelding met diagram, lijn&#10;&#10;Door AI gegenereerde inhoud is mogelijk onjuist.">
            <a:extLst>
              <a:ext uri="{FF2B5EF4-FFF2-40B4-BE49-F238E27FC236}">
                <a16:creationId xmlns:a16="http://schemas.microsoft.com/office/drawing/2014/main" id="{A41BA24B-F02E-3BEC-D6C5-B1E118EC7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5" y="3604785"/>
            <a:ext cx="7104531" cy="32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5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diagram, Technische tekening, Plan, schematisch&#10;&#10;Door AI gegenereerde inhoud is mogelijk onjuist.">
            <a:extLst>
              <a:ext uri="{FF2B5EF4-FFF2-40B4-BE49-F238E27FC236}">
                <a16:creationId xmlns:a16="http://schemas.microsoft.com/office/drawing/2014/main" id="{AAE5A3E4-B481-8412-6BC7-B9BB0AFE6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08720"/>
            <a:ext cx="6332493" cy="37743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D98045-ECF1-B172-CAC3-2ECFCACB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6552728" cy="1143000"/>
          </a:xfrm>
          <a:solidFill>
            <a:schemeClr val="bg1"/>
          </a:solidFill>
        </p:spPr>
        <p:txBody>
          <a:bodyPr/>
          <a:lstStyle/>
          <a:p>
            <a:r>
              <a:rPr lang="nl-NL" dirty="0"/>
              <a:t>Voeding van de brug (L/C)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333E47-65C3-CA8B-AA9B-14EE667FA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RC-</a:t>
            </a:r>
            <a:r>
              <a:rPr lang="nl-NL" dirty="0" err="1"/>
              <a:t>Osc</a:t>
            </a:r>
            <a:endParaRPr lang="nl-NL" dirty="0"/>
          </a:p>
          <a:p>
            <a:r>
              <a:rPr lang="nl-NL" dirty="0"/>
              <a:t>ECC81</a:t>
            </a:r>
          </a:p>
          <a:p>
            <a:r>
              <a:rPr lang="nl-NL" dirty="0"/>
              <a:t>Output</a:t>
            </a:r>
            <a:br>
              <a:rPr lang="nl-NL" dirty="0"/>
            </a:br>
            <a:r>
              <a:rPr lang="nl-NL" dirty="0"/>
              <a:t>via T1</a:t>
            </a:r>
          </a:p>
          <a:p>
            <a:endParaRPr lang="nl-NL" dirty="0"/>
          </a:p>
          <a:p>
            <a:r>
              <a:rPr lang="nl-NL" dirty="0"/>
              <a:t>C’s voeren B+ </a:t>
            </a:r>
            <a:br>
              <a:rPr lang="nl-NL" dirty="0"/>
            </a:br>
            <a:r>
              <a:rPr lang="nl-NL" dirty="0"/>
              <a:t>dus vervangen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783677-948B-2CE4-FBBC-650387C9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975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301C8-06E2-7BE6-94CF-F81674F2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 voor 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75279-B5E4-BD3A-43E9-B7D2ED089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T2 geeft 6 of 33V</a:t>
            </a:r>
            <a:br>
              <a:rPr lang="nl-NL" dirty="0"/>
            </a:br>
            <a:r>
              <a:rPr lang="nl-NL" dirty="0"/>
              <a:t>(x10-stand)</a:t>
            </a:r>
          </a:p>
          <a:p>
            <a:r>
              <a:rPr lang="nl-NL" dirty="0"/>
              <a:t>Gelijkrichting maar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geen afvlakking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of begrenzing</a:t>
            </a:r>
            <a:r>
              <a:rPr lang="nl-NL" dirty="0"/>
              <a:t>!</a:t>
            </a:r>
          </a:p>
          <a:p>
            <a:r>
              <a:rPr lang="nl-NL" dirty="0"/>
              <a:t>Meet met pulserende gelijkspanning</a:t>
            </a:r>
          </a:p>
          <a:p>
            <a:endParaRPr lang="nl-NL" dirty="0"/>
          </a:p>
          <a:p>
            <a:r>
              <a:rPr lang="nl-NL" dirty="0"/>
              <a:t>Aangepast: Afvlak-C en </a:t>
            </a:r>
            <a:r>
              <a:rPr lang="nl-NL" dirty="0" err="1"/>
              <a:t>serie-R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2A43A5-23FC-C792-32F8-6024EC56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 descr="Afbeelding met lijn, diagram, Lettertype, tekst&#10;&#10;Door AI gegenereerde inhoud is mogelijk onjuist.">
            <a:extLst>
              <a:ext uri="{FF2B5EF4-FFF2-40B4-BE49-F238E27FC236}">
                <a16:creationId xmlns:a16="http://schemas.microsoft.com/office/drawing/2014/main" id="{91B1640B-54EE-BF10-DD22-DBEF9C457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268760"/>
            <a:ext cx="3933288" cy="23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39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6B8CB-8608-89A8-79DC-6BB0A381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Meetversterker: Ingang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6D647A-2A92-EB16-0D87-71F56745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r>
              <a:rPr lang="nl-NL" dirty="0"/>
              <a:t>DC door filter en Vibrator</a:t>
            </a:r>
          </a:p>
          <a:p>
            <a:r>
              <a:rPr lang="nl-NL" dirty="0"/>
              <a:t>Via C21 naar 1</a:t>
            </a:r>
            <a:r>
              <a:rPr lang="nl-NL" baseline="30000" dirty="0"/>
              <a:t>e</a:t>
            </a:r>
            <a:r>
              <a:rPr lang="nl-NL" dirty="0"/>
              <a:t> trap</a:t>
            </a:r>
          </a:p>
          <a:p>
            <a:endParaRPr lang="nl-NL" dirty="0"/>
          </a:p>
          <a:p>
            <a:r>
              <a:rPr lang="nl-NL" dirty="0"/>
              <a:t>R30: AVC</a:t>
            </a:r>
          </a:p>
          <a:p>
            <a:r>
              <a:rPr lang="nl-NL" dirty="0"/>
              <a:t>V3/V4: ECC83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E9E9EA-7CD3-5318-B5DD-BB39E93D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 descr="Afbeelding met diagram, Plan, Technische tekening, schematisch&#10;&#10;Door AI gegenereerde inhoud is mogelijk onjuist.">
            <a:extLst>
              <a:ext uri="{FF2B5EF4-FFF2-40B4-BE49-F238E27FC236}">
                <a16:creationId xmlns:a16="http://schemas.microsoft.com/office/drawing/2014/main" id="{484A57C2-034A-776A-5B58-FB01CC0EB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634"/>
            <a:ext cx="4126265" cy="51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86098-3A7E-9C2F-2ADD-C83A3663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74216"/>
            <a:ext cx="5904656" cy="1143000"/>
          </a:xfrm>
        </p:spPr>
        <p:txBody>
          <a:bodyPr/>
          <a:lstStyle/>
          <a:p>
            <a:r>
              <a:rPr lang="nl-NL" dirty="0"/>
              <a:t>Meetversterker: 2</a:t>
            </a:r>
            <a:r>
              <a:rPr lang="nl-NL" baseline="30000" dirty="0"/>
              <a:t>e</a:t>
            </a:r>
            <a:r>
              <a:rPr lang="nl-NL" dirty="0"/>
              <a:t> trap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35D24E-5ED5-F1C5-707C-BCFC28DB2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/>
          <a:lstStyle/>
          <a:p>
            <a:r>
              <a:rPr lang="nl-NL" dirty="0"/>
              <a:t>Koppeling via 2 LC-Kringen </a:t>
            </a:r>
            <a:br>
              <a:rPr lang="nl-NL" dirty="0"/>
            </a:br>
            <a:r>
              <a:rPr lang="nl-NL" dirty="0"/>
              <a:t>voor 1kHz en 10kHz</a:t>
            </a:r>
          </a:p>
          <a:p>
            <a:endParaRPr lang="nl-NL" dirty="0"/>
          </a:p>
          <a:p>
            <a:r>
              <a:rPr lang="nl-NL" dirty="0"/>
              <a:t>Anodeweerstand R34</a:t>
            </a:r>
          </a:p>
          <a:p>
            <a:r>
              <a:rPr lang="nl-NL" dirty="0"/>
              <a:t>Koppelcondensator C24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BD3FD2-F4F3-3081-DD57-833D666E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 descr="Afbeelding met diagram, tekst, zwart-wit, lijn&#10;&#10;Door AI gegenereerde inhoud is mogelijk onjuist.">
            <a:extLst>
              <a:ext uri="{FF2B5EF4-FFF2-40B4-BE49-F238E27FC236}">
                <a16:creationId xmlns:a16="http://schemas.microsoft.com/office/drawing/2014/main" id="{7C0BD379-53BF-3DCF-F5D5-8EE550187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8320"/>
            <a:ext cx="143254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5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B960F-D83A-0F12-E49C-BEA2C7E8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Meetbrug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10C8BC-739B-CD74-7232-0789155A7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Bekend: voor R en C</a:t>
            </a:r>
          </a:p>
          <a:p>
            <a:r>
              <a:rPr lang="nl-NL" dirty="0"/>
              <a:t>Kan ook voor L, met referentie-C</a:t>
            </a:r>
          </a:p>
          <a:p>
            <a:r>
              <a:rPr lang="nl-NL" dirty="0"/>
              <a:t>Frequentie-meetbrug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EEDCA1-438D-48AE-2684-BC83A909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683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4FF6B-3F17-F71C-593E-E0E675AF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Meetversterker 3</a:t>
            </a:r>
            <a:r>
              <a:rPr lang="nl-NL" baseline="30000" dirty="0"/>
              <a:t>e</a:t>
            </a:r>
            <a:r>
              <a:rPr lang="nl-NL" dirty="0"/>
              <a:t> trap en detectie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EAA07B-E82C-95F8-C67A-9DC502D4B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5121275"/>
          </a:xfrm>
        </p:spPr>
        <p:txBody>
          <a:bodyPr/>
          <a:lstStyle/>
          <a:p>
            <a:r>
              <a:rPr lang="nl-NL" dirty="0"/>
              <a:t>Derde versterktrap V4a</a:t>
            </a:r>
          </a:p>
          <a:p>
            <a:r>
              <a:rPr lang="nl-NL" dirty="0"/>
              <a:t>C25 naar </a:t>
            </a:r>
            <a:r>
              <a:rPr lang="nl-NL" dirty="0" err="1"/>
              <a:t>a+g</a:t>
            </a:r>
            <a:r>
              <a:rPr lang="nl-NL" dirty="0"/>
              <a:t> van V4b</a:t>
            </a:r>
          </a:p>
          <a:p>
            <a:r>
              <a:rPr lang="nl-NL" dirty="0"/>
              <a:t>Vierde triode is als diode</a:t>
            </a:r>
          </a:p>
          <a:p>
            <a:r>
              <a:rPr lang="nl-NL" dirty="0"/>
              <a:t>Negatieve spanning via R42 </a:t>
            </a:r>
            <a:br>
              <a:rPr lang="nl-NL" dirty="0"/>
            </a:br>
            <a:r>
              <a:rPr lang="nl-NL" dirty="0"/>
              <a:t>naar R43 (meter) </a:t>
            </a:r>
            <a:br>
              <a:rPr lang="nl-NL" dirty="0"/>
            </a:br>
            <a:r>
              <a:rPr lang="nl-NL" dirty="0"/>
              <a:t>en R41 (AGC)</a:t>
            </a:r>
          </a:p>
          <a:p>
            <a:endParaRPr lang="nl-NL" dirty="0"/>
          </a:p>
          <a:p>
            <a:r>
              <a:rPr lang="nl-NL" dirty="0"/>
              <a:t>Waarom AGC in een </a:t>
            </a:r>
            <a:br>
              <a:rPr lang="nl-NL" dirty="0"/>
            </a:br>
            <a:r>
              <a:rPr lang="nl-NL" dirty="0"/>
              <a:t>meetversterker?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E1FDB4-8202-824F-B20C-963F9E5D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Afbeelding 5" descr="Afbeelding met diagram, Technische tekening, lijn, schets&#10;&#10;Door AI gegenereerde inhoud is mogelijk onjuist.">
            <a:extLst>
              <a:ext uri="{FF2B5EF4-FFF2-40B4-BE49-F238E27FC236}">
                <a16:creationId xmlns:a16="http://schemas.microsoft.com/office/drawing/2014/main" id="{B744FAF6-7D98-7CF1-BF71-35F5D8D4C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385" y="1340768"/>
            <a:ext cx="2708372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98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64CDC-29CD-E850-021E-07C694CD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Verkrijgen en opknappen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ABB144-733D-EE53-2539-D0C0E7F0F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Aangeboden Augustus 2025 op NFOR </a:t>
            </a:r>
          </a:p>
          <a:p>
            <a:r>
              <a:rPr lang="nl-NL" dirty="0"/>
              <a:t>Gratis, ophalen Achterveld (ca 30km)</a:t>
            </a:r>
          </a:p>
          <a:p>
            <a:endParaRPr lang="nl-NL" dirty="0"/>
          </a:p>
          <a:p>
            <a:r>
              <a:rPr lang="nl-NL" dirty="0"/>
              <a:t>Gert heeft gebracht (21/08/2025)</a:t>
            </a:r>
          </a:p>
          <a:p>
            <a:endParaRPr lang="nl-NL" dirty="0"/>
          </a:p>
          <a:p>
            <a:r>
              <a:rPr lang="nl-NL" dirty="0"/>
              <a:t>Documentatie: </a:t>
            </a:r>
            <a:br>
              <a:rPr lang="nl-NL" dirty="0"/>
            </a:br>
            <a:r>
              <a:rPr lang="nl-NL" dirty="0"/>
              <a:t>©1960, 650exx</a:t>
            </a:r>
            <a:br>
              <a:rPr lang="nl-NL" dirty="0"/>
            </a:br>
            <a:r>
              <a:rPr lang="nl-NL" dirty="0"/>
              <a:t>Mijn SN is JA705/062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6365DD-6584-961B-229F-530F7C7D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 descr="Afbeelding met tekst, Lettertype, wit, typografie&#10;&#10;Door AI gegenereerde inhoud is mogelijk onjuist.">
            <a:extLst>
              <a:ext uri="{FF2B5EF4-FFF2-40B4-BE49-F238E27FC236}">
                <a16:creationId xmlns:a16="http://schemas.microsoft.com/office/drawing/2014/main" id="{8C253E65-862C-F000-3A24-9642B838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4581128"/>
            <a:ext cx="4305901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96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CDBE2-D8F9-23AE-B185-4C0CA086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D382316-B5C1-8ED0-7B35-11215F85D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52"/>
            <a:ext cx="9115156" cy="685881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A9D5E6-77AE-887D-4F7A-ED0D78CB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411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814C7-F621-0445-2A99-17FB55C51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Onderkant van chassis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ED7D200-5134-1C05-2F76-2B925992B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63" y="0"/>
            <a:ext cx="9114069" cy="68580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F03087-82D0-EF70-6C05-EEAF0517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82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000DC-6128-938D-78A9-B24C0498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Preventief vervangen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7877B7-79B3-3192-841A-D7911246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Eerste </a:t>
            </a:r>
            <a:r>
              <a:rPr lang="nl-NL" dirty="0" err="1"/>
              <a:t>elco</a:t>
            </a:r>
            <a:r>
              <a:rPr lang="nl-NL" dirty="0"/>
              <a:t>, 8x Hunts papiercondensator</a:t>
            </a:r>
          </a:p>
          <a:p>
            <a:r>
              <a:rPr lang="nl-NL" dirty="0"/>
              <a:t>Gelijkrichtbrug voor R-meting</a:t>
            </a:r>
            <a:br>
              <a:rPr lang="nl-NL" dirty="0"/>
            </a:br>
            <a:r>
              <a:rPr lang="nl-NL" dirty="0"/>
              <a:t>En: afvlakking plus begrenzing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Spanningsinstelling: Solderen aan trafo</a:t>
            </a:r>
          </a:p>
          <a:p>
            <a:endParaRPr lang="nl-NL" dirty="0"/>
          </a:p>
          <a:p>
            <a:r>
              <a:rPr lang="nl-NL" dirty="0"/>
              <a:t>Opstarten met seriegloeilamp!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2987B1-6363-85B4-9A87-251D4D1C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15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92A0C-4383-8F08-28B5-D342B831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Meten is zweten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51D660-1F11-6DA4-9E16-0A10651B3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L en C: ca 350mV op brug</a:t>
            </a:r>
          </a:p>
          <a:p>
            <a:r>
              <a:rPr lang="nl-NL" dirty="0"/>
              <a:t>Voor R: 6V (of 33V op 10x stand)</a:t>
            </a:r>
          </a:p>
          <a:p>
            <a:r>
              <a:rPr lang="nl-NL" dirty="0"/>
              <a:t>Nauwkeurigheid ca. 1% (manual)</a:t>
            </a:r>
          </a:p>
          <a:p>
            <a:endParaRPr lang="nl-NL" dirty="0"/>
          </a:p>
          <a:p>
            <a:r>
              <a:rPr lang="nl-NL" dirty="0"/>
              <a:t>Waarden liggen binnen 2-3% van </a:t>
            </a:r>
            <a:r>
              <a:rPr lang="nl-NL" dirty="0">
                <a:hlinkClick r:id="rId2"/>
              </a:rPr>
              <a:t>HoldPeak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48CC81-A956-73AF-D5C0-12EEFC10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256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6ECF2-0301-53C0-6E2D-EBF1BEAC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Weer even voordoen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7D0B18-9A8C-671F-2133-53389AAE4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Geïsoleerde bovenplaat</a:t>
            </a:r>
          </a:p>
          <a:p>
            <a:r>
              <a:rPr lang="nl-NL" dirty="0"/>
              <a:t>Zoemen bij R-meting</a:t>
            </a:r>
          </a:p>
          <a:p>
            <a:r>
              <a:rPr lang="nl-NL" dirty="0"/>
              <a:t>R groen blauw groen</a:t>
            </a:r>
          </a:p>
          <a:p>
            <a:r>
              <a:rPr lang="nl-NL" dirty="0"/>
              <a:t>C uit zakje</a:t>
            </a:r>
          </a:p>
          <a:p>
            <a:r>
              <a:rPr lang="nl-NL" dirty="0"/>
              <a:t>C uit </a:t>
            </a:r>
            <a:r>
              <a:rPr lang="nl-NL" dirty="0" err="1"/>
              <a:t>Marconi</a:t>
            </a:r>
            <a:endParaRPr lang="nl-NL" dirty="0"/>
          </a:p>
          <a:p>
            <a:r>
              <a:rPr lang="nl-NL" dirty="0"/>
              <a:t>Filter choke 5H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4F353D-C09F-818D-4B46-163CFF39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317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Mooi meetinstrument</a:t>
            </a:r>
          </a:p>
          <a:p>
            <a:r>
              <a:rPr lang="nl-NL" dirty="0"/>
              <a:t>Krakende Fase-potmeter</a:t>
            </a:r>
          </a:p>
          <a:p>
            <a:r>
              <a:rPr lang="nl-NL" dirty="0"/>
              <a:t>Handleiding 43pp!  Werking en Schema, </a:t>
            </a:r>
            <a:br>
              <a:rPr lang="nl-NL" dirty="0"/>
            </a:br>
            <a:r>
              <a:rPr lang="nl-NL" dirty="0"/>
              <a:t>alles heel mooi uitgelegd</a:t>
            </a:r>
          </a:p>
          <a:p>
            <a:endParaRPr lang="nl-NL" dirty="0"/>
          </a:p>
          <a:p>
            <a:r>
              <a:rPr lang="nl-NL" dirty="0"/>
              <a:t>Zelf geen behoefte:</a:t>
            </a:r>
            <a:br>
              <a:rPr lang="nl-NL" dirty="0"/>
            </a:br>
            <a:r>
              <a:rPr lang="nl-NL" dirty="0"/>
              <a:t>Te koop voor </a:t>
            </a:r>
            <a:r>
              <a:rPr lang="nl-NL" dirty="0">
                <a:solidFill>
                  <a:srgbClr val="FF0000"/>
                </a:solidFill>
              </a:rPr>
              <a:t>22€</a:t>
            </a:r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15€ 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1617E60-983B-FE6E-816D-7AE25E231564}"/>
              </a:ext>
            </a:extLst>
          </p:cNvPr>
          <p:cNvCxnSpPr/>
          <p:nvPr/>
        </p:nvCxnSpPr>
        <p:spPr>
          <a:xfrm>
            <a:off x="3059832" y="5085184"/>
            <a:ext cx="72008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Marconi</a:t>
            </a:r>
            <a:endParaRPr lang="nl-NL" dirty="0"/>
          </a:p>
          <a:p>
            <a:r>
              <a:rPr lang="nl-NL" dirty="0"/>
              <a:t>Zingende brug</a:t>
            </a:r>
          </a:p>
          <a:p>
            <a:r>
              <a:rPr lang="nl-NL" dirty="0"/>
              <a:t>TC1</a:t>
            </a:r>
          </a:p>
          <a:p>
            <a:r>
              <a:rPr lang="nl-NL" dirty="0"/>
              <a:t>Condensators</a:t>
            </a:r>
          </a:p>
          <a:p>
            <a:r>
              <a:rPr lang="nl-NL"/>
              <a:t>Choke en UGT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873C8-2922-54A0-1141-B153C190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>
                <a:hlinkClick r:id="rId2"/>
              </a:rPr>
              <a:t>Brug van </a:t>
            </a:r>
            <a:r>
              <a:rPr lang="nl-NL" dirty="0" err="1">
                <a:hlinkClick r:id="rId2"/>
              </a:rPr>
              <a:t>Wheatstone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CD0219-6402-96C4-6263-382122AF2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1833, S.H. Christie</a:t>
            </a:r>
          </a:p>
          <a:p>
            <a:r>
              <a:rPr lang="nl-NL" dirty="0"/>
              <a:t>1843, C. </a:t>
            </a:r>
            <a:r>
              <a:rPr lang="nl-NL" dirty="0" err="1"/>
              <a:t>Wheatstone</a:t>
            </a:r>
            <a:endParaRPr lang="nl-NL" dirty="0"/>
          </a:p>
          <a:p>
            <a:endParaRPr lang="nl-NL" dirty="0"/>
          </a:p>
          <a:p>
            <a:r>
              <a:rPr lang="nl-NL" dirty="0"/>
              <a:t>Twee spanningsdelers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R</a:t>
            </a:r>
            <a:r>
              <a:rPr lang="nl-NL" baseline="-25000" dirty="0">
                <a:solidFill>
                  <a:srgbClr val="FF0000"/>
                </a:solidFill>
              </a:rPr>
              <a:t>1</a:t>
            </a:r>
            <a:r>
              <a:rPr lang="nl-NL" dirty="0">
                <a:solidFill>
                  <a:srgbClr val="FF0000"/>
                </a:solidFill>
              </a:rPr>
              <a:t> R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en </a:t>
            </a:r>
            <a:r>
              <a:rPr lang="nl-NL" dirty="0">
                <a:solidFill>
                  <a:srgbClr val="FF0000"/>
                </a:solidFill>
              </a:rPr>
              <a:t>R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</a:t>
            </a:r>
            <a:r>
              <a:rPr lang="nl-NL" baseline="-25000" dirty="0" err="1">
                <a:solidFill>
                  <a:srgbClr val="FF0000"/>
                </a:solidFill>
              </a:rPr>
              <a:t>x</a:t>
            </a:r>
            <a:r>
              <a:rPr lang="nl-NL" baseline="-250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nl-NL" dirty="0"/>
              <a:t>Regel tot </a:t>
            </a:r>
            <a:r>
              <a:rPr lang="nl-NL" dirty="0">
                <a:solidFill>
                  <a:srgbClr val="FF0000"/>
                </a:solidFill>
              </a:rPr>
              <a:t>V</a:t>
            </a:r>
            <a:r>
              <a:rPr lang="nl-NL" baseline="-25000" dirty="0">
                <a:solidFill>
                  <a:srgbClr val="FF0000"/>
                </a:solidFill>
              </a:rPr>
              <a:t>D</a:t>
            </a:r>
            <a:r>
              <a:rPr lang="nl-NL" dirty="0">
                <a:solidFill>
                  <a:srgbClr val="FF0000"/>
                </a:solidFill>
              </a:rPr>
              <a:t> = V</a:t>
            </a:r>
            <a:r>
              <a:rPr lang="nl-NL" baseline="-25000" dirty="0">
                <a:solidFill>
                  <a:srgbClr val="FF0000"/>
                </a:solidFill>
              </a:rPr>
              <a:t>B </a:t>
            </a:r>
          </a:p>
          <a:p>
            <a:pPr lvl="1"/>
            <a:r>
              <a:rPr lang="nl-NL" dirty="0" err="1">
                <a:solidFill>
                  <a:srgbClr val="FF0000"/>
                </a:solidFill>
              </a:rPr>
              <a:t>R</a:t>
            </a:r>
            <a:r>
              <a:rPr lang="nl-NL" baseline="-25000" dirty="0" err="1">
                <a:solidFill>
                  <a:srgbClr val="FF0000"/>
                </a:solidFill>
              </a:rPr>
              <a:t>x</a:t>
            </a:r>
            <a:r>
              <a:rPr lang="nl-NL" dirty="0">
                <a:solidFill>
                  <a:srgbClr val="FF0000"/>
                </a:solidFill>
              </a:rPr>
              <a:t> = R</a:t>
            </a:r>
            <a:r>
              <a:rPr lang="nl-NL" baseline="-25000" dirty="0">
                <a:solidFill>
                  <a:srgbClr val="FF0000"/>
                </a:solidFill>
              </a:rPr>
              <a:t>3 </a:t>
            </a:r>
            <a:r>
              <a:rPr lang="nl-NL" dirty="0">
                <a:solidFill>
                  <a:srgbClr val="FF0000"/>
                </a:solidFill>
              </a:rPr>
              <a:t>/ R</a:t>
            </a:r>
            <a:r>
              <a:rPr lang="nl-NL" baseline="-25000" dirty="0">
                <a:solidFill>
                  <a:srgbClr val="FF0000"/>
                </a:solidFill>
              </a:rPr>
              <a:t>1 </a:t>
            </a:r>
            <a:r>
              <a:rPr lang="nl-NL" dirty="0">
                <a:solidFill>
                  <a:srgbClr val="FF0000"/>
                </a:solidFill>
              </a:rPr>
              <a:t> x R</a:t>
            </a:r>
            <a:r>
              <a:rPr lang="nl-NL" baseline="-25000" dirty="0">
                <a:solidFill>
                  <a:srgbClr val="FF0000"/>
                </a:solidFill>
              </a:rPr>
              <a:t>2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25C97C-354A-64B8-F438-E8CA43D0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F96558-B10C-BE86-0CBD-C2DB761B5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5351" y="1772816"/>
            <a:ext cx="3910136" cy="30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4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55C6E-D38A-FE08-9FFE-32201EFF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werkt het zo goed?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C77ECF-C6DA-08C9-47C1-9DF0C316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5164683"/>
          </a:xfrm>
        </p:spPr>
        <p:txBody>
          <a:bodyPr/>
          <a:lstStyle/>
          <a:p>
            <a:r>
              <a:rPr lang="nl-NL" dirty="0"/>
              <a:t>Alleen passieve componenten</a:t>
            </a:r>
          </a:p>
          <a:p>
            <a:pPr lvl="1"/>
            <a:r>
              <a:rPr lang="nl-NL" dirty="0"/>
              <a:t>Alleen 0 te detecteren</a:t>
            </a:r>
          </a:p>
          <a:p>
            <a:pPr lvl="1"/>
            <a:r>
              <a:rPr lang="nl-NL" dirty="0"/>
              <a:t>Brugspanning geen invloed</a:t>
            </a:r>
          </a:p>
          <a:p>
            <a:r>
              <a:rPr lang="nl-NL" dirty="0"/>
              <a:t>Groot bereik met decadentrap: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R</a:t>
            </a:r>
            <a:r>
              <a:rPr lang="nl-NL" baseline="-25000" dirty="0">
                <a:solidFill>
                  <a:srgbClr val="FF0000"/>
                </a:solidFill>
              </a:rPr>
              <a:t>1</a:t>
            </a:r>
            <a:r>
              <a:rPr lang="nl-NL" dirty="0"/>
              <a:t> (of </a:t>
            </a:r>
            <a:r>
              <a:rPr lang="nl-NL" dirty="0">
                <a:solidFill>
                  <a:srgbClr val="FF0000"/>
                </a:solidFill>
              </a:rPr>
              <a:t>R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/>
              <a:t>) heeft 1, 10, 100, 1k, 10, …</a:t>
            </a:r>
          </a:p>
          <a:p>
            <a:r>
              <a:rPr lang="nl-NL" dirty="0"/>
              <a:t>Nauwkeurigheid </a:t>
            </a:r>
            <a:r>
              <a:rPr lang="nl-NL" dirty="0">
                <a:hlinkClick r:id="rId2"/>
              </a:rPr>
              <a:t>tot 0,01%</a:t>
            </a:r>
            <a:r>
              <a:rPr lang="nl-NL" dirty="0"/>
              <a:t> mogelijk</a:t>
            </a:r>
          </a:p>
          <a:p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 Meter met groot bereik nodig</a:t>
            </a:r>
          </a:p>
          <a:p>
            <a:r>
              <a:rPr lang="nl-NL" dirty="0">
                <a:sym typeface="Wingdings" panose="05000000000000000000" pitchFamily="2" charset="2"/>
                <a:hlinkClick r:id="rId3"/>
              </a:rPr>
              <a:t>Brug van Kelvin</a:t>
            </a:r>
            <a:r>
              <a:rPr lang="nl-NL" dirty="0">
                <a:sym typeface="Wingdings" panose="05000000000000000000" pitchFamily="2" charset="2"/>
              </a:rPr>
              <a:t> schakelt bedrading uit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420404-9848-2965-2F20-C412B169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AFE17A-8B52-5C59-AB6D-F570B566E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0191" y="1440089"/>
            <a:ext cx="2593479" cy="199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1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5A411-2459-AD8A-09B0-08B7B7D8F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D3438-DC56-E90E-5C93-BAEB75C4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Condensator: </a:t>
            </a:r>
            <a:r>
              <a:rPr lang="nl-NL" dirty="0">
                <a:hlinkClick r:id="rId2"/>
              </a:rPr>
              <a:t>Brug van De </a:t>
            </a:r>
            <a:r>
              <a:rPr lang="nl-NL" dirty="0" err="1">
                <a:hlinkClick r:id="rId2"/>
              </a:rPr>
              <a:t>Sauty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ADC8E9-4C4E-C67F-77DB-0DFAB52C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Spanningsdeler met </a:t>
            </a:r>
            <a:br>
              <a:rPr lang="nl-NL" dirty="0"/>
            </a:br>
            <a:r>
              <a:rPr lang="nl-NL" dirty="0"/>
              <a:t>capaciteiten</a:t>
            </a:r>
          </a:p>
          <a:p>
            <a:r>
              <a:rPr lang="nl-NL" dirty="0"/>
              <a:t>Hier: regel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baseline="-25000" dirty="0">
                <a:solidFill>
                  <a:srgbClr val="FF0000"/>
                </a:solidFill>
              </a:rPr>
              <a:t>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Meestal: Regel </a:t>
            </a:r>
            <a:r>
              <a:rPr lang="nl-NL" dirty="0">
                <a:solidFill>
                  <a:srgbClr val="FF0000"/>
                </a:solidFill>
              </a:rPr>
              <a:t>R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/>
              <a:t> </a:t>
            </a:r>
          </a:p>
          <a:p>
            <a:r>
              <a:rPr lang="nl-NL" dirty="0"/>
              <a:t>Wisselspanning!</a:t>
            </a:r>
          </a:p>
          <a:p>
            <a:r>
              <a:rPr lang="nl-NL" dirty="0"/>
              <a:t>Evenwicht: </a:t>
            </a:r>
            <a:r>
              <a:rPr lang="nl-NL" dirty="0" err="1">
                <a:solidFill>
                  <a:srgbClr val="FF0000"/>
                </a:solidFill>
              </a:rPr>
              <a:t>Z</a:t>
            </a:r>
            <a:r>
              <a:rPr lang="nl-NL" baseline="-25000" dirty="0" err="1">
                <a:solidFill>
                  <a:srgbClr val="FF0000"/>
                </a:solidFill>
              </a:rPr>
              <a:t>x</a:t>
            </a:r>
            <a:r>
              <a:rPr lang="nl-NL" dirty="0">
                <a:solidFill>
                  <a:srgbClr val="FF0000"/>
                </a:solidFill>
              </a:rPr>
              <a:t> = Z</a:t>
            </a:r>
            <a:r>
              <a:rPr lang="nl-NL" baseline="-25000" dirty="0">
                <a:solidFill>
                  <a:srgbClr val="FF0000"/>
                </a:solidFill>
              </a:rPr>
              <a:t>a</a:t>
            </a:r>
            <a:r>
              <a:rPr lang="nl-NL" dirty="0">
                <a:solidFill>
                  <a:srgbClr val="FF0000"/>
                </a:solidFill>
              </a:rPr>
              <a:t> x R</a:t>
            </a:r>
            <a:r>
              <a:rPr lang="nl-NL" baseline="-25000" dirty="0">
                <a:solidFill>
                  <a:srgbClr val="FF0000"/>
                </a:solidFill>
              </a:rPr>
              <a:t>1</a:t>
            </a:r>
            <a:r>
              <a:rPr lang="nl-NL" dirty="0">
                <a:solidFill>
                  <a:srgbClr val="FF0000"/>
                </a:solidFill>
              </a:rPr>
              <a:t> / R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</a:t>
            </a:r>
            <a:br>
              <a:rPr lang="nl-NL" dirty="0"/>
            </a:br>
            <a:r>
              <a:rPr lang="nl-NL" dirty="0" err="1"/>
              <a:t>Dwz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baseline="-25000" dirty="0">
                <a:solidFill>
                  <a:srgbClr val="FF0000"/>
                </a:solidFill>
              </a:rPr>
              <a:t>x</a:t>
            </a:r>
            <a:r>
              <a:rPr lang="nl-NL" dirty="0">
                <a:solidFill>
                  <a:srgbClr val="FF0000"/>
                </a:solidFill>
              </a:rPr>
              <a:t> = C</a:t>
            </a:r>
            <a:r>
              <a:rPr lang="nl-NL" baseline="-25000" dirty="0">
                <a:solidFill>
                  <a:srgbClr val="FF0000"/>
                </a:solidFill>
              </a:rPr>
              <a:t>a</a:t>
            </a:r>
            <a:r>
              <a:rPr lang="nl-NL" dirty="0">
                <a:solidFill>
                  <a:srgbClr val="FF0000"/>
                </a:solidFill>
              </a:rPr>
              <a:t> x R</a:t>
            </a:r>
            <a:r>
              <a:rPr lang="nl-NL" baseline="-25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/ R</a:t>
            </a:r>
            <a:r>
              <a:rPr lang="nl-NL" baseline="-25000" dirty="0">
                <a:solidFill>
                  <a:srgbClr val="FF0000"/>
                </a:solidFill>
              </a:rPr>
              <a:t>1</a:t>
            </a:r>
            <a:r>
              <a:rPr lang="nl-NL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182C28-75FD-54F8-25AC-BC9AC5BA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0BF79C-31AF-C856-D96A-837406AA1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763069" cy="31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D9AD9-B687-EE30-1A66-6626DE02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Condensator: </a:t>
            </a:r>
            <a:r>
              <a:rPr lang="nl-NL" dirty="0">
                <a:hlinkClick r:id="rId2"/>
              </a:rPr>
              <a:t>Brug van De </a:t>
            </a:r>
            <a:r>
              <a:rPr lang="nl-NL" dirty="0" err="1">
                <a:hlinkClick r:id="rId2"/>
              </a:rPr>
              <a:t>Sauty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3CCCDE-D111-06D1-A309-6F8FBB934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9" y="1683885"/>
            <a:ext cx="8229600" cy="4672465"/>
          </a:xfrm>
        </p:spPr>
        <p:txBody>
          <a:bodyPr/>
          <a:lstStyle/>
          <a:p>
            <a:r>
              <a:rPr lang="nl-NL" dirty="0"/>
              <a:t>Meerdere bereiken:</a:t>
            </a:r>
          </a:p>
          <a:p>
            <a:pPr lvl="1"/>
            <a:r>
              <a:rPr lang="nl-NL" dirty="0"/>
              <a:t>Condensatordecade of</a:t>
            </a:r>
          </a:p>
          <a:p>
            <a:pPr lvl="1"/>
            <a:r>
              <a:rPr lang="nl-NL" dirty="0"/>
              <a:t>Weerstandsdecade</a:t>
            </a:r>
          </a:p>
          <a:p>
            <a:r>
              <a:rPr lang="nl-NL" dirty="0"/>
              <a:t>Bij verlies (lek) </a:t>
            </a:r>
            <a:br>
              <a:rPr lang="nl-NL" dirty="0"/>
            </a:br>
            <a:r>
              <a:rPr lang="nl-NL" dirty="0"/>
              <a:t>geen exact evenwicht!</a:t>
            </a:r>
          </a:p>
          <a:p>
            <a:pPr lvl="1"/>
            <a:r>
              <a:rPr lang="nl-NL" dirty="0"/>
              <a:t>Schatten met minimum</a:t>
            </a:r>
          </a:p>
          <a:p>
            <a:pPr lvl="1"/>
            <a:r>
              <a:rPr lang="nl-NL" dirty="0"/>
              <a:t>Meten met potmeter over referentie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baseline="-25000" dirty="0">
                <a:solidFill>
                  <a:srgbClr val="FF0000"/>
                </a:solidFill>
              </a:rPr>
              <a:t>a</a:t>
            </a:r>
            <a:r>
              <a:rPr lang="nl-NL" dirty="0"/>
              <a:t> 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3759E3-EBA9-535F-139F-CEA971E5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0079390-FFE4-8B09-FC0F-D8E9B84A1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763069" cy="31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3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CBA38-6DDB-4BF8-6A2F-898F2778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Inductie: </a:t>
            </a:r>
            <a:r>
              <a:rPr lang="nl-NL" dirty="0">
                <a:hlinkClick r:id="rId2"/>
              </a:rPr>
              <a:t>Brug van Maxwell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19B19B-F148-880A-0917-4777BABF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Kan met referentie C </a:t>
            </a:r>
            <a:br>
              <a:rPr lang="nl-NL" dirty="0"/>
            </a:br>
            <a:r>
              <a:rPr lang="nl-NL" dirty="0"/>
              <a:t>want </a:t>
            </a:r>
            <a:r>
              <a:rPr lang="nl-NL" dirty="0">
                <a:solidFill>
                  <a:srgbClr val="FF0000"/>
                </a:solidFill>
              </a:rPr>
              <a:t>L : R </a:t>
            </a:r>
            <a:r>
              <a:rPr lang="nl-NL" dirty="0"/>
              <a:t>als </a:t>
            </a:r>
            <a:r>
              <a:rPr lang="nl-NL" dirty="0">
                <a:solidFill>
                  <a:srgbClr val="FF0000"/>
                </a:solidFill>
              </a:rPr>
              <a:t>R : C </a:t>
            </a:r>
          </a:p>
          <a:p>
            <a:r>
              <a:rPr lang="nl-NL" dirty="0"/>
              <a:t>Evenwicht: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L</a:t>
            </a:r>
            <a:r>
              <a:rPr lang="nl-NL" baseline="-25000" dirty="0">
                <a:solidFill>
                  <a:srgbClr val="FF0000"/>
                </a:solidFill>
              </a:rPr>
              <a:t>x</a:t>
            </a:r>
            <a:r>
              <a:rPr lang="nl-NL" dirty="0">
                <a:solidFill>
                  <a:srgbClr val="FF0000"/>
                </a:solidFill>
              </a:rPr>
              <a:t> = R</a:t>
            </a:r>
            <a:r>
              <a:rPr lang="nl-NL" baseline="-25000" dirty="0">
                <a:solidFill>
                  <a:srgbClr val="FF0000"/>
                </a:solidFill>
              </a:rPr>
              <a:t>1</a:t>
            </a:r>
            <a:r>
              <a:rPr lang="nl-NL" dirty="0">
                <a:solidFill>
                  <a:srgbClr val="FF0000"/>
                </a:solidFill>
              </a:rPr>
              <a:t> x R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 x C</a:t>
            </a:r>
            <a:r>
              <a:rPr lang="nl-NL" baseline="-25000" dirty="0">
                <a:solidFill>
                  <a:srgbClr val="FF0000"/>
                </a:solidFill>
              </a:rPr>
              <a:t>a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r>
              <a:rPr lang="nl-NL" dirty="0"/>
              <a:t>Meting Q: </a:t>
            </a:r>
            <a:br>
              <a:rPr lang="nl-NL" dirty="0"/>
            </a:br>
            <a:r>
              <a:rPr lang="nl-NL" dirty="0"/>
              <a:t>Verlieshoeken gelijk</a:t>
            </a:r>
          </a:p>
          <a:p>
            <a:endParaRPr lang="nl-NL" dirty="0"/>
          </a:p>
          <a:p>
            <a:r>
              <a:rPr lang="nl-NL" dirty="0" err="1"/>
              <a:t>Marconi</a:t>
            </a:r>
            <a:r>
              <a:rPr lang="nl-NL" dirty="0"/>
              <a:t> TF868 heeft dit allemaal!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1C6F90-823C-0568-FB76-8EA29E87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1C61B8-674E-D3F3-674D-581FFBC8F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83410"/>
            <a:ext cx="3935380" cy="32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8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5C4BA-4C71-8F3A-8E18-77CD652C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Frequentie: </a:t>
            </a:r>
            <a:r>
              <a:rPr lang="nl-NL" dirty="0">
                <a:hlinkClick r:id="rId2"/>
              </a:rPr>
              <a:t>Brug van Wien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22C22E-C276-3E14-073E-69D72A142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Heel grappig ding!</a:t>
            </a:r>
          </a:p>
          <a:p>
            <a:r>
              <a:rPr lang="nl-NL" dirty="0"/>
              <a:t>Regel met </a:t>
            </a:r>
            <a:r>
              <a:rPr lang="nl-NL" dirty="0">
                <a:solidFill>
                  <a:srgbClr val="FF0000"/>
                </a:solidFill>
              </a:rPr>
              <a:t>R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/>
              <a:t> en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/>
              <a:t> </a:t>
            </a:r>
          </a:p>
          <a:p>
            <a:r>
              <a:rPr lang="nl-NL" dirty="0"/>
              <a:t>Evenwicht: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ω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= 1/(R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 R</a:t>
            </a:r>
            <a:r>
              <a:rPr lang="nl-NL" baseline="-25000" dirty="0">
                <a:solidFill>
                  <a:srgbClr val="FF0000"/>
                </a:solidFill>
              </a:rPr>
              <a:t>4</a:t>
            </a:r>
            <a:r>
              <a:rPr lang="nl-NL" dirty="0">
                <a:solidFill>
                  <a:srgbClr val="FF0000"/>
                </a:solidFill>
              </a:rPr>
              <a:t> C</a:t>
            </a:r>
            <a:r>
              <a:rPr lang="nl-NL" baseline="-25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 C</a:t>
            </a:r>
            <a:r>
              <a:rPr lang="nl-NL" baseline="-25000" dirty="0">
                <a:solidFill>
                  <a:srgbClr val="FF0000"/>
                </a:solidFill>
              </a:rPr>
              <a:t>4</a:t>
            </a:r>
            <a:r>
              <a:rPr lang="nl-NL" dirty="0">
                <a:solidFill>
                  <a:srgbClr val="FF0000"/>
                </a:solidFill>
              </a:rPr>
              <a:t>) </a:t>
            </a:r>
          </a:p>
          <a:p>
            <a:endParaRPr lang="nl-NL" dirty="0"/>
          </a:p>
          <a:p>
            <a:r>
              <a:rPr lang="nl-NL" dirty="0"/>
              <a:t>Heeft </a:t>
            </a:r>
            <a:r>
              <a:rPr lang="nl-NL" dirty="0" err="1"/>
              <a:t>Marconi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(helaas) niet!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BD91A2-60D3-A6F3-42CF-C9ABDBB1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5611C2F-3BF0-CC02-9260-4841C51ED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41" y="1632790"/>
            <a:ext cx="3922158" cy="39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881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1093</Words>
  <Application>Microsoft Office PowerPoint</Application>
  <PresentationFormat>Diavoorstelling (4:3)</PresentationFormat>
  <Paragraphs>250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Kantoorthema</vt:lpstr>
      <vt:lpstr>Marconi TF868B Meetbrug (1960)</vt:lpstr>
      <vt:lpstr>Wat gaan we doen</vt:lpstr>
      <vt:lpstr>1. Meetbrug</vt:lpstr>
      <vt:lpstr>De Brug van Wheatstone</vt:lpstr>
      <vt:lpstr>Waarom werkt het zo goed?</vt:lpstr>
      <vt:lpstr>Condensator: Brug van De Sauty</vt:lpstr>
      <vt:lpstr>Condensator: Brug van De Sauty</vt:lpstr>
      <vt:lpstr>Inductie: Brug van Maxwell</vt:lpstr>
      <vt:lpstr>Frequentie: Brug van Wien</vt:lpstr>
      <vt:lpstr>Praktische overwegingen</vt:lpstr>
      <vt:lpstr>2. De Zingende Meetbrug</vt:lpstr>
      <vt:lpstr>Radiohobby in 1997</vt:lpstr>
      <vt:lpstr>Brugschakeling</vt:lpstr>
      <vt:lpstr>Schaalverdeling</vt:lpstr>
      <vt:lpstr>Behuizing</vt:lpstr>
      <vt:lpstr>Voeden en meten</vt:lpstr>
      <vt:lpstr>Versie 3: NE555</vt:lpstr>
      <vt:lpstr>Leuk even voordoen!</vt:lpstr>
      <vt:lpstr>Meten in 2026</vt:lpstr>
      <vt:lpstr>3. De Marconi Schakelingen</vt:lpstr>
      <vt:lpstr>Meetbrug: Vier takken</vt:lpstr>
      <vt:lpstr>Referentie (L/C): C10 van 100nF</vt:lpstr>
      <vt:lpstr>Weerstandsbank (Range)</vt:lpstr>
      <vt:lpstr>De Balanspotmeter</vt:lpstr>
      <vt:lpstr>Drie meetstanden</vt:lpstr>
      <vt:lpstr>Voeding van de brug (L/C)</vt:lpstr>
      <vt:lpstr>Voeding voor R</vt:lpstr>
      <vt:lpstr>Meetversterker: Ingang</vt:lpstr>
      <vt:lpstr>Meetversterker: 2e trap</vt:lpstr>
      <vt:lpstr>Meetversterker 3e trap en detectie</vt:lpstr>
      <vt:lpstr>4. Verkrijgen en opknappen</vt:lpstr>
      <vt:lpstr>PowerPoint-presentatie</vt:lpstr>
      <vt:lpstr>Onderkant van chassis</vt:lpstr>
      <vt:lpstr>Preventief vervangen</vt:lpstr>
      <vt:lpstr>Meten is zweten</vt:lpstr>
      <vt:lpstr>Weer even voordoen</vt:lpstr>
      <vt:lpstr>5. Conclusies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64</cp:revision>
  <dcterms:created xsi:type="dcterms:W3CDTF">2019-01-19T09:21:01Z</dcterms:created>
  <dcterms:modified xsi:type="dcterms:W3CDTF">2026-03-05T07:53:09Z</dcterms:modified>
</cp:coreProperties>
</file>