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328" r:id="rId4"/>
    <p:sldId id="341" r:id="rId5"/>
    <p:sldId id="359" r:id="rId6"/>
    <p:sldId id="342" r:id="rId7"/>
    <p:sldId id="343" r:id="rId8"/>
    <p:sldId id="358" r:id="rId9"/>
    <p:sldId id="329" r:id="rId10"/>
    <p:sldId id="344" r:id="rId11"/>
    <p:sldId id="345" r:id="rId12"/>
    <p:sldId id="357" r:id="rId13"/>
    <p:sldId id="346" r:id="rId14"/>
    <p:sldId id="348" r:id="rId15"/>
    <p:sldId id="360" r:id="rId16"/>
    <p:sldId id="347" r:id="rId17"/>
    <p:sldId id="361" r:id="rId18"/>
    <p:sldId id="330" r:id="rId19"/>
    <p:sldId id="332" r:id="rId20"/>
    <p:sldId id="333" r:id="rId21"/>
    <p:sldId id="335" r:id="rId22"/>
    <p:sldId id="336" r:id="rId23"/>
    <p:sldId id="337" r:id="rId24"/>
    <p:sldId id="354" r:id="rId25"/>
    <p:sldId id="338" r:id="rId26"/>
    <p:sldId id="334" r:id="rId27"/>
    <p:sldId id="339" r:id="rId28"/>
    <p:sldId id="340" r:id="rId29"/>
    <p:sldId id="331" r:id="rId30"/>
    <p:sldId id="349" r:id="rId31"/>
    <p:sldId id="350" r:id="rId32"/>
    <p:sldId id="351" r:id="rId33"/>
    <p:sldId id="352" r:id="rId34"/>
    <p:sldId id="353" r:id="rId35"/>
    <p:sldId id="355" r:id="rId36"/>
    <p:sldId id="326" r:id="rId37"/>
    <p:sldId id="356" r:id="rId38"/>
    <p:sldId id="327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41B417D-2AE3-4736-A63D-958D7B76C887}">
          <p14:sldIdLst>
            <p14:sldId id="256"/>
            <p14:sldId id="278"/>
            <p14:sldId id="328"/>
            <p14:sldId id="341"/>
            <p14:sldId id="359"/>
            <p14:sldId id="342"/>
            <p14:sldId id="343"/>
            <p14:sldId id="358"/>
            <p14:sldId id="329"/>
            <p14:sldId id="344"/>
            <p14:sldId id="345"/>
            <p14:sldId id="357"/>
            <p14:sldId id="346"/>
            <p14:sldId id="348"/>
            <p14:sldId id="360"/>
            <p14:sldId id="347"/>
            <p14:sldId id="361"/>
            <p14:sldId id="330"/>
            <p14:sldId id="332"/>
            <p14:sldId id="333"/>
            <p14:sldId id="335"/>
            <p14:sldId id="336"/>
            <p14:sldId id="337"/>
            <p14:sldId id="354"/>
          </p14:sldIdLst>
        </p14:section>
        <p14:section name="Naamloze sectie" id="{FB2A9AFC-CAFE-4241-88C9-7B075F6B5E5C}">
          <p14:sldIdLst>
            <p14:sldId id="338"/>
            <p14:sldId id="334"/>
            <p14:sldId id="339"/>
            <p14:sldId id="340"/>
            <p14:sldId id="331"/>
            <p14:sldId id="349"/>
            <p14:sldId id="350"/>
            <p14:sldId id="351"/>
            <p14:sldId id="352"/>
            <p14:sldId id="353"/>
            <p14:sldId id="355"/>
            <p14:sldId id="326"/>
            <p14:sldId id="35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7" d="100"/>
          <a:sy n="57" d="100"/>
        </p:scale>
        <p:origin x="7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14-9-2023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14-9-2023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14-9-2023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14-9-2023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14-9-2023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14-9-2023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adiomuseum.org/r/sudfunk_ultra_8_gw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ebspace.science.uu.nl/~tel00101/FotoAlbum/RadioCorner/Pres/Erres50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ebspace.science.uu.nl/~tel00101/FotoAlbum/RadioCorner/Pres/PhBx645U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Pres/LateUutjes.ppt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5FB1AD9-9C72-6674-5F96-040503A1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b="13870"/>
          <a:stretch/>
        </p:blipFill>
        <p:spPr>
          <a:xfrm>
            <a:off x="5049687" y="3861048"/>
            <a:ext cx="3764362" cy="27363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77825"/>
            <a:ext cx="7772400" cy="1038225"/>
          </a:xfrm>
        </p:spPr>
        <p:txBody>
          <a:bodyPr/>
          <a:lstStyle/>
          <a:p>
            <a:r>
              <a:rPr lang="nl-NL" dirty="0"/>
              <a:t>Midden-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568247"/>
            <a:ext cx="432048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13/09/2023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758-FBFC-C970-1B44-212673F93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80" y="1506374"/>
            <a:ext cx="3450704" cy="25880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F00279-9A47-1B52-8353-A80DCC6CC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3453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408C2-D8D7-B72C-6318-1365864D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zag een radio er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39F8D7-CF16-47DE-CA2B-DC1F1A06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83162"/>
          </a:xfrm>
        </p:spPr>
        <p:txBody>
          <a:bodyPr/>
          <a:lstStyle/>
          <a:p>
            <a:r>
              <a:rPr lang="nl-NL" dirty="0"/>
              <a:t>Vroege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Nasleep oorlog</a:t>
            </a:r>
            <a:br>
              <a:rPr lang="nl-NL" dirty="0"/>
            </a:br>
            <a:r>
              <a:rPr lang="nl-NL" dirty="0"/>
              <a:t>Sombere doosjes</a:t>
            </a:r>
          </a:p>
          <a:p>
            <a:r>
              <a:rPr lang="nl-NL" dirty="0"/>
              <a:t>Midden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Begin welvaart</a:t>
            </a:r>
            <a:br>
              <a:rPr lang="nl-NL" dirty="0"/>
            </a:br>
            <a:r>
              <a:rPr lang="nl-NL" dirty="0"/>
              <a:t>Iets opgeleukt</a:t>
            </a:r>
          </a:p>
          <a:p>
            <a:r>
              <a:rPr lang="nl-NL" dirty="0"/>
              <a:t>Late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Hippe sixties</a:t>
            </a:r>
            <a:br>
              <a:rPr lang="nl-NL" dirty="0"/>
            </a:br>
            <a:r>
              <a:rPr lang="nl-NL" dirty="0"/>
              <a:t>Vrolijke kleuren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7E6F67-CA70-12FC-7A01-59D7CF9F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2EFDB71-8416-08F1-FF87-1112A6B95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/>
          <a:stretch/>
        </p:blipFill>
        <p:spPr>
          <a:xfrm>
            <a:off x="4232275" y="1124744"/>
            <a:ext cx="4641850" cy="31329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0C4790-0E7E-B247-9A95-ED74C6F8B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7114"/>
          <a:stretch/>
        </p:blipFill>
        <p:spPr>
          <a:xfrm>
            <a:off x="3923928" y="3191049"/>
            <a:ext cx="3087776" cy="34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96255-8356-26D1-FBF1-192B381D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Vereenvoudiging van productie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B47926-CB88-E0EE-4FF6-0590F74C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nl-NL" dirty="0"/>
              <a:t>Chassisbouw op metalen frame</a:t>
            </a:r>
          </a:p>
          <a:p>
            <a:pPr lvl="1"/>
            <a:r>
              <a:rPr lang="nl-NL" dirty="0"/>
              <a:t>Printplaten kwamen bij late </a:t>
            </a:r>
            <a:r>
              <a:rPr lang="nl-NL" dirty="0" err="1"/>
              <a:t>Uutjes</a:t>
            </a:r>
            <a:endParaRPr lang="nl-NL" dirty="0"/>
          </a:p>
          <a:p>
            <a:r>
              <a:rPr lang="nl-NL" dirty="0"/>
              <a:t>Ingegoten grille </a:t>
            </a:r>
            <a:r>
              <a:rPr lang="nl-NL" dirty="0" err="1"/>
              <a:t>ipv</a:t>
            </a:r>
            <a:r>
              <a:rPr lang="nl-NL" dirty="0"/>
              <a:t> los doek</a:t>
            </a:r>
          </a:p>
          <a:p>
            <a:pPr lvl="1"/>
            <a:r>
              <a:rPr lang="nl-NL" dirty="0"/>
              <a:t>Veel midden-</a:t>
            </a:r>
            <a:r>
              <a:rPr lang="nl-NL" dirty="0" err="1"/>
              <a:t>Uutjes</a:t>
            </a:r>
            <a:r>
              <a:rPr lang="nl-NL" dirty="0"/>
              <a:t> hebben doek</a:t>
            </a:r>
          </a:p>
          <a:p>
            <a:r>
              <a:rPr lang="nl-NL" dirty="0"/>
              <a:t>Grootste vereenvoudigingen bij late 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1FE811-F25B-C124-F3A5-32DCFE60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752E0D-9FCD-E44F-E57C-56952BB6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/>
          <a:stretch/>
        </p:blipFill>
        <p:spPr>
          <a:xfrm>
            <a:off x="539552" y="4308548"/>
            <a:ext cx="3765624" cy="24129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B23240-8E4D-C95A-5191-C7EA6AF6A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4563" b="14563"/>
          <a:stretch/>
        </p:blipFill>
        <p:spPr>
          <a:xfrm>
            <a:off x="4635584" y="4308548"/>
            <a:ext cx="4206096" cy="24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395A3-552A-4831-EBFE-1643968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Verbeterde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A1059-5653-146F-A770-E6440026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Gloeiketen is 115V </a:t>
            </a:r>
            <a:r>
              <a:rPr lang="nl-NL" dirty="0" err="1"/>
              <a:t>ipv</a:t>
            </a:r>
            <a:r>
              <a:rPr lang="nl-NL" dirty="0"/>
              <a:t> 145V</a:t>
            </a:r>
          </a:p>
          <a:p>
            <a:r>
              <a:rPr lang="nl-NL" dirty="0"/>
              <a:t>Instelbare </a:t>
            </a:r>
            <a:r>
              <a:rPr lang="nl-NL" dirty="0" err="1"/>
              <a:t>ipv</a:t>
            </a:r>
            <a:r>
              <a:rPr lang="nl-NL" dirty="0"/>
              <a:t> gerilde MF-trafo’s</a:t>
            </a:r>
          </a:p>
          <a:p>
            <a:r>
              <a:rPr lang="nl-NL" dirty="0"/>
              <a:t>Beter gelagerde afstemcondensator</a:t>
            </a:r>
          </a:p>
          <a:p>
            <a:endParaRPr lang="nl-NL" dirty="0"/>
          </a:p>
          <a:p>
            <a:r>
              <a:rPr lang="nl-NL" dirty="0"/>
              <a:t>Prestaties zijn al vrijwel zo goed al laat </a:t>
            </a:r>
            <a:r>
              <a:rPr lang="nl-NL" dirty="0" err="1"/>
              <a:t>Uutje</a:t>
            </a:r>
            <a:endParaRPr lang="nl-NL" dirty="0"/>
          </a:p>
          <a:p>
            <a:pPr lvl="1"/>
            <a:r>
              <a:rPr lang="nl-NL" dirty="0"/>
              <a:t>Radio met uiterlijk van vroeg </a:t>
            </a:r>
            <a:r>
              <a:rPr lang="nl-NL" dirty="0" err="1"/>
              <a:t>Uutje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en prestaties van laat </a:t>
            </a:r>
            <a:r>
              <a:rPr lang="nl-NL" dirty="0" err="1"/>
              <a:t>Uutje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AE5020-85EC-F990-313C-B6742620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52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B967A-10E1-2F37-765A-9D37E958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Antennes voor flexibel gebruik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514D4-5F81-E926-2B14-0968B31B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Jaren 30: </a:t>
            </a:r>
          </a:p>
          <a:p>
            <a:pPr lvl="1"/>
            <a:r>
              <a:rPr lang="nl-NL" dirty="0"/>
              <a:t>Radio op 1 plek</a:t>
            </a:r>
          </a:p>
          <a:p>
            <a:r>
              <a:rPr lang="nl-NL" dirty="0"/>
              <a:t>Jaren 40: </a:t>
            </a:r>
          </a:p>
          <a:p>
            <a:pPr lvl="1"/>
            <a:r>
              <a:rPr lang="nl-NL" dirty="0"/>
              <a:t>Radio op 1 plek</a:t>
            </a:r>
          </a:p>
          <a:p>
            <a:pPr lvl="1"/>
            <a:r>
              <a:rPr lang="nl-NL" dirty="0" err="1"/>
              <a:t>Uutje</a:t>
            </a:r>
            <a:r>
              <a:rPr lang="nl-NL" dirty="0"/>
              <a:t> is low budget</a:t>
            </a:r>
          </a:p>
          <a:p>
            <a:r>
              <a:rPr lang="nl-NL" dirty="0"/>
              <a:t>Jaren 50: </a:t>
            </a:r>
          </a:p>
          <a:p>
            <a:pPr lvl="1"/>
            <a:r>
              <a:rPr lang="nl-NL" dirty="0"/>
              <a:t>Grote radio huiskamer</a:t>
            </a:r>
          </a:p>
          <a:p>
            <a:pPr lvl="1"/>
            <a:r>
              <a:rPr lang="nl-NL" dirty="0"/>
              <a:t>Tweede toestel:</a:t>
            </a:r>
            <a:br>
              <a:rPr lang="nl-NL" dirty="0"/>
            </a:br>
            <a:r>
              <a:rPr lang="nl-NL" dirty="0"/>
              <a:t>Draadantenne lastig!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4A421F-2D5F-56F2-89D5-026AD50C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C51E57-9FD9-9F99-A2FE-795FC178F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/>
          <a:stretch/>
        </p:blipFill>
        <p:spPr>
          <a:xfrm>
            <a:off x="4730412" y="1340768"/>
            <a:ext cx="3950303" cy="3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6F0B4-D1A7-A757-9508-9BC01DDE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Philips antennes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5E90C7-4035-8404-2676-BAF53AC6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96731"/>
          </a:xfrm>
        </p:spPr>
        <p:txBody>
          <a:bodyPr/>
          <a:lstStyle/>
          <a:p>
            <a:r>
              <a:rPr lang="nl-NL" dirty="0"/>
              <a:t>Draadantenne: Buiten ophangen</a:t>
            </a:r>
          </a:p>
          <a:p>
            <a:pPr lvl="1"/>
            <a:r>
              <a:rPr lang="nl-NL" dirty="0"/>
              <a:t>Losse koppeling, eigenschappen onbekend</a:t>
            </a:r>
          </a:p>
          <a:p>
            <a:r>
              <a:rPr lang="nl-NL" dirty="0"/>
              <a:t>Plaatantenne: Folie/draad op binnenkant</a:t>
            </a:r>
          </a:p>
          <a:p>
            <a:pPr lvl="1"/>
            <a:r>
              <a:rPr lang="nl-NL" dirty="0"/>
              <a:t>Bruikbaar, niet heel goed</a:t>
            </a:r>
          </a:p>
          <a:p>
            <a:r>
              <a:rPr lang="nl-NL" dirty="0"/>
              <a:t>Raamantenne: Enkele winding</a:t>
            </a:r>
          </a:p>
          <a:p>
            <a:pPr lvl="1"/>
            <a:r>
              <a:rPr lang="nl-NL" dirty="0"/>
              <a:t>Goede storingsonderdrukking</a:t>
            </a:r>
          </a:p>
          <a:p>
            <a:pPr lvl="1"/>
            <a:r>
              <a:rPr lang="nl-NL" dirty="0"/>
              <a:t>Gevoelig richting zijkant</a:t>
            </a:r>
          </a:p>
          <a:p>
            <a:r>
              <a:rPr lang="nl-NL" dirty="0"/>
              <a:t>Ferrietantenne</a:t>
            </a:r>
          </a:p>
          <a:p>
            <a:pPr lvl="1"/>
            <a:r>
              <a:rPr lang="nl-NL" dirty="0"/>
              <a:t>Dito, meteen antennespoel</a:t>
            </a:r>
          </a:p>
          <a:p>
            <a:pPr lvl="1"/>
            <a:r>
              <a:rPr lang="nl-NL" dirty="0"/>
              <a:t>Gevoelig richting voor/achterkant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0E8C05-7818-2301-0F88-41DA30C9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23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6128F-711D-7764-8D33-6F613ACC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Midden-</a:t>
            </a:r>
            <a:r>
              <a:rPr lang="nl-NL" dirty="0" err="1"/>
              <a:t>Uutje</a:t>
            </a:r>
            <a:r>
              <a:rPr lang="nl-NL" dirty="0"/>
              <a:t> met FM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EF877-B14D-5060-0E52-564ABE89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330824" cy="4525963"/>
          </a:xfrm>
        </p:spPr>
        <p:txBody>
          <a:bodyPr/>
          <a:lstStyle/>
          <a:p>
            <a:r>
              <a:rPr lang="nl-NL" dirty="0"/>
              <a:t>Duitsland gebruikte </a:t>
            </a:r>
            <a:br>
              <a:rPr lang="nl-NL" dirty="0"/>
            </a:br>
            <a:r>
              <a:rPr lang="nl-NL" dirty="0"/>
              <a:t>volop FM in 1950</a:t>
            </a:r>
          </a:p>
          <a:p>
            <a:r>
              <a:rPr lang="nl-NL" dirty="0">
                <a:hlinkClick r:id="rId2"/>
              </a:rPr>
              <a:t>Südfunk Ultra 8</a:t>
            </a:r>
            <a:r>
              <a:rPr lang="nl-NL" dirty="0"/>
              <a:t>, 1952</a:t>
            </a:r>
          </a:p>
          <a:p>
            <a:r>
              <a:rPr lang="nl-NL" dirty="0"/>
              <a:t>UCH42 tot 100MHz?</a:t>
            </a:r>
          </a:p>
          <a:p>
            <a:endParaRPr lang="nl-NL" dirty="0"/>
          </a:p>
          <a:p>
            <a:r>
              <a:rPr lang="nl-NL" dirty="0"/>
              <a:t>Ook </a:t>
            </a:r>
            <a:r>
              <a:rPr lang="nl-NL" dirty="0" err="1"/>
              <a:t>TV’s</a:t>
            </a:r>
            <a:r>
              <a:rPr lang="nl-NL" dirty="0"/>
              <a:t>, Frankrijk </a:t>
            </a:r>
            <a:br>
              <a:rPr lang="nl-NL" dirty="0"/>
            </a:br>
            <a:r>
              <a:rPr lang="nl-NL"/>
              <a:t>en Engeland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07DA74-ACC7-7EFC-98E9-D812F096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8D11CC-264A-1362-1D02-983D9DA8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67818"/>
            <a:ext cx="4191601" cy="31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75D7F-8F55-5561-ACD8-1F9BEC7D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 voor </a:t>
            </a:r>
            <a:r>
              <a:rPr lang="nl-NL" dirty="0" err="1"/>
              <a:t>Rimlock</a:t>
            </a:r>
            <a:r>
              <a:rPr lang="nl-NL" dirty="0"/>
              <a:t> 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0B07FD-5112-23AA-534E-21895BD4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6" y="1417638"/>
            <a:ext cx="8229600" cy="4737125"/>
          </a:xfrm>
        </p:spPr>
        <p:txBody>
          <a:bodyPr/>
          <a:lstStyle/>
          <a:p>
            <a:r>
              <a:rPr lang="nl-NL" dirty="0"/>
              <a:t>Alle midden </a:t>
            </a:r>
            <a:r>
              <a:rPr lang="nl-NL" dirty="0" err="1"/>
              <a:t>Uutjes</a:t>
            </a:r>
            <a:r>
              <a:rPr lang="nl-NL" dirty="0"/>
              <a:t> vrijwel gelijk</a:t>
            </a:r>
          </a:p>
          <a:p>
            <a:pPr lvl="1"/>
            <a:r>
              <a:rPr lang="nl-NL" dirty="0"/>
              <a:t>Voor 220: b-f &amp; </a:t>
            </a:r>
            <a:r>
              <a:rPr lang="nl-NL" dirty="0" err="1"/>
              <a:t>c-d</a:t>
            </a:r>
            <a:endParaRPr lang="nl-NL" dirty="0"/>
          </a:p>
          <a:p>
            <a:pPr lvl="1"/>
            <a:r>
              <a:rPr lang="nl-NL" dirty="0"/>
              <a:t>Tussen C1 en R1 UGT</a:t>
            </a:r>
          </a:p>
          <a:p>
            <a:pPr lvl="1"/>
            <a:r>
              <a:rPr lang="nl-NL" dirty="0"/>
              <a:t>NTC R2 en R20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DE38CC-6415-040E-A654-6A872F6C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B65555-BBA3-8361-8046-3389303A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69275" y="1207259"/>
            <a:ext cx="2805448" cy="81744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7DE768-6D27-B32A-002C-A9635A09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2" y="2031504"/>
            <a:ext cx="3893024" cy="13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3FC86-D885-B292-3472-45B08880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Variant: Trafo </a:t>
            </a:r>
            <a:r>
              <a:rPr lang="nl-NL" dirty="0" err="1"/>
              <a:t>ipv</a:t>
            </a:r>
            <a:r>
              <a:rPr lang="nl-NL" dirty="0"/>
              <a:t> Weerstand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49E35B-E98B-C66A-2D76-BF8F125A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Arel</a:t>
            </a:r>
            <a:r>
              <a:rPr lang="nl-NL" dirty="0"/>
              <a:t> 71A, België</a:t>
            </a:r>
          </a:p>
          <a:p>
            <a:r>
              <a:rPr lang="nl-NL" dirty="0"/>
              <a:t>Autotrafo, dus </a:t>
            </a:r>
            <a:br>
              <a:rPr lang="nl-NL" dirty="0"/>
            </a:br>
            <a:r>
              <a:rPr lang="nl-NL" dirty="0" err="1"/>
              <a:t>netverbonden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B4D2F3-035C-EE06-639C-584C70BD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B9C146-5CF9-AAAF-1D88-C1137727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13" y="2060848"/>
            <a:ext cx="4743694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82D4E-013C-BB26-D33F-30F6CD8D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Een paar 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293A29-591A-DDF0-978E-8EEFBD84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Begin: Philips BX370U en BX380U</a:t>
            </a:r>
          </a:p>
          <a:p>
            <a:r>
              <a:rPr lang="nl-NL" dirty="0"/>
              <a:t>Bekend: Philips BX200U</a:t>
            </a:r>
          </a:p>
          <a:p>
            <a:r>
              <a:rPr lang="nl-NL" dirty="0"/>
              <a:t>Philips BX300U</a:t>
            </a:r>
          </a:p>
          <a:p>
            <a:r>
              <a:rPr lang="nl-NL" dirty="0"/>
              <a:t>Philips BX210U</a:t>
            </a:r>
          </a:p>
          <a:p>
            <a:r>
              <a:rPr lang="nl-NL" dirty="0"/>
              <a:t>Erres KY513</a:t>
            </a:r>
          </a:p>
          <a:p>
            <a:r>
              <a:rPr lang="nl-NL" dirty="0"/>
              <a:t>Groot: Philips BX645U Super-U</a:t>
            </a:r>
          </a:p>
          <a:p>
            <a:r>
              <a:rPr lang="nl-NL" dirty="0"/>
              <a:t>Eind: Erres KY553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0DA89-C196-B47E-6A95-1605BAB1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74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BA94A-4601-4B79-5B4B-BEB3DEB8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nl-NL" dirty="0"/>
              <a:t>Philips BX380U (1948)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684F0B-74C9-9F2E-0290-86D98F15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/>
              <a:t>Na BX370U </a:t>
            </a:r>
            <a:br>
              <a:rPr lang="nl-NL" dirty="0"/>
            </a:br>
            <a:r>
              <a:rPr lang="nl-NL" dirty="0"/>
              <a:t>van 1948</a:t>
            </a:r>
          </a:p>
          <a:p>
            <a:r>
              <a:rPr lang="nl-NL" dirty="0"/>
              <a:t>UAF41 &amp; UAF41</a:t>
            </a:r>
          </a:p>
          <a:p>
            <a:r>
              <a:rPr lang="nl-NL" dirty="0" err="1"/>
              <a:t>Fl</a:t>
            </a:r>
            <a:r>
              <a:rPr lang="nl-NL" dirty="0"/>
              <a:t> 195, 44cm</a:t>
            </a:r>
          </a:p>
          <a:p>
            <a:r>
              <a:rPr lang="nl-NL" dirty="0"/>
              <a:t>Geen antenne</a:t>
            </a:r>
          </a:p>
          <a:p>
            <a:r>
              <a:rPr lang="nl-NL" dirty="0"/>
              <a:t>L/M/K (13MHz)</a:t>
            </a:r>
          </a:p>
          <a:p>
            <a:pPr lvl="1"/>
            <a:r>
              <a:rPr lang="nl-NL" dirty="0"/>
              <a:t>Afstemmen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Waanzinnig ingewikkelde snarenloop (4 dr.)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46C25D-B8F5-4B9F-8E2C-35C545D5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E46D95-59FC-1C32-3C3A-AD2C5D0E1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7160" b="15980"/>
          <a:stretch/>
        </p:blipFill>
        <p:spPr>
          <a:xfrm>
            <a:off x="3707904" y="1868918"/>
            <a:ext cx="5106144" cy="3388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5F039-6B1F-64EE-C77F-C551BC7A3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687"/>
            <a:ext cx="2016224" cy="13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Midden-</a:t>
            </a:r>
            <a:r>
              <a:rPr lang="en-US" dirty="0" err="1"/>
              <a:t>Uutje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Trends </a:t>
            </a:r>
            <a:r>
              <a:rPr lang="en-US" dirty="0" err="1"/>
              <a:t>rond</a:t>
            </a:r>
            <a:r>
              <a:rPr lang="en-US" dirty="0"/>
              <a:t> 1950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modellen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Midden-</a:t>
            </a:r>
            <a:r>
              <a:rPr lang="en-US" dirty="0" err="1"/>
              <a:t>Uutjes</a:t>
            </a:r>
            <a:r>
              <a:rPr lang="en-US" dirty="0"/>
              <a:t> </a:t>
            </a:r>
            <a:r>
              <a:rPr lang="en-US" dirty="0" err="1"/>
              <a:t>repareren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D2FA9-C323-46DE-0BD9-CCA32079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BX200U (1950)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B9AAEC-DE1E-146F-F2E1-C3A95038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r>
              <a:rPr lang="nl-NL" dirty="0"/>
              <a:t>UF41 &amp; UBC41</a:t>
            </a:r>
          </a:p>
          <a:p>
            <a:r>
              <a:rPr lang="nl-NL" dirty="0" err="1"/>
              <a:t>Fl</a:t>
            </a:r>
            <a:r>
              <a:rPr lang="nl-NL" dirty="0"/>
              <a:t> 145, 27cm, L/M/K</a:t>
            </a:r>
          </a:p>
          <a:p>
            <a:r>
              <a:rPr lang="nl-NL" dirty="0"/>
              <a:t>Tweede toestel</a:t>
            </a:r>
          </a:p>
          <a:p>
            <a:r>
              <a:rPr lang="nl-NL" dirty="0"/>
              <a:t>Plaatantenne(</a:t>
            </a:r>
            <a:r>
              <a:rPr lang="nl-NL" dirty="0" err="1"/>
              <a:t>tje</a:t>
            </a:r>
            <a:r>
              <a:rPr lang="nl-NL" dirty="0"/>
              <a:t>)</a:t>
            </a:r>
          </a:p>
          <a:p>
            <a:r>
              <a:rPr lang="nl-NL" dirty="0"/>
              <a:t>Grijs, bruin, rood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20F929-D8AD-4C67-C83D-D9547120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D9491F-25BD-7205-2D50-2A369CA83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b="4506"/>
          <a:stretch/>
        </p:blipFill>
        <p:spPr>
          <a:xfrm>
            <a:off x="179512" y="1409998"/>
            <a:ext cx="4349036" cy="49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6BC1D-9ED0-C3FD-281B-F7D97EE2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BX300U (1950)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4EDD2-7796-C5CB-151E-8CE3371D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 err="1"/>
              <a:t>Fl</a:t>
            </a:r>
            <a:r>
              <a:rPr lang="nl-NL" dirty="0"/>
              <a:t> 165, 27cm</a:t>
            </a:r>
          </a:p>
          <a:p>
            <a:r>
              <a:rPr lang="nl-NL" dirty="0"/>
              <a:t>Bruin / Crème</a:t>
            </a:r>
          </a:p>
          <a:p>
            <a:r>
              <a:rPr lang="nl-NL" dirty="0"/>
              <a:t>L/M/25m+31m</a:t>
            </a:r>
            <a:br>
              <a:rPr lang="nl-NL" dirty="0"/>
            </a:br>
            <a:r>
              <a:rPr lang="nl-NL" dirty="0"/>
              <a:t>Bandspreiding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Raamantenne M/L, Plaatantenne 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6D4727-150A-E257-72FD-934D0795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4A78C-2CA4-E539-76F1-95409406E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6919" r="6225" b="12654"/>
          <a:stretch/>
        </p:blipFill>
        <p:spPr>
          <a:xfrm>
            <a:off x="3779912" y="1507082"/>
            <a:ext cx="5149552" cy="37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9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BD177-59F6-17AC-DA7C-CDA2F238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25m en 31m 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66D1B-53F4-2FE4-FEEA-EA6EC639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/>
          <a:lstStyle/>
          <a:p>
            <a:r>
              <a:rPr lang="nl-NL" dirty="0"/>
              <a:t>31m: 9,4 – 9,9 MHz, 25m: 11,6 – 12,1 MHz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Schaal van de BX300U: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Paar meters “ertussenuit geknipt”?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652647-8935-A397-09FA-D4F8214A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A991DF-80AC-5BA3-60E7-9BA0A017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981639"/>
            <a:ext cx="5688632" cy="10081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45646AC-30A6-2C3C-7A1F-E6B2F36E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74006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437BB-E01C-5552-4B1F-15D6FC12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79080"/>
          </a:xfrm>
        </p:spPr>
        <p:txBody>
          <a:bodyPr/>
          <a:lstStyle/>
          <a:p>
            <a:r>
              <a:rPr lang="nl-NL" dirty="0"/>
              <a:t>Spiegelontvangst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A04CB-16BE-6F5A-EF18-7EB0EBCB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5752"/>
            <a:ext cx="8229600" cy="4525963"/>
          </a:xfrm>
        </p:spPr>
        <p:txBody>
          <a:bodyPr/>
          <a:lstStyle/>
          <a:p>
            <a:r>
              <a:rPr lang="nl-NL" dirty="0"/>
              <a:t>Bereik oscillator ca. 2 MHz (9,7 – 11,7 MHz)</a:t>
            </a:r>
          </a:p>
          <a:p>
            <a:pPr lvl="1"/>
            <a:r>
              <a:rPr lang="nl-NL" dirty="0"/>
              <a:t>Ontvang onder </a:t>
            </a:r>
            <a:r>
              <a:rPr lang="nl-NL" dirty="0" err="1"/>
              <a:t>osc</a:t>
            </a:r>
            <a:r>
              <a:rPr lang="nl-NL" dirty="0"/>
              <a:t> </a:t>
            </a:r>
            <a:r>
              <a:rPr lang="nl-NL" dirty="0" err="1"/>
              <a:t>freq</a:t>
            </a:r>
            <a:r>
              <a:rPr lang="nl-NL" dirty="0"/>
              <a:t>: 31m band</a:t>
            </a:r>
          </a:p>
          <a:p>
            <a:pPr lvl="1"/>
            <a:r>
              <a:rPr lang="nl-NL" dirty="0"/>
              <a:t>Ontvang boven </a:t>
            </a:r>
            <a:r>
              <a:rPr lang="nl-NL" dirty="0" err="1"/>
              <a:t>osc</a:t>
            </a:r>
            <a:r>
              <a:rPr lang="nl-NL" dirty="0"/>
              <a:t> </a:t>
            </a:r>
            <a:r>
              <a:rPr lang="nl-NL" dirty="0" err="1"/>
              <a:t>freq</a:t>
            </a:r>
            <a:r>
              <a:rPr lang="nl-NL" dirty="0"/>
              <a:t>: 25m band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AAE65C-8EB8-FF2A-F4A1-07B29A7D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A8736E8-2DC0-F3A4-76D3-A9E50B3A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2123728" y="5957875"/>
            <a:ext cx="5219620" cy="7969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280CAFA-F00F-8F66-F546-B201BB56E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71338"/>
            <a:ext cx="7056784" cy="26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8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4C966-396E-C3C8-DC56-1A945651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BX300U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40B96-1A5A-064B-D51B-ED8FC682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2"/>
          </a:xfrm>
        </p:spPr>
        <p:txBody>
          <a:bodyPr/>
          <a:lstStyle/>
          <a:p>
            <a:r>
              <a:rPr lang="nl-NL" dirty="0"/>
              <a:t>December 2022: Veiling Haarlem, 55€</a:t>
            </a:r>
          </a:p>
          <a:p>
            <a:r>
              <a:rPr lang="nl-NL" dirty="0"/>
              <a:t>Marktplaats: BX300U in Veenendaal, 20€</a:t>
            </a:r>
          </a:p>
          <a:p>
            <a:r>
              <a:rPr lang="nl-NL" dirty="0"/>
              <a:t>Reparaties (veel kleine)</a:t>
            </a:r>
          </a:p>
          <a:p>
            <a:pPr lvl="1"/>
            <a:r>
              <a:rPr lang="nl-NL" dirty="0"/>
              <a:t>Condensators</a:t>
            </a:r>
          </a:p>
          <a:p>
            <a:pPr lvl="1"/>
            <a:r>
              <a:rPr lang="nl-NL" dirty="0"/>
              <a:t>Ballast defect (C)</a:t>
            </a:r>
          </a:p>
          <a:p>
            <a:pPr lvl="1"/>
            <a:r>
              <a:rPr lang="nl-NL" dirty="0"/>
              <a:t>Mengbuis kraakt (NH</a:t>
            </a:r>
            <a:r>
              <a:rPr lang="nl-NL" baseline="-25000" dirty="0"/>
              <a:t>3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Netsnoer brokkelt</a:t>
            </a:r>
          </a:p>
          <a:p>
            <a:pPr lvl="1"/>
            <a:r>
              <a:rPr lang="nl-NL" dirty="0"/>
              <a:t>Netschakelaar</a:t>
            </a:r>
          </a:p>
          <a:p>
            <a:pPr lvl="1"/>
            <a:r>
              <a:rPr lang="nl-NL" dirty="0"/>
              <a:t>Slippend koord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B1D70C-188E-78CA-B9ED-9C70C326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E58F99-C68E-E14E-63AF-1A24F4A2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07305"/>
            <a:ext cx="2841104" cy="37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08E61-93D5-15F5-DFAD-4ED6E71F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BX210U (1951)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2C9C70-EF41-BCBA-8A25-723459F8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Fl</a:t>
            </a:r>
            <a:r>
              <a:rPr lang="nl-NL" dirty="0"/>
              <a:t> 162, L/M/K</a:t>
            </a:r>
          </a:p>
          <a:p>
            <a:r>
              <a:rPr lang="nl-NL" dirty="0"/>
              <a:t>Raam + Plaat, </a:t>
            </a:r>
            <a:br>
              <a:rPr lang="nl-NL" dirty="0"/>
            </a:br>
            <a:r>
              <a:rPr lang="nl-NL" dirty="0"/>
              <a:t>gevoelig!</a:t>
            </a:r>
          </a:p>
          <a:p>
            <a:r>
              <a:rPr lang="nl-NL" dirty="0"/>
              <a:t>Snaar </a:t>
            </a:r>
            <a:r>
              <a:rPr lang="nl-NL" dirty="0" err="1"/>
              <a:t>doc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5275C1-4E1F-3F05-0B56-851037CB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779FA7-9CF8-350B-578F-520A995F6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47825"/>
            <a:ext cx="5508104" cy="41302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89F18-9D1C-31B8-E113-46A0FB513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3" y="4011810"/>
            <a:ext cx="2664296" cy="25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3F9D8-6FFF-8EAB-9622-FE5FAB2D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Erres KY513 (1951)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645E84-F902-729B-A74B-F67DEADA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nl-NL" dirty="0">
                <a:hlinkClick r:id="rId2"/>
              </a:rPr>
              <a:t>Erres</a:t>
            </a:r>
            <a:r>
              <a:rPr lang="nl-NL" dirty="0"/>
              <a:t> maakte ook budget-modellen!</a:t>
            </a:r>
          </a:p>
          <a:p>
            <a:r>
              <a:rPr lang="nl-NL" dirty="0" err="1"/>
              <a:t>Fl</a:t>
            </a:r>
            <a:r>
              <a:rPr lang="nl-NL" dirty="0"/>
              <a:t> 160, bruin of grijs</a:t>
            </a:r>
          </a:p>
          <a:p>
            <a:r>
              <a:rPr lang="nl-NL" dirty="0"/>
              <a:t>L/M/K (of Tropen)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7557C7-50E2-EA16-4EF5-E951AF9B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FF7011-06E0-A8C9-A753-77CE5D973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826768" cy="44596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4D73EE0-4778-AA1F-9B39-A386660E7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1" y="4044862"/>
            <a:ext cx="3800737" cy="23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2F044-D6A2-4154-2741-2068383B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Super-U: Philips BX645U (1955)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B7A632-CF3C-A34E-5A09-4CAB7405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r>
              <a:rPr lang="nl-NL" dirty="0"/>
              <a:t>Buitenbeentje?</a:t>
            </a:r>
          </a:p>
          <a:p>
            <a:r>
              <a:rPr lang="nl-NL" dirty="0" err="1"/>
              <a:t>Fl</a:t>
            </a:r>
            <a:r>
              <a:rPr lang="nl-NL" dirty="0"/>
              <a:t> 328, 55cm</a:t>
            </a:r>
          </a:p>
          <a:p>
            <a:r>
              <a:rPr lang="nl-NL" dirty="0"/>
              <a:t>6-bands tropen</a:t>
            </a:r>
          </a:p>
          <a:p>
            <a:r>
              <a:rPr lang="nl-NL" dirty="0"/>
              <a:t>Oog: UM4</a:t>
            </a:r>
          </a:p>
          <a:p>
            <a:r>
              <a:rPr lang="nl-NL" dirty="0"/>
              <a:t>Geen antenne!</a:t>
            </a:r>
          </a:p>
          <a:p>
            <a:r>
              <a:rPr lang="nl-NL" dirty="0">
                <a:hlinkClick r:id="rId2"/>
              </a:rPr>
              <a:t>LCK mei ‘22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02932F-BD4C-CA2C-FB50-E82F352C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562BBA-7057-B05C-A840-F6A1FA3DA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49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C8BF-1182-5D26-3D64-7A2C3D76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Erres KY553 </a:t>
            </a:r>
            <a:r>
              <a:rPr lang="nl-NL" dirty="0" err="1"/>
              <a:t>Midget</a:t>
            </a:r>
            <a:r>
              <a:rPr lang="nl-NL" dirty="0"/>
              <a:t> (1955)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91E18-D6F9-AC98-23A7-EA6585AB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Fl</a:t>
            </a:r>
            <a:r>
              <a:rPr lang="nl-NL" dirty="0"/>
              <a:t> 155, 30cm, L/M/K</a:t>
            </a:r>
          </a:p>
          <a:p>
            <a:r>
              <a:rPr lang="nl-NL" dirty="0"/>
              <a:t>Groen, ivoor, rood</a:t>
            </a:r>
          </a:p>
          <a:p>
            <a:r>
              <a:rPr lang="nl-NL" dirty="0"/>
              <a:t>Ferriet + Plaat </a:t>
            </a:r>
            <a:r>
              <a:rPr lang="nl-NL" dirty="0" err="1"/>
              <a:t>ant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Mixer UCH</a:t>
            </a:r>
            <a:r>
              <a:rPr lang="nl-NL" dirty="0">
                <a:solidFill>
                  <a:srgbClr val="FF0000"/>
                </a:solidFill>
              </a:rPr>
              <a:t>8</a:t>
            </a:r>
            <a:r>
              <a:rPr lang="nl-NL" dirty="0"/>
              <a:t>1: </a:t>
            </a:r>
            <a:br>
              <a:rPr lang="nl-NL" dirty="0"/>
            </a:br>
            <a:r>
              <a:rPr lang="nl-NL" dirty="0"/>
              <a:t>eind “midden-U”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9ED9A7-7600-7125-8225-6E7D0CE3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088037-A7CA-622C-8D57-F6932C63A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7638"/>
            <a:ext cx="3891492" cy="29186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F6C0058-14B5-EF1E-73BA-4E0303C2F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9902" b="12684"/>
          <a:stretch/>
        </p:blipFill>
        <p:spPr>
          <a:xfrm>
            <a:off x="4139951" y="4077072"/>
            <a:ext cx="3528393" cy="22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763CD-ADEF-A31D-39D5-8182CA09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Midden-</a:t>
            </a:r>
            <a:r>
              <a:rPr lang="nl-NL" dirty="0" err="1"/>
              <a:t>Uutjes</a:t>
            </a:r>
            <a:r>
              <a:rPr lang="nl-NL" dirty="0"/>
              <a:t> repareren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34F66-92F6-F0A1-0AB9-8E486C745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Isolatie!</a:t>
            </a:r>
          </a:p>
          <a:p>
            <a:r>
              <a:rPr lang="nl-NL" dirty="0"/>
              <a:t>Condensators</a:t>
            </a:r>
          </a:p>
          <a:p>
            <a:r>
              <a:rPr lang="nl-NL" dirty="0" err="1"/>
              <a:t>Rimlock</a:t>
            </a:r>
            <a:r>
              <a:rPr lang="nl-NL" dirty="0"/>
              <a:t> buispennen</a:t>
            </a:r>
          </a:p>
          <a:p>
            <a:r>
              <a:rPr lang="nl-NL" dirty="0"/>
              <a:t>Ballastweerstand</a:t>
            </a:r>
          </a:p>
          <a:p>
            <a:r>
              <a:rPr lang="nl-NL" dirty="0"/>
              <a:t>Serielamp en scheidingstrafo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62DC5B-0C0D-AD2E-05C4-380AE372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67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55FA2-2F2E-0E7D-C474-CF1770B3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 is een Midden-</a:t>
            </a:r>
            <a:r>
              <a:rPr lang="nl-NL" dirty="0" err="1"/>
              <a:t>Uutje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F866C-5B8B-4492-B97A-301199F4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</a:t>
            </a:r>
            <a:r>
              <a:rPr lang="nl-NL" dirty="0" err="1"/>
              <a:t>Uutje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Een Radiotoestel met U-buizen</a:t>
            </a:r>
            <a:br>
              <a:rPr lang="nl-NL" dirty="0"/>
            </a:br>
            <a:r>
              <a:rPr lang="nl-NL" dirty="0"/>
              <a:t>Buistype met U</a:t>
            </a:r>
          </a:p>
          <a:p>
            <a:r>
              <a:rPr lang="nl-NL" dirty="0" err="1"/>
              <a:t>Rimlock</a:t>
            </a:r>
            <a:r>
              <a:rPr lang="nl-NL" dirty="0"/>
              <a:t>-buizen:</a:t>
            </a:r>
            <a:br>
              <a:rPr lang="nl-NL" dirty="0"/>
            </a:br>
            <a:r>
              <a:rPr lang="nl-NL" dirty="0"/>
              <a:t>Miniatuurbuis, 8 pinnen, type “40”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F5727A-A312-BDF4-DB52-76DDB8D8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12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96F26-088A-48D5-BD96-570AB31E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Isolatie controleren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4FF7B5-BC6A-F83B-8F93-3260D0DDB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Hele binnenkant is </a:t>
            </a:r>
            <a:r>
              <a:rPr lang="nl-NL" dirty="0" err="1"/>
              <a:t>netverbonden</a:t>
            </a:r>
            <a:endParaRPr lang="nl-NL" dirty="0"/>
          </a:p>
          <a:p>
            <a:r>
              <a:rPr lang="nl-NL" dirty="0"/>
              <a:t>Beschadigingen in kast / isolatie / snoer</a:t>
            </a:r>
          </a:p>
          <a:p>
            <a:r>
              <a:rPr lang="nl-NL" dirty="0"/>
              <a:t>Wijzigingen of geknutsel?</a:t>
            </a:r>
          </a:p>
          <a:p>
            <a:r>
              <a:rPr lang="nl-NL" dirty="0"/>
              <a:t>Ontbrekende knoppen</a:t>
            </a:r>
          </a:p>
          <a:p>
            <a:endParaRPr lang="nl-NL" dirty="0"/>
          </a:p>
          <a:p>
            <a:r>
              <a:rPr lang="nl-NL" dirty="0"/>
              <a:t>Scheidingscondensatoren (aarde / antenne)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47F6F7-2154-029E-9BDA-828DCB5E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917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4D16B-2C85-DB0D-1EFE-4235C7CF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4268A9-0D80-DEF4-6825-3E1A00B5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Papiercondensatoren (teerbollen)</a:t>
            </a:r>
          </a:p>
          <a:p>
            <a:pPr lvl="1"/>
            <a:r>
              <a:rPr lang="nl-NL" dirty="0"/>
              <a:t>Ratel, koppel, anode: sowieso vervangen</a:t>
            </a:r>
          </a:p>
          <a:p>
            <a:pPr lvl="1"/>
            <a:r>
              <a:rPr lang="nl-NL" dirty="0"/>
              <a:t>Alles wat beetje bereikbaar is ook</a:t>
            </a:r>
          </a:p>
          <a:p>
            <a:r>
              <a:rPr lang="nl-NL" dirty="0"/>
              <a:t>Elco’s C1/C2 in voeding vaak nog goed</a:t>
            </a:r>
          </a:p>
          <a:p>
            <a:pPr lvl="1"/>
            <a:r>
              <a:rPr lang="nl-NL" dirty="0"/>
              <a:t>Evt. na “Reformeren”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129A4E-93DD-9292-5C67-727288A9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A2912-8ED4-9475-DB2F-134DC121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Rimlock</a:t>
            </a:r>
            <a:r>
              <a:rPr lang="nl-NL" dirty="0"/>
              <a:t> buizen: kraak </a:t>
            </a:r>
            <a:r>
              <a:rPr lang="nl-NL" dirty="0" err="1"/>
              <a:t>kraak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8E7641-78E5-FB7D-B519-034F217A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Vaak gekraak, soms brom</a:t>
            </a:r>
          </a:p>
          <a:p>
            <a:r>
              <a:rPr lang="nl-NL" dirty="0"/>
              <a:t>Door aanslag (zilver??) rond buispennen</a:t>
            </a:r>
          </a:p>
          <a:p>
            <a:r>
              <a:rPr lang="nl-NL" dirty="0"/>
              <a:t>Buizen goed reinigen met ammonia</a:t>
            </a:r>
          </a:p>
          <a:p>
            <a:pPr lvl="1"/>
            <a:r>
              <a:rPr lang="nl-NL" dirty="0"/>
              <a:t>Soms ook buisvoeten met tandenstoker</a:t>
            </a:r>
          </a:p>
          <a:p>
            <a:pPr lvl="1"/>
            <a:endParaRPr lang="nl-NL" dirty="0"/>
          </a:p>
          <a:p>
            <a:r>
              <a:rPr lang="nl-NL" dirty="0"/>
              <a:t>Eerste generatie </a:t>
            </a:r>
            <a:r>
              <a:rPr lang="nl-NL" dirty="0" err="1"/>
              <a:t>Rimlock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met metalen ring zijn nog erger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421239-2D82-B015-BE78-F70289D4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326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F0D8C01-6B7C-95CE-5727-A48B705E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78097"/>
            <a:ext cx="5946626" cy="27433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D7C7A2-1BD1-BB18-2D7B-97AAEEE7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46626" cy="1143000"/>
          </a:xfrm>
        </p:spPr>
        <p:txBody>
          <a:bodyPr/>
          <a:lstStyle/>
          <a:p>
            <a:r>
              <a:rPr lang="nl-NL" dirty="0"/>
              <a:t>Ballast “straalkacheltje”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D3C79-B641-783B-83AB-B967E221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Onderbroken</a:t>
            </a:r>
          </a:p>
          <a:p>
            <a:r>
              <a:rPr lang="nl-NL" dirty="0"/>
              <a:t>Via NFOR of Beurs </a:t>
            </a:r>
            <a:br>
              <a:rPr lang="nl-NL" dirty="0"/>
            </a:br>
            <a:r>
              <a:rPr lang="nl-NL" dirty="0"/>
              <a:t>vervanger, 5€</a:t>
            </a:r>
          </a:p>
          <a:p>
            <a:r>
              <a:rPr lang="nl-NL" dirty="0"/>
              <a:t>Condensator 1,6μF, 50ct</a:t>
            </a:r>
          </a:p>
          <a:p>
            <a:pPr lvl="1"/>
            <a:r>
              <a:rPr lang="nl-NL" dirty="0"/>
              <a:t>Toestel 10W zuiniger</a:t>
            </a:r>
          </a:p>
          <a:p>
            <a:pPr lvl="1"/>
            <a:r>
              <a:rPr lang="nl-NL" dirty="0"/>
              <a:t>NTC R2 kan weg</a:t>
            </a:r>
          </a:p>
          <a:p>
            <a:endParaRPr lang="nl-NL" dirty="0"/>
          </a:p>
          <a:p>
            <a:r>
              <a:rPr lang="nl-NL" dirty="0"/>
              <a:t>“</a:t>
            </a:r>
            <a:r>
              <a:rPr lang="nl-NL" dirty="0" err="1"/>
              <a:t>Sanshin</a:t>
            </a:r>
            <a:r>
              <a:rPr lang="nl-NL" dirty="0"/>
              <a:t>”:</a:t>
            </a:r>
          </a:p>
          <a:p>
            <a:pPr lvl="1"/>
            <a:r>
              <a:rPr lang="nl-NL" dirty="0"/>
              <a:t>Nog 10W eraf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818A53-25E1-9663-E004-8F5D43FC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022E61-00A3-7795-DDB6-694A9BC05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60" y="1159949"/>
            <a:ext cx="499745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8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3C910-B0A3-2526-0BB1-7799E217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Opstarten via gloeilamp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FB8A6-A9F3-F467-2C88-503A3BF0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Tweelamps</a:t>
            </a:r>
            <a:r>
              <a:rPr lang="nl-NL" dirty="0"/>
              <a:t> opstarter</a:t>
            </a:r>
          </a:p>
          <a:p>
            <a:r>
              <a:rPr lang="nl-NL" dirty="0"/>
              <a:t>Begrenst stroom en maakt zichtbaar</a:t>
            </a:r>
          </a:p>
          <a:p>
            <a:r>
              <a:rPr lang="nl-NL" dirty="0"/>
              <a:t>Eerst 40W, na halfuurtje 100W</a:t>
            </a:r>
          </a:p>
          <a:p>
            <a:r>
              <a:rPr lang="nl-NL" dirty="0"/>
              <a:t>Metingen in stand D (Direct)!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9D54FA-28D4-8A81-21BB-A4D20D1E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837FAB-6407-4275-AF08-F0B2E5E33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5900" r="9365" b="9680"/>
          <a:stretch/>
        </p:blipFill>
        <p:spPr>
          <a:xfrm>
            <a:off x="5345401" y="4104288"/>
            <a:ext cx="2880320" cy="26078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AE8FE89-C287-15A9-B895-8369C167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8" y="4118554"/>
            <a:ext cx="4164243" cy="26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09D311D-A078-F4F0-148C-2D07F0C2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866900"/>
            <a:ext cx="4470400" cy="3124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515D5A-B03F-D226-4A12-75F2268A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 en meet via netscheiding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BE958F-6D15-9965-1C03-3D5C6346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zware trafo’s</a:t>
            </a:r>
            <a:br>
              <a:rPr lang="nl-NL" dirty="0"/>
            </a:br>
            <a:r>
              <a:rPr lang="nl-NL" dirty="0"/>
              <a:t>back-</a:t>
            </a:r>
            <a:r>
              <a:rPr lang="nl-NL" dirty="0" err="1"/>
              <a:t>to</a:t>
            </a:r>
            <a:r>
              <a:rPr lang="nl-NL" dirty="0"/>
              <a:t>-back</a:t>
            </a:r>
          </a:p>
          <a:p>
            <a:r>
              <a:rPr lang="nl-NL" dirty="0"/>
              <a:t>220 of 110V</a:t>
            </a:r>
          </a:p>
          <a:p>
            <a:r>
              <a:rPr lang="nl-NL" dirty="0"/>
              <a:t>Gelijkspanning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54FE03-1ACC-03DA-89AD-C03D1E5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3B1E32-65C9-8202-05BC-9D4FA6DE0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6" b="15224"/>
          <a:stretch/>
        </p:blipFill>
        <p:spPr>
          <a:xfrm>
            <a:off x="539552" y="4227077"/>
            <a:ext cx="47625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38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Midden-</a:t>
            </a:r>
            <a:r>
              <a:rPr lang="nl-NL" dirty="0" err="1"/>
              <a:t>Uutjes</a:t>
            </a:r>
            <a:r>
              <a:rPr lang="nl-NL" dirty="0"/>
              <a:t> (</a:t>
            </a:r>
            <a:r>
              <a:rPr lang="nl-NL" dirty="0" err="1"/>
              <a:t>Rimlock</a:t>
            </a:r>
            <a:r>
              <a:rPr lang="nl-NL" dirty="0"/>
              <a:t> buizen)</a:t>
            </a:r>
          </a:p>
          <a:p>
            <a:pPr lvl="1"/>
            <a:r>
              <a:rPr lang="nl-NL" dirty="0"/>
              <a:t>Qua ontwerp/kastbouw dichtbij vroege </a:t>
            </a:r>
            <a:r>
              <a:rPr lang="nl-NL" dirty="0" err="1"/>
              <a:t>Uutjes</a:t>
            </a:r>
            <a:endParaRPr lang="nl-NL" dirty="0"/>
          </a:p>
          <a:p>
            <a:pPr lvl="1"/>
            <a:r>
              <a:rPr lang="nl-NL" dirty="0"/>
              <a:t>Qua techniek/prestatie dichtbij late </a:t>
            </a:r>
            <a:r>
              <a:rPr lang="nl-NL" dirty="0" err="1"/>
              <a:t>Uutjes</a:t>
            </a:r>
            <a:endParaRPr lang="nl-NL" dirty="0"/>
          </a:p>
          <a:p>
            <a:pPr lvl="1"/>
            <a:r>
              <a:rPr lang="nl-NL" dirty="0"/>
              <a:t>Zeer eenvormig qua uitvoering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9D65F-CFCE-06A4-C45B-684F88ED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Oktober: Knutselen met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F9643-E48F-C797-A5EA-308E0298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Bluetooth, uitvinder</a:t>
            </a:r>
          </a:p>
          <a:p>
            <a:pPr lvl="1"/>
            <a:r>
              <a:rPr lang="nl-NL" dirty="0"/>
              <a:t>Inbouwen in radio</a:t>
            </a:r>
          </a:p>
          <a:p>
            <a:pPr lvl="1"/>
            <a:r>
              <a:rPr lang="nl-NL" dirty="0"/>
              <a:t>Los aansluiten</a:t>
            </a:r>
          </a:p>
          <a:p>
            <a:pPr lvl="1"/>
            <a:endParaRPr lang="nl-NL" dirty="0"/>
          </a:p>
          <a:p>
            <a:r>
              <a:rPr lang="nl-NL" dirty="0"/>
              <a:t>November</a:t>
            </a:r>
            <a:r>
              <a:rPr lang="nl-NL"/>
              <a:t>: Bandspreiding</a:t>
            </a:r>
            <a:endParaRPr lang="nl-NL" dirty="0"/>
          </a:p>
          <a:p>
            <a:endParaRPr lang="nl-NL" dirty="0"/>
          </a:p>
          <a:p>
            <a:r>
              <a:rPr lang="nl-NL" dirty="0"/>
              <a:t>December: TA7642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051ACF-B477-282E-0880-6A0734AD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741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4205064"/>
          </a:xfrm>
        </p:spPr>
        <p:txBody>
          <a:bodyPr/>
          <a:lstStyle/>
          <a:p>
            <a:r>
              <a:rPr lang="nl-NL" dirty="0"/>
              <a:t>BX300U</a:t>
            </a:r>
          </a:p>
          <a:p>
            <a:r>
              <a:rPr lang="nl-NL" dirty="0"/>
              <a:t>BX210U</a:t>
            </a:r>
          </a:p>
          <a:p>
            <a:r>
              <a:rPr lang="nl-NL" dirty="0"/>
              <a:t>BX645U</a:t>
            </a:r>
          </a:p>
          <a:p>
            <a:r>
              <a:rPr lang="nl-NL" dirty="0"/>
              <a:t>KY553</a:t>
            </a:r>
          </a:p>
          <a:p>
            <a:r>
              <a:rPr lang="nl-NL" dirty="0" err="1"/>
              <a:t>Teletone</a:t>
            </a:r>
            <a:r>
              <a:rPr lang="nl-NL" dirty="0"/>
              <a:t> 111</a:t>
            </a:r>
          </a:p>
          <a:p>
            <a:r>
              <a:rPr lang="nl-NL" dirty="0"/>
              <a:t>B3X00U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63442D-4A52-7E33-D873-2454214B7AC1}"/>
              </a:ext>
            </a:extLst>
          </p:cNvPr>
          <p:cNvSpPr txBox="1">
            <a:spLocks/>
          </p:cNvSpPr>
          <p:nvPr/>
        </p:nvSpPr>
        <p:spPr>
          <a:xfrm>
            <a:off x="5004048" y="1600201"/>
            <a:ext cx="3682752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Sleutel, </a:t>
            </a:r>
            <a:r>
              <a:rPr lang="nl-NL" dirty="0" err="1"/>
              <a:t>Rimlock</a:t>
            </a:r>
            <a:r>
              <a:rPr lang="nl-NL" dirty="0"/>
              <a:t>, </a:t>
            </a:r>
            <a:r>
              <a:rPr lang="nl-NL" dirty="0" err="1"/>
              <a:t>Noval</a:t>
            </a:r>
            <a:r>
              <a:rPr lang="nl-NL" dirty="0"/>
              <a:t> buis</a:t>
            </a:r>
          </a:p>
          <a:p>
            <a:r>
              <a:rPr lang="nl-NL" dirty="0" err="1"/>
              <a:t>Tweelamps</a:t>
            </a:r>
            <a:endParaRPr lang="nl-NL" dirty="0"/>
          </a:p>
          <a:p>
            <a:r>
              <a:rPr lang="nl-NL" dirty="0"/>
              <a:t>Scheidingstrafo</a:t>
            </a:r>
          </a:p>
          <a:p>
            <a:r>
              <a:rPr lang="nl-NL" dirty="0"/>
              <a:t>Wattmeter</a:t>
            </a:r>
          </a:p>
          <a:p>
            <a:r>
              <a:rPr lang="nl-NL" dirty="0" err="1"/>
              <a:t>Teerbol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BC36-79BA-3923-12A5-A34BE6D8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U-Toestellen, ca. 1940 – 1964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A7426-ACC4-7305-F68D-99A45B0E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257"/>
            <a:ext cx="8229600" cy="517910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Geen Trafo: Alles net-verbonden</a:t>
            </a:r>
          </a:p>
          <a:p>
            <a:r>
              <a:rPr lang="nl-NL" dirty="0"/>
              <a:t>Gloeidraden in serie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Klein en goedkoop</a:t>
            </a:r>
          </a:p>
          <a:p>
            <a:r>
              <a:rPr lang="nl-NL" dirty="0"/>
              <a:t>Kan op gelijkstroom (“Universeel”)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8E16E7-7BEB-91DC-2D2F-458E68C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875363-03E8-3EB6-E58F-089B18572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1" y="2547257"/>
            <a:ext cx="6657389" cy="23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DBD4-E4EA-A2EC-7A74-BF6574DF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Serie-gloeiketen met ballast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76AB5-2018-495C-E96A-2FBF43F0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Franse 110V radio’s</a:t>
            </a:r>
          </a:p>
          <a:p>
            <a:pPr lvl="1"/>
            <a:r>
              <a:rPr lang="nl-NL" dirty="0"/>
              <a:t>C-Buizen, 200mA</a:t>
            </a:r>
          </a:p>
          <a:p>
            <a:pPr lvl="1"/>
            <a:r>
              <a:rPr lang="nl-NL" dirty="0"/>
              <a:t>Of (</a:t>
            </a:r>
            <a:r>
              <a:rPr lang="nl-NL" dirty="0" err="1"/>
              <a:t>Fra</a:t>
            </a:r>
            <a:r>
              <a:rPr lang="nl-NL" dirty="0"/>
              <a:t>/Amer) met 300mA: </a:t>
            </a:r>
            <a:r>
              <a:rPr lang="nl-NL" dirty="0" err="1"/>
              <a:t>Curtain</a:t>
            </a:r>
            <a:r>
              <a:rPr lang="nl-NL" dirty="0"/>
              <a:t> </a:t>
            </a:r>
            <a:r>
              <a:rPr lang="nl-NL" dirty="0" err="1"/>
              <a:t>Burner</a:t>
            </a:r>
            <a:endParaRPr lang="nl-NL" dirty="0"/>
          </a:p>
          <a:p>
            <a:r>
              <a:rPr lang="nl-NL" dirty="0"/>
              <a:t>Televisies</a:t>
            </a:r>
          </a:p>
          <a:p>
            <a:pPr lvl="1"/>
            <a:r>
              <a:rPr lang="nl-NL" dirty="0"/>
              <a:t>P-Buizen, 300mA</a:t>
            </a:r>
          </a:p>
          <a:p>
            <a:r>
              <a:rPr lang="nl-NL" dirty="0"/>
              <a:t>Amerikaanse mini-radio’s: </a:t>
            </a:r>
            <a:r>
              <a:rPr lang="nl-NL" dirty="0" err="1"/>
              <a:t>All</a:t>
            </a:r>
            <a:r>
              <a:rPr lang="nl-NL" dirty="0"/>
              <a:t> American Five</a:t>
            </a:r>
          </a:p>
          <a:p>
            <a:pPr lvl="1"/>
            <a:r>
              <a:rPr lang="nl-NL" dirty="0"/>
              <a:t>150mA</a:t>
            </a:r>
          </a:p>
          <a:p>
            <a:r>
              <a:rPr lang="nl-NL" dirty="0"/>
              <a:t>Batterijtoestellen</a:t>
            </a:r>
          </a:p>
          <a:p>
            <a:pPr lvl="1"/>
            <a:r>
              <a:rPr lang="nl-NL" dirty="0"/>
              <a:t>Bij netgebruik, 25mA of 50mA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BF368B-4920-C2C4-9C3A-329520B2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82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04A2D7E-1A85-A800-0531-A335BC42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18000" b="13460"/>
          <a:stretch/>
        </p:blipFill>
        <p:spPr>
          <a:xfrm>
            <a:off x="307369" y="4397621"/>
            <a:ext cx="3345126" cy="18396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2567AB-AD73-6303-F140-920B411D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Verdeel U-</a:t>
            </a:r>
            <a:r>
              <a:rPr lang="nl-NL" dirty="0" err="1"/>
              <a:t>tjes</a:t>
            </a:r>
            <a:r>
              <a:rPr lang="nl-NL" dirty="0"/>
              <a:t> in drie generaties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7B132-795B-5547-60A0-D93E56A30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82" y="1738313"/>
            <a:ext cx="4978896" cy="4983162"/>
          </a:xfrm>
        </p:spPr>
        <p:txBody>
          <a:bodyPr>
            <a:normAutofit/>
          </a:bodyPr>
          <a:lstStyle/>
          <a:p>
            <a:r>
              <a:rPr lang="nl-NL" dirty="0"/>
              <a:t>Vroege: Sleutelbuizen</a:t>
            </a:r>
          </a:p>
          <a:p>
            <a:pPr lvl="1"/>
            <a:r>
              <a:rPr lang="nl-NL" dirty="0"/>
              <a:t>Ca 1940-1948</a:t>
            </a:r>
          </a:p>
          <a:p>
            <a:pPr lvl="1"/>
            <a:r>
              <a:rPr lang="nl-NL" dirty="0"/>
              <a:t>Oer-U Philips 203U </a:t>
            </a:r>
            <a:r>
              <a:rPr lang="nl-NL" dirty="0" err="1"/>
              <a:t>Philetta</a:t>
            </a:r>
            <a:endParaRPr lang="nl-NL" dirty="0"/>
          </a:p>
          <a:p>
            <a:r>
              <a:rPr lang="nl-NL" dirty="0"/>
              <a:t>Midden: </a:t>
            </a:r>
            <a:r>
              <a:rPr lang="nl-NL" dirty="0" err="1"/>
              <a:t>Rimlockbuizen</a:t>
            </a:r>
            <a:endParaRPr lang="nl-NL" dirty="0"/>
          </a:p>
          <a:p>
            <a:pPr lvl="1"/>
            <a:r>
              <a:rPr lang="nl-NL" dirty="0"/>
              <a:t>Ca 1948-1955</a:t>
            </a:r>
          </a:p>
          <a:p>
            <a:pPr lvl="1"/>
            <a:r>
              <a:rPr lang="nl-NL" dirty="0"/>
              <a:t>Deze lezing</a:t>
            </a:r>
          </a:p>
          <a:p>
            <a:r>
              <a:rPr lang="nl-NL" dirty="0">
                <a:hlinkClick r:id="rId3"/>
              </a:rPr>
              <a:t>Late </a:t>
            </a:r>
            <a:r>
              <a:rPr lang="nl-NL" dirty="0" err="1">
                <a:hlinkClick r:id="rId3"/>
              </a:rPr>
              <a:t>Uutjes</a:t>
            </a:r>
            <a:r>
              <a:rPr lang="nl-NL" dirty="0"/>
              <a:t>: </a:t>
            </a:r>
            <a:r>
              <a:rPr lang="nl-NL" dirty="0" err="1"/>
              <a:t>Novalbuizen</a:t>
            </a:r>
            <a:endParaRPr lang="nl-NL" dirty="0"/>
          </a:p>
          <a:p>
            <a:pPr lvl="1"/>
            <a:r>
              <a:rPr lang="nl-NL" dirty="0"/>
              <a:t>Ca 1956-1964</a:t>
            </a:r>
          </a:p>
          <a:p>
            <a:pPr lvl="1"/>
            <a:r>
              <a:rPr lang="nl-NL" dirty="0"/>
              <a:t>Slot-U Philips B2X40U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C4D04D-D45F-6FD4-B6EE-83F46A8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30C0E5-1BF0-9837-4391-D2356EF44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247" r="6058" b="11019"/>
          <a:stretch/>
        </p:blipFill>
        <p:spPr>
          <a:xfrm>
            <a:off x="323528" y="1412702"/>
            <a:ext cx="3312368" cy="24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3B88E-C6F0-118E-B0A1-37AFD613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Rimlock</a:t>
            </a:r>
            <a:r>
              <a:rPr lang="nl-NL" dirty="0"/>
              <a:t> U-buizen: U*4*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D6B9E-8D7A-36F1-4AD1-D05D42E4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983162"/>
          </a:xfrm>
        </p:spPr>
        <p:txBody>
          <a:bodyPr/>
          <a:lstStyle/>
          <a:p>
            <a:r>
              <a:rPr lang="nl-NL" dirty="0"/>
              <a:t>Mengbuis UCH42</a:t>
            </a:r>
          </a:p>
          <a:p>
            <a:r>
              <a:rPr lang="nl-NL" dirty="0"/>
              <a:t>Penthode U(A)F41/2</a:t>
            </a:r>
          </a:p>
          <a:p>
            <a:r>
              <a:rPr lang="nl-NL" dirty="0"/>
              <a:t>AF triode UBC41</a:t>
            </a:r>
          </a:p>
          <a:p>
            <a:r>
              <a:rPr lang="nl-NL" dirty="0"/>
              <a:t>Eindbuis UL41</a:t>
            </a:r>
          </a:p>
          <a:p>
            <a:r>
              <a:rPr lang="nl-NL" dirty="0"/>
              <a:t>Gelijkrichter UY41/2</a:t>
            </a:r>
          </a:p>
          <a:p>
            <a:r>
              <a:rPr lang="nl-NL" dirty="0"/>
              <a:t>Dubbeldiode UB41</a:t>
            </a:r>
            <a:br>
              <a:rPr lang="nl-NL" dirty="0"/>
            </a:br>
            <a:r>
              <a:rPr lang="nl-NL" dirty="0"/>
              <a:t>(nog nooit gezien: TV)</a:t>
            </a:r>
          </a:p>
          <a:p>
            <a:r>
              <a:rPr lang="nl-NL" dirty="0"/>
              <a:t>Lampje 8097D-00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2B4D32-9709-BBEE-D380-06C5E392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7081E4-0244-19AF-FEBD-8F01C9723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199"/>
            <a:ext cx="1851725" cy="4271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9D5E236-CB65-950D-B418-ED8AC0AE3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25" y="2213291"/>
            <a:ext cx="1851725" cy="43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6E023-B9C7-326B-785F-8FE56E1A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Stroomverbruik van 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8F137A-323A-C676-7315-95B0604F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 err="1"/>
              <a:t>Uutje</a:t>
            </a:r>
            <a:r>
              <a:rPr lang="nl-NL" dirty="0"/>
              <a:t> verstookt flink in serieweerstand</a:t>
            </a:r>
          </a:p>
          <a:p>
            <a:pPr lvl="1"/>
            <a:r>
              <a:rPr lang="nl-NL" dirty="0"/>
              <a:t>Vermogen van Philips BX300U: 45W</a:t>
            </a:r>
          </a:p>
          <a:p>
            <a:pPr lvl="1"/>
            <a:r>
              <a:rPr lang="nl-NL" dirty="0"/>
              <a:t>Vermogen van Philips BX400A: 45W </a:t>
            </a:r>
            <a:br>
              <a:rPr lang="nl-NL" dirty="0"/>
            </a:br>
            <a:r>
              <a:rPr lang="nl-NL" dirty="0"/>
              <a:t>Voedingstrafo, </a:t>
            </a:r>
            <a:r>
              <a:rPr lang="nl-NL" dirty="0" err="1"/>
              <a:t>Rimlock</a:t>
            </a:r>
            <a:r>
              <a:rPr lang="nl-NL" dirty="0"/>
              <a:t>-buizen met 6,3V parallel</a:t>
            </a:r>
          </a:p>
          <a:p>
            <a:r>
              <a:rPr lang="nl-NL" dirty="0"/>
              <a:t>Wisselstroomtoestel verstookt flink in voedingstrafo!</a:t>
            </a:r>
          </a:p>
          <a:p>
            <a:r>
              <a:rPr lang="nl-NL" dirty="0" err="1"/>
              <a:t>Uutje</a:t>
            </a:r>
            <a:r>
              <a:rPr lang="nl-NL" dirty="0"/>
              <a:t> is niet persé duurder dan A-toestel</a:t>
            </a:r>
          </a:p>
          <a:p>
            <a:pPr lvl="1"/>
            <a:r>
              <a:rPr lang="nl-NL" dirty="0"/>
              <a:t>Wel vaak in heel klein kastje</a:t>
            </a:r>
          </a:p>
          <a:p>
            <a:pPr lvl="1"/>
            <a:r>
              <a:rPr lang="nl-NL" dirty="0"/>
              <a:t>Kan veel zuiniger (ca. 20W) met C-ballast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149977-5E0D-A35B-5282-6B79DE87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79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800A-071C-ACA3-1FDC-CAF0847A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Radiotrends rond 1950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46D5E-F80E-EEB2-F8EF-3FDCAC5C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Uiterlijk</a:t>
            </a:r>
          </a:p>
          <a:p>
            <a:r>
              <a:rPr lang="nl-NL" dirty="0"/>
              <a:t>Productie</a:t>
            </a:r>
          </a:p>
          <a:p>
            <a:r>
              <a:rPr lang="nl-NL" dirty="0"/>
              <a:t>Antenne</a:t>
            </a:r>
          </a:p>
          <a:p>
            <a:r>
              <a:rPr lang="nl-NL" dirty="0"/>
              <a:t>De standaard U-voeding voor </a:t>
            </a:r>
            <a:r>
              <a:rPr lang="nl-NL" dirty="0" err="1"/>
              <a:t>Rimlock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0DFD02-C4D0-6E54-79C2-9D71A0E8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9161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1104</Words>
  <Application>Microsoft Office PowerPoint</Application>
  <PresentationFormat>Diavoorstelling (4:3)</PresentationFormat>
  <Paragraphs>292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1" baseType="lpstr">
      <vt:lpstr>Arial</vt:lpstr>
      <vt:lpstr>Calibri</vt:lpstr>
      <vt:lpstr>Kantoorthema</vt:lpstr>
      <vt:lpstr>Midden-Uutjes</vt:lpstr>
      <vt:lpstr>Wat gaan we doen</vt:lpstr>
      <vt:lpstr>1. Wat is een Midden-Uutje</vt:lpstr>
      <vt:lpstr>U-Toestellen, ca. 1940 – 1964</vt:lpstr>
      <vt:lpstr>Serie-gloeiketen met ballast</vt:lpstr>
      <vt:lpstr>Verdeel U-tjes in drie generaties</vt:lpstr>
      <vt:lpstr>De Rimlock U-buizen: U*4*</vt:lpstr>
      <vt:lpstr>Stroomverbruik van Uutjes</vt:lpstr>
      <vt:lpstr>2. Radiotrends rond 1950</vt:lpstr>
      <vt:lpstr>Hoe zag een radio er uit?</vt:lpstr>
      <vt:lpstr>Vereenvoudiging van productie</vt:lpstr>
      <vt:lpstr>Verbeterde techniek</vt:lpstr>
      <vt:lpstr>Antennes voor flexibel gebruik</vt:lpstr>
      <vt:lpstr>Philips antennes</vt:lpstr>
      <vt:lpstr>Midden-Uutje met FM</vt:lpstr>
      <vt:lpstr>Voeding voor Rimlock Uutjes</vt:lpstr>
      <vt:lpstr>Variant: Trafo ipv Weerstand</vt:lpstr>
      <vt:lpstr>3. Een paar modellen</vt:lpstr>
      <vt:lpstr>Philips BX380U (1948)</vt:lpstr>
      <vt:lpstr>Philips BX200U (1950)</vt:lpstr>
      <vt:lpstr>Philips BX300U (1950)</vt:lpstr>
      <vt:lpstr>De 25m en 31m band</vt:lpstr>
      <vt:lpstr>Spiegelontvangst</vt:lpstr>
      <vt:lpstr>Deze BX300U</vt:lpstr>
      <vt:lpstr>Philips BX210U (1951)</vt:lpstr>
      <vt:lpstr>Erres KY513 (1951)</vt:lpstr>
      <vt:lpstr>Super-U: Philips BX645U (1955)</vt:lpstr>
      <vt:lpstr>Erres KY553 Midget (1955)</vt:lpstr>
      <vt:lpstr>4. Midden-Uutjes repareren </vt:lpstr>
      <vt:lpstr>Isolatie controleren</vt:lpstr>
      <vt:lpstr>Condensators</vt:lpstr>
      <vt:lpstr>Rimlock buizen: kraak kraak</vt:lpstr>
      <vt:lpstr>Ballast “straalkacheltje”</vt:lpstr>
      <vt:lpstr>Opstarten via gloeilamp</vt:lpstr>
      <vt:lpstr>Werk en meet via netscheiding</vt:lpstr>
      <vt:lpstr>5. Conclusies</vt:lpstr>
      <vt:lpstr>Oktober: Knutselen met Bluetooth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72</cp:revision>
  <dcterms:created xsi:type="dcterms:W3CDTF">2019-01-19T09:21:01Z</dcterms:created>
  <dcterms:modified xsi:type="dcterms:W3CDTF">2023-09-14T09:09:32Z</dcterms:modified>
</cp:coreProperties>
</file>