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260" r:id="rId13"/>
    <p:sldId id="306" r:id="rId14"/>
    <p:sldId id="261" r:id="rId15"/>
    <p:sldId id="307" r:id="rId16"/>
    <p:sldId id="308" r:id="rId17"/>
    <p:sldId id="309" r:id="rId18"/>
    <p:sldId id="28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64" r:id="rId27"/>
    <p:sldId id="257" r:id="rId28"/>
    <p:sldId id="265" r:id="rId29"/>
    <p:sldId id="267" r:id="rId30"/>
    <p:sldId id="269" r:id="rId31"/>
    <p:sldId id="272" r:id="rId32"/>
    <p:sldId id="273" r:id="rId33"/>
    <p:sldId id="274" r:id="rId34"/>
    <p:sldId id="275" r:id="rId35"/>
    <p:sldId id="270" r:id="rId36"/>
    <p:sldId id="277" r:id="rId37"/>
    <p:sldId id="278" r:id="rId38"/>
    <p:sldId id="279" r:id="rId39"/>
    <p:sldId id="280" r:id="rId40"/>
    <p:sldId id="295" r:id="rId41"/>
    <p:sldId id="282" r:id="rId42"/>
    <p:sldId id="291" r:id="rId43"/>
    <p:sldId id="283" r:id="rId44"/>
    <p:sldId id="284" r:id="rId45"/>
    <p:sldId id="317" r:id="rId46"/>
    <p:sldId id="319" r:id="rId47"/>
    <p:sldId id="318" r:id="rId48"/>
    <p:sldId id="285" r:id="rId49"/>
    <p:sldId id="296" r:id="rId50"/>
    <p:sldId id="288" r:id="rId5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l, G. (Gerard)" initials="TG(" lastIdx="1" clrIdx="0">
    <p:extLst>
      <p:ext uri="{19B8F6BF-5375-455C-9EA6-DF929625EA0E}">
        <p15:presenceInfo xmlns:p15="http://schemas.microsoft.com/office/powerpoint/2012/main" userId="S::g.tel@uu.nl::7a07fd4b-d9bd-40a8-b635-bc1a747a66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59606-1E0C-43D9-A9C2-96067B245200}" type="datetimeFigureOut">
              <a:rPr lang="nl-NL" smtClean="0"/>
              <a:t>13-1-2021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2B0C3-CB06-4087-96AC-466FFFD074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29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8881-AAC1-4F2C-9FEF-E548357D304C}" type="datetime1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F4F2-B968-4FE5-B190-9A255AD168C4}" type="datetime1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2D4E-ACCB-4201-BE6C-B7582C99DFCA}" type="datetime1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5A29-EAA5-4C9B-A1D8-D6D8D3FD79CE}" type="datetime1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E16-B619-4393-B6E8-D0423D2E7357}" type="datetime1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1F83-ED99-4AAC-827C-1D1D694331F6}" type="datetime1">
              <a:rPr lang="nl-NL" smtClean="0"/>
              <a:t>13-1-2021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0088-720B-4C23-B61D-97F929335770}" type="datetime1">
              <a:rPr lang="nl-NL" smtClean="0"/>
              <a:t>13-1-2021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25C2-3073-421E-A577-39029B3F3250}" type="datetime1">
              <a:rPr lang="nl-NL" smtClean="0"/>
              <a:t>13-1-2021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9DA5-7239-4579-8348-94B19E9FEAB5}" type="datetime1">
              <a:rPr lang="nl-NL" smtClean="0"/>
              <a:t>13-1-2021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AC92-924B-4EE7-9637-07593200461E}" type="datetime1">
              <a:rPr lang="nl-NL" smtClean="0"/>
              <a:t>13-1-2021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0A6C-0415-4BC6-B97A-A3B55920ABE5}" type="datetime1">
              <a:rPr lang="nl-NL" smtClean="0"/>
              <a:t>13-1-2021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61645-D9BB-4051-B4A9-E9503E46115C}" type="datetime1">
              <a:rPr lang="nl-NL" smtClean="0"/>
              <a:t>13-1-2021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3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6.png"/><Relationship Id="rId4" Type="http://schemas.openxmlformats.org/officeDocument/2006/relationships/image" Target="../media/image38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753036"/>
            <a:ext cx="7772400" cy="1035546"/>
          </a:xfrm>
        </p:spPr>
        <p:txBody>
          <a:bodyPr/>
          <a:lstStyle/>
          <a:p>
            <a:r>
              <a:rPr lang="en-US" dirty="0" err="1"/>
              <a:t>Nauwkeurig</a:t>
            </a:r>
            <a:r>
              <a:rPr lang="en-US" dirty="0"/>
              <a:t> </a:t>
            </a:r>
            <a:r>
              <a:rPr lang="en-US" dirty="0" err="1"/>
              <a:t>Afstemmen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424936" cy="1345704"/>
          </a:xfrm>
        </p:spPr>
        <p:txBody>
          <a:bodyPr/>
          <a:lstStyle/>
          <a:p>
            <a:r>
              <a:rPr lang="en-US" dirty="0"/>
              <a:t>Gerard Tel,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, 13 </a:t>
            </a:r>
            <a:r>
              <a:rPr lang="en-US" dirty="0" err="1"/>
              <a:t>januari</a:t>
            </a:r>
            <a:r>
              <a:rPr lang="en-US" dirty="0"/>
              <a:t> 2021, </a:t>
            </a:r>
            <a:r>
              <a:rPr lang="en-US" dirty="0" err="1"/>
              <a:t>aanvang</a:t>
            </a:r>
            <a:r>
              <a:rPr lang="en-US"/>
              <a:t> 19.30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FB6A52-7661-47EA-96B4-430562F7D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4320479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9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5CA5F-0CA4-472A-850A-6D0893CE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 nauwkeurigheid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EC041B-497A-4A01-9560-8828B2DEA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Schaal met wijzer is niet genoeg</a:t>
            </a:r>
          </a:p>
          <a:p>
            <a:r>
              <a:rPr lang="nl-NL" dirty="0"/>
              <a:t>Aflezing op 1 à 0,1 kHz voor luisteren goed </a:t>
            </a:r>
            <a:br>
              <a:rPr lang="nl-NL" dirty="0"/>
            </a:br>
            <a:r>
              <a:rPr lang="nl-NL" dirty="0"/>
              <a:t>(misafstemming 1kHz is onhoorbaar op AM)</a:t>
            </a:r>
          </a:p>
          <a:p>
            <a:r>
              <a:rPr lang="nl-NL" dirty="0"/>
              <a:t>Preciezere toepassingen niet haalbaar</a:t>
            </a:r>
            <a:br>
              <a:rPr lang="nl-NL" dirty="0"/>
            </a:br>
            <a:r>
              <a:rPr lang="nl-NL" dirty="0"/>
              <a:t>met HTK-middelen</a:t>
            </a:r>
          </a:p>
          <a:p>
            <a:endParaRPr lang="nl-NL" dirty="0"/>
          </a:p>
          <a:p>
            <a:r>
              <a:rPr lang="nl-NL" dirty="0"/>
              <a:t>Dus: op naar de 0,1 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613109-A79C-426B-9BBC-716E57D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71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637E-155A-4A22-98A2-10F8E68A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Vier afstemgeneraties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A64027-ADD4-4C56-88FB-8D5BD921F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G1 - Mechanische aanwijzing</a:t>
            </a:r>
          </a:p>
          <a:p>
            <a:r>
              <a:rPr lang="nl-NL" dirty="0"/>
              <a:t>G2 - Mechanisch met hulpsysteem</a:t>
            </a:r>
          </a:p>
          <a:p>
            <a:r>
              <a:rPr lang="nl-NL" dirty="0"/>
              <a:t>G3 - Analoog met frequentieteller</a:t>
            </a:r>
          </a:p>
          <a:p>
            <a:r>
              <a:rPr lang="nl-NL" dirty="0"/>
              <a:t>G4 - Digitale afstemming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56933B-649D-4F46-A58C-CA27F33E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4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G1 – </a:t>
            </a:r>
            <a:r>
              <a:rPr lang="en-US" dirty="0" err="1"/>
              <a:t>Mechanisch</a:t>
            </a:r>
            <a:r>
              <a:rPr lang="en-US" dirty="0"/>
              <a:t> </a:t>
            </a:r>
            <a:r>
              <a:rPr lang="en-US" dirty="0" err="1"/>
              <a:t>Afstemmen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err="1"/>
              <a:t>Mechanisch</a:t>
            </a:r>
            <a:r>
              <a:rPr lang="en-US" dirty="0"/>
              <a:t>!</a:t>
            </a:r>
          </a:p>
          <a:p>
            <a:r>
              <a:rPr lang="en-US" dirty="0" err="1"/>
              <a:t>Verstem</a:t>
            </a:r>
            <a:r>
              <a:rPr lang="en-US" dirty="0"/>
              <a:t> </a:t>
            </a:r>
            <a:r>
              <a:rPr lang="en-US" dirty="0" err="1"/>
              <a:t>afstem</a:t>
            </a:r>
            <a:r>
              <a:rPr lang="en-US" dirty="0"/>
              <a:t>-C:</a:t>
            </a:r>
          </a:p>
          <a:p>
            <a:pPr lvl="1"/>
            <a:r>
              <a:rPr lang="en-US" dirty="0" err="1"/>
              <a:t>Antenne</a:t>
            </a:r>
            <a:r>
              <a:rPr lang="en-US" dirty="0"/>
              <a:t> op </a:t>
            </a:r>
            <a:r>
              <a:rPr lang="en-US" dirty="0">
                <a:solidFill>
                  <a:srgbClr val="FF0000"/>
                </a:solidFill>
              </a:rPr>
              <a:t>f</a:t>
            </a:r>
          </a:p>
          <a:p>
            <a:pPr lvl="1"/>
            <a:r>
              <a:rPr lang="en-US" dirty="0"/>
              <a:t>Oscillator op </a:t>
            </a:r>
            <a:r>
              <a:rPr lang="en-US" dirty="0">
                <a:solidFill>
                  <a:srgbClr val="FF0000"/>
                </a:solidFill>
              </a:rPr>
              <a:t>f + m</a:t>
            </a:r>
          </a:p>
          <a:p>
            <a:r>
              <a:rPr lang="en-US" dirty="0"/>
              <a:t>Oscillator </a:t>
            </a:r>
            <a:r>
              <a:rPr lang="en-US" dirty="0" err="1"/>
              <a:t>bepaalt</a:t>
            </a:r>
            <a:br>
              <a:rPr lang="en-US" dirty="0"/>
            </a:br>
            <a:r>
              <a:rPr lang="en-US" dirty="0"/>
              <a:t>wat je </a:t>
            </a:r>
            <a:r>
              <a:rPr lang="en-US" dirty="0" err="1"/>
              <a:t>ontvangt</a:t>
            </a:r>
            <a:r>
              <a:rPr lang="en-US" dirty="0"/>
              <a:t>!! </a:t>
            </a:r>
          </a:p>
          <a:p>
            <a:r>
              <a:rPr lang="en-US" dirty="0"/>
              <a:t>Vast </a:t>
            </a:r>
            <a:r>
              <a:rPr lang="en-US" dirty="0" err="1"/>
              <a:t>verband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ontvangfrequentie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stand van de </a:t>
            </a:r>
            <a:r>
              <a:rPr lang="en-US" dirty="0" err="1"/>
              <a:t>afstem</a:t>
            </a:r>
            <a:r>
              <a:rPr lang="en-US" dirty="0"/>
              <a:t>-C.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27"/>
          <a:stretch/>
        </p:blipFill>
        <p:spPr>
          <a:xfrm>
            <a:off x="4211960" y="1600200"/>
            <a:ext cx="4745582" cy="304332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4FC65C1-D599-47EE-AABA-5E8CD9B9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12</a:t>
            </a:fld>
            <a:endParaRPr lang="nl-NL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9F36EC9E-C88A-41FF-8DE4-9F0E96E06EB5}"/>
              </a:ext>
            </a:extLst>
          </p:cNvPr>
          <p:cNvSpPr/>
          <p:nvPr/>
        </p:nvSpPr>
        <p:spPr>
          <a:xfrm>
            <a:off x="4211960" y="2439485"/>
            <a:ext cx="179181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0A4F3773-5519-4082-8FAB-348608623DBB}"/>
              </a:ext>
            </a:extLst>
          </p:cNvPr>
          <p:cNvSpPr/>
          <p:nvPr/>
        </p:nvSpPr>
        <p:spPr>
          <a:xfrm>
            <a:off x="4761384" y="3471862"/>
            <a:ext cx="179181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7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A82A313-56E8-4A29-A52C-F7AFCEB71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30041"/>
            <a:ext cx="5847804" cy="56568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B1ED2F-2AFC-4F73-A2C6-7A22C2F2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Touwtje eraan en…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92D7DB-6E62-4B28-831C-7D0FB377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40968"/>
            <a:ext cx="4258816" cy="2985195"/>
          </a:xfrm>
        </p:spPr>
        <p:txBody>
          <a:bodyPr/>
          <a:lstStyle/>
          <a:p>
            <a:r>
              <a:rPr lang="nl-NL" dirty="0"/>
              <a:t>Wijzer aan afstem-C</a:t>
            </a:r>
          </a:p>
          <a:p>
            <a:r>
              <a:rPr lang="nl-NL" dirty="0"/>
              <a:t>Langs getallen/namen</a:t>
            </a:r>
          </a:p>
          <a:p>
            <a:r>
              <a:rPr lang="nl-NL" dirty="0"/>
              <a:t>Per band een reeks</a:t>
            </a:r>
          </a:p>
          <a:p>
            <a:r>
              <a:rPr lang="nl-NL" dirty="0"/>
              <a:t>Vanaf 1930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2E47F4-8251-4FB9-8FC5-58A9009A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13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54A7CC8-0425-47C1-9659-3A737030E981}"/>
              </a:ext>
            </a:extLst>
          </p:cNvPr>
          <p:cNvSpPr/>
          <p:nvPr/>
        </p:nvSpPr>
        <p:spPr>
          <a:xfrm>
            <a:off x="5508104" y="6126163"/>
            <a:ext cx="896268" cy="731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09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vast is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verband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 err="1"/>
              <a:t>Fijnregeling</a:t>
            </a:r>
            <a:r>
              <a:rPr lang="en-US" dirty="0"/>
              <a:t> (op </a:t>
            </a:r>
            <a:r>
              <a:rPr lang="en-US" dirty="0" err="1"/>
              <a:t>osc</a:t>
            </a:r>
            <a:r>
              <a:rPr lang="en-US" dirty="0"/>
              <a:t> maar </a:t>
            </a:r>
            <a:r>
              <a:rPr lang="en-US" dirty="0" err="1"/>
              <a:t>niet</a:t>
            </a:r>
            <a:r>
              <a:rPr lang="en-US" dirty="0"/>
              <a:t> op </a:t>
            </a:r>
            <a:r>
              <a:rPr lang="en-US" dirty="0" err="1"/>
              <a:t>wijzer</a:t>
            </a:r>
            <a:r>
              <a:rPr lang="en-US" dirty="0"/>
              <a:t>)</a:t>
            </a:r>
          </a:p>
          <a:p>
            <a:r>
              <a:rPr lang="en-US" dirty="0" err="1"/>
              <a:t>Temperatuur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veroudering</a:t>
            </a:r>
            <a:endParaRPr lang="en-US" dirty="0"/>
          </a:p>
          <a:p>
            <a:r>
              <a:rPr lang="en-US" dirty="0" err="1"/>
              <a:t>Mechanische</a:t>
            </a:r>
            <a:r>
              <a:rPr lang="en-US" dirty="0"/>
              <a:t> </a:t>
            </a:r>
            <a:r>
              <a:rPr lang="en-US" dirty="0" err="1"/>
              <a:t>precisie</a:t>
            </a:r>
            <a:r>
              <a:rPr lang="en-US" dirty="0"/>
              <a:t> van </a:t>
            </a:r>
            <a:r>
              <a:rPr lang="en-US" dirty="0" err="1"/>
              <a:t>aanwijzing</a:t>
            </a:r>
            <a:endParaRPr lang="en-US" dirty="0"/>
          </a:p>
          <a:p>
            <a:r>
              <a:rPr lang="en-US" dirty="0" err="1"/>
              <a:t>Verplaatsing</a:t>
            </a:r>
            <a:r>
              <a:rPr lang="en-US" dirty="0"/>
              <a:t>, </a:t>
            </a:r>
            <a:r>
              <a:rPr lang="en-US" dirty="0" err="1"/>
              <a:t>reparatie</a:t>
            </a:r>
            <a:r>
              <a:rPr lang="en-US" dirty="0"/>
              <a:t> van </a:t>
            </a:r>
            <a:r>
              <a:rPr lang="en-US" dirty="0" err="1"/>
              <a:t>schaal</a:t>
            </a:r>
            <a:r>
              <a:rPr lang="en-US" dirty="0"/>
              <a:t> of </a:t>
            </a:r>
            <a:r>
              <a:rPr lang="en-US" dirty="0" err="1"/>
              <a:t>wijzer</a:t>
            </a:r>
            <a:endParaRPr lang="en-US" dirty="0"/>
          </a:p>
          <a:p>
            <a:r>
              <a:rPr lang="en-US" dirty="0"/>
              <a:t>BX594A op LG: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Freq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golflengte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Wijzer</a:t>
            </a:r>
            <a:r>
              <a:rPr lang="en-US" dirty="0"/>
              <a:t> op </a:t>
            </a:r>
            <a:r>
              <a:rPr lang="en-US" dirty="0" err="1"/>
              <a:t>plek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Hoor </a:t>
            </a:r>
            <a:r>
              <a:rPr lang="en-US" dirty="0" err="1"/>
              <a:t>goeie</a:t>
            </a:r>
            <a:r>
              <a:rPr lang="en-US" dirty="0"/>
              <a:t> station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Bijregelen</a:t>
            </a:r>
            <a:r>
              <a:rPr lang="en-US" dirty="0"/>
              <a:t> op </a:t>
            </a:r>
            <a:r>
              <a:rPr lang="en-US" dirty="0" err="1"/>
              <a:t>gehoor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45"/>
          <a:stretch/>
        </p:blipFill>
        <p:spPr>
          <a:xfrm>
            <a:off x="4572000" y="4149080"/>
            <a:ext cx="4424040" cy="228906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84BD51-2E4B-4652-AE02-A18B7EE3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15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A1524F7-F621-4E6A-9A68-FEE504BF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83396"/>
            <a:ext cx="5699472" cy="42746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2654A4-D36F-4C0C-B7A0-94CD9BB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G1½ - Bandspreiding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B6713-A03C-44BD-BBC9-D7D193452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1 KG-band stukje van honderden kHz</a:t>
            </a:r>
          </a:p>
          <a:p>
            <a:r>
              <a:rPr lang="nl-NL" dirty="0"/>
              <a:t>Haalt 5 tot 10kHz</a:t>
            </a:r>
          </a:p>
          <a:p>
            <a:endParaRPr lang="nl-NL" dirty="0"/>
          </a:p>
          <a:p>
            <a:r>
              <a:rPr lang="nl-NL" dirty="0"/>
              <a:t>Mits exact </a:t>
            </a:r>
            <a:br>
              <a:rPr lang="nl-NL" dirty="0"/>
            </a:br>
            <a:r>
              <a:rPr lang="nl-NL" dirty="0"/>
              <a:t>getrimd …</a:t>
            </a:r>
          </a:p>
          <a:p>
            <a:r>
              <a:rPr lang="nl-NL" dirty="0"/>
              <a:t>… en niet</a:t>
            </a:r>
            <a:br>
              <a:rPr lang="nl-NL" dirty="0"/>
            </a:br>
            <a:r>
              <a:rPr lang="nl-NL" dirty="0"/>
              <a:t>verlopen!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C4929A-C105-43DC-87AB-2314141B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42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202D4-078F-42B6-8FE0-7496CC8A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G2 - Hulpsystemen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03BE2-DA8A-4C0B-9ECD-15A402D8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Kristallen hebben hoge precisie</a:t>
            </a:r>
          </a:p>
          <a:p>
            <a:r>
              <a:rPr lang="nl-NL" dirty="0"/>
              <a:t>Maar ze zijn niet </a:t>
            </a:r>
            <a:r>
              <a:rPr lang="nl-NL" dirty="0" err="1"/>
              <a:t>verstembaar</a:t>
            </a:r>
            <a:endParaRPr lang="nl-NL" dirty="0"/>
          </a:p>
          <a:p>
            <a:endParaRPr lang="nl-NL" dirty="0"/>
          </a:p>
          <a:p>
            <a:r>
              <a:rPr lang="nl-NL" dirty="0"/>
              <a:t>Hoe kun je continu afstemmen </a:t>
            </a:r>
            <a:br>
              <a:rPr lang="nl-NL" dirty="0"/>
            </a:br>
            <a:r>
              <a:rPr lang="nl-NL" dirty="0"/>
              <a:t>met de precisie van een kristal?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421156-E7BC-4B1A-A855-7AD739EE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12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ABBCE-843B-467A-8C18-E6E50A1B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IJk-oscillator (100kHz)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0ED3F1-13F2-4283-B6BF-8A2310D8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756150"/>
          </a:xfrm>
        </p:spPr>
        <p:txBody>
          <a:bodyPr/>
          <a:lstStyle/>
          <a:p>
            <a:r>
              <a:rPr lang="nl-NL" dirty="0"/>
              <a:t>Hulposcillator op 100kHz</a:t>
            </a:r>
          </a:p>
          <a:p>
            <a:r>
              <a:rPr lang="nl-NL" dirty="0"/>
              <a:t>Vind veelvoud exact op hoofd- schaal</a:t>
            </a:r>
          </a:p>
          <a:p>
            <a:r>
              <a:rPr lang="nl-NL" dirty="0"/>
              <a:t>Afstemmen met fijnregeling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826882-59C3-481B-83E8-A67EF478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4DA5629-9FEF-4DA2-AD0C-D5DF005BF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4864"/>
            <a:ext cx="4962128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Siemens E566 “</a:t>
            </a:r>
            <a:r>
              <a:rPr lang="en-US" dirty="0" err="1"/>
              <a:t>Debeg</a:t>
            </a:r>
            <a:r>
              <a:rPr lang="en-US" dirty="0"/>
              <a:t>”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Duitsland</a:t>
            </a:r>
            <a:r>
              <a:rPr lang="en-US" dirty="0"/>
              <a:t>, 1957, DM8.000  </a:t>
            </a:r>
          </a:p>
          <a:p>
            <a:r>
              <a:rPr lang="en-US" dirty="0" err="1"/>
              <a:t>Hoofdschaal</a:t>
            </a:r>
            <a:r>
              <a:rPr lang="en-US" dirty="0"/>
              <a:t> </a:t>
            </a:r>
            <a:r>
              <a:rPr lang="en-US" dirty="0" err="1"/>
              <a:t>instellen</a:t>
            </a:r>
            <a:r>
              <a:rPr lang="en-US" dirty="0"/>
              <a:t> met zero-beat</a:t>
            </a:r>
          </a:p>
          <a:p>
            <a:r>
              <a:rPr lang="en-US" dirty="0" err="1"/>
              <a:t>Subschaal</a:t>
            </a:r>
            <a:r>
              <a:rPr lang="en-US" dirty="0"/>
              <a:t> 100kHz </a:t>
            </a:r>
          </a:p>
          <a:p>
            <a:r>
              <a:rPr lang="en-US" dirty="0" err="1"/>
              <a:t>IJkosc</a:t>
            </a:r>
            <a:r>
              <a:rPr lang="en-US" dirty="0"/>
              <a:t>. </a:t>
            </a:r>
            <a:r>
              <a:rPr lang="en-US" dirty="0" err="1"/>
              <a:t>voor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hoofdschaal</a:t>
            </a:r>
            <a:endParaRPr lang="en-US" dirty="0"/>
          </a:p>
          <a:p>
            <a:endParaRPr lang="en-US" dirty="0"/>
          </a:p>
          <a:p>
            <a:r>
              <a:rPr lang="en-US" dirty="0"/>
              <a:t>Claim: ½ kHz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documentatie</a:t>
            </a:r>
            <a:r>
              <a:rPr lang="en-US" dirty="0"/>
              <a:t>:</a:t>
            </a:r>
          </a:p>
          <a:p>
            <a:pPr lvl="1"/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B99E1C9-3DE8-4717-800A-11FC0893C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94" y="2725239"/>
            <a:ext cx="5224272" cy="3249168"/>
          </a:xfr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A79DEE1-60E1-425E-A87D-1082394932E3}"/>
              </a:ext>
            </a:extLst>
          </p:cNvPr>
          <p:cNvCxnSpPr/>
          <p:nvPr/>
        </p:nvCxnSpPr>
        <p:spPr>
          <a:xfrm>
            <a:off x="971600" y="3284984"/>
            <a:ext cx="15121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564DEF9-6ED1-42AF-9170-203ACEEE55D5}"/>
              </a:ext>
            </a:extLst>
          </p:cNvPr>
          <p:cNvCxnSpPr>
            <a:cxnSpLocks/>
          </p:cNvCxnSpPr>
          <p:nvPr/>
        </p:nvCxnSpPr>
        <p:spPr>
          <a:xfrm>
            <a:off x="899592" y="3861048"/>
            <a:ext cx="8280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A6C153D-94DA-445F-A6DC-613D254A7889}"/>
              </a:ext>
            </a:extLst>
          </p:cNvPr>
          <p:cNvCxnSpPr>
            <a:cxnSpLocks/>
          </p:cNvCxnSpPr>
          <p:nvPr/>
        </p:nvCxnSpPr>
        <p:spPr>
          <a:xfrm>
            <a:off x="2170076" y="3281561"/>
            <a:ext cx="4032774" cy="131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585A4BFC-12C5-4192-8F78-7A586D0008DA}"/>
              </a:ext>
            </a:extLst>
          </p:cNvPr>
          <p:cNvCxnSpPr>
            <a:cxnSpLocks/>
          </p:cNvCxnSpPr>
          <p:nvPr/>
        </p:nvCxnSpPr>
        <p:spPr>
          <a:xfrm>
            <a:off x="1242858" y="3844280"/>
            <a:ext cx="3617174" cy="1600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5572173-89D9-40B6-B7BB-97618D8A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18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EA0FEA9-6DC7-4A8E-93E0-C3FECFBD3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" y="6166275"/>
            <a:ext cx="9003283" cy="6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7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EBE4BA9-0E68-49F2-8113-5D1CA9AD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54596"/>
            <a:ext cx="5505816" cy="34668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2416DD-259A-47A6-BA1A-CEE69E2B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Barlow-</a:t>
            </a:r>
            <a:r>
              <a:rPr lang="nl-NL" dirty="0" err="1"/>
              <a:t>Wadley</a:t>
            </a:r>
            <a:r>
              <a:rPr lang="nl-NL" dirty="0"/>
              <a:t> (1973)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9188C0-0943-4BC1-AC79-85C6FF79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27" y="1638299"/>
            <a:ext cx="3466728" cy="4945063"/>
          </a:xfrm>
        </p:spPr>
        <p:txBody>
          <a:bodyPr/>
          <a:lstStyle/>
          <a:p>
            <a:r>
              <a:rPr lang="nl-NL" dirty="0"/>
              <a:t>Ook: </a:t>
            </a:r>
            <a:r>
              <a:rPr lang="nl-NL" dirty="0" err="1"/>
              <a:t>Racal</a:t>
            </a:r>
            <a:endParaRPr lang="nl-NL" dirty="0"/>
          </a:p>
          <a:p>
            <a:r>
              <a:rPr lang="nl-NL" dirty="0"/>
              <a:t>Triple </a:t>
            </a:r>
            <a:r>
              <a:rPr lang="nl-NL" dirty="0" err="1"/>
              <a:t>conversion</a:t>
            </a:r>
            <a:endParaRPr lang="nl-NL" dirty="0"/>
          </a:p>
          <a:p>
            <a:endParaRPr lang="nl-NL" dirty="0"/>
          </a:p>
          <a:p>
            <a:r>
              <a:rPr lang="nl-NL" dirty="0"/>
              <a:t>Naar 2-3MHz is het kristal-exact</a:t>
            </a:r>
          </a:p>
          <a:p>
            <a:r>
              <a:rPr lang="nl-NL" dirty="0"/>
              <a:t>Grote schaal voor die ene MHz</a:t>
            </a:r>
          </a:p>
          <a:p>
            <a:r>
              <a:rPr lang="nl-NL" dirty="0"/>
              <a:t>Aflezing ca 1kHz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F19D6F-C1FF-443A-8C93-75DA4E61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19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265AC2-FC25-40C8-AF8A-C1039CBCE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5" y="1416268"/>
            <a:ext cx="2971673" cy="22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Nauwkeurige</a:t>
            </a:r>
            <a:r>
              <a:rPr lang="en-US" dirty="0"/>
              <a:t> </a:t>
            </a:r>
            <a:r>
              <a:rPr lang="en-US" dirty="0" err="1"/>
              <a:t>Frequentie-uitlezing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 </a:t>
            </a:r>
            <a:r>
              <a:rPr lang="en-US" dirty="0" err="1"/>
              <a:t>aflezen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Vier</a:t>
            </a:r>
            <a:r>
              <a:rPr lang="en-US" dirty="0"/>
              <a:t> “</a:t>
            </a:r>
            <a:r>
              <a:rPr lang="en-US" dirty="0" err="1"/>
              <a:t>generaties</a:t>
            </a:r>
            <a:r>
              <a:rPr lang="en-US" dirty="0"/>
              <a:t>”: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Mechanische</a:t>
            </a:r>
            <a:r>
              <a:rPr lang="en-US" dirty="0"/>
              <a:t> </a:t>
            </a:r>
            <a:r>
              <a:rPr lang="en-US" dirty="0" err="1"/>
              <a:t>indicatie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Mechanisch</a:t>
            </a:r>
            <a:r>
              <a:rPr lang="en-US" dirty="0"/>
              <a:t> met </a:t>
            </a:r>
            <a:r>
              <a:rPr lang="en-US" dirty="0" err="1"/>
              <a:t>hulpsysteem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Analoog</a:t>
            </a:r>
            <a:r>
              <a:rPr lang="en-US" dirty="0"/>
              <a:t> </a:t>
            </a:r>
            <a:r>
              <a:rPr lang="en-US" dirty="0" err="1"/>
              <a:t>afstemmen</a:t>
            </a:r>
            <a:r>
              <a:rPr lang="en-US" dirty="0"/>
              <a:t> met </a:t>
            </a:r>
            <a:r>
              <a:rPr lang="en-US" dirty="0" err="1"/>
              <a:t>frequentieteller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afstemmen</a:t>
            </a:r>
            <a:r>
              <a:rPr lang="en-US" dirty="0"/>
              <a:t> met processor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Frequentie</a:t>
            </a:r>
            <a:r>
              <a:rPr lang="en-US" dirty="0"/>
              <a:t>-display: </a:t>
            </a:r>
            <a:r>
              <a:rPr lang="en-US" dirty="0" err="1"/>
              <a:t>Theorie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Praktijk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projectjes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B00589-15EC-45F1-8D73-78A41029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954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3FC8C3E-B536-43AD-BC21-5A879BC90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92" y="2677864"/>
            <a:ext cx="5148064" cy="38610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81A035-61FC-4625-8953-3155BB58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G3 - Frequentieteller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BA00A-EE46-43BF-9D6F-FA019063B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50" y="1628800"/>
            <a:ext cx="5814418" cy="4525963"/>
          </a:xfrm>
        </p:spPr>
        <p:txBody>
          <a:bodyPr>
            <a:normAutofit/>
          </a:bodyPr>
          <a:lstStyle/>
          <a:p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r>
              <a:rPr lang="nl-NL" dirty="0"/>
              <a:t> 3000 (1978)</a:t>
            </a:r>
          </a:p>
          <a:p>
            <a:endParaRPr lang="nl-NL" dirty="0"/>
          </a:p>
          <a:p>
            <a:r>
              <a:rPr lang="nl-NL" dirty="0"/>
              <a:t>Phil 90AL990, 1980</a:t>
            </a:r>
          </a:p>
          <a:p>
            <a:r>
              <a:rPr lang="nl-NL" dirty="0"/>
              <a:t>FM, 8xAM, SSB</a:t>
            </a:r>
          </a:p>
          <a:p>
            <a:r>
              <a:rPr lang="nl-NL" dirty="0"/>
              <a:t>Analoge afstemming </a:t>
            </a:r>
            <a:br>
              <a:rPr lang="nl-NL" dirty="0"/>
            </a:br>
            <a:r>
              <a:rPr lang="nl-NL" dirty="0"/>
              <a:t>(C en </a:t>
            </a:r>
            <a:r>
              <a:rPr lang="nl-NL" dirty="0" err="1"/>
              <a:t>varicap</a:t>
            </a:r>
            <a:r>
              <a:rPr lang="nl-NL" dirty="0"/>
              <a:t>)</a:t>
            </a:r>
          </a:p>
          <a:p>
            <a:r>
              <a:rPr lang="nl-NL" dirty="0"/>
              <a:t>Wijzer op schaal</a:t>
            </a:r>
            <a:br>
              <a:rPr lang="nl-NL" dirty="0"/>
            </a:br>
            <a:r>
              <a:rPr lang="nl-NL" dirty="0"/>
              <a:t>plus </a:t>
            </a:r>
            <a:r>
              <a:rPr lang="nl-NL" dirty="0" err="1"/>
              <a:t>freq</a:t>
            </a:r>
            <a:r>
              <a:rPr lang="nl-NL" dirty="0"/>
              <a:t> teller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0BFF64-3324-45E5-BB3F-1386EE6E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36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1AB5BE6-D760-41CF-B1CF-24982BDCDF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20"/>
          <a:stretch/>
        </p:blipFill>
        <p:spPr>
          <a:xfrm>
            <a:off x="3681838" y="1268760"/>
            <a:ext cx="5282528" cy="45365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195F5D-7C13-4B9B-9C22-F54C3C03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Resultaat is verbluffend!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DAB6C-16AD-4845-B41F-C333B4E5A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983162"/>
          </a:xfrm>
        </p:spPr>
        <p:txBody>
          <a:bodyPr/>
          <a:lstStyle/>
          <a:p>
            <a:r>
              <a:rPr lang="nl-NL" dirty="0" err="1"/>
              <a:t>SuperTech</a:t>
            </a:r>
            <a:r>
              <a:rPr lang="nl-NL" dirty="0"/>
              <a:t> WR30, 2007, 6 </a:t>
            </a:r>
            <a:r>
              <a:rPr lang="nl-NL" dirty="0" err="1"/>
              <a:t>Tr</a:t>
            </a:r>
            <a:endParaRPr lang="nl-NL" dirty="0"/>
          </a:p>
          <a:p>
            <a:r>
              <a:rPr lang="nl-NL" dirty="0"/>
              <a:t>FM, 8xAM, 10€</a:t>
            </a:r>
          </a:p>
          <a:p>
            <a:r>
              <a:rPr lang="nl-NL" dirty="0"/>
              <a:t>11cm, 2xAA</a:t>
            </a:r>
          </a:p>
          <a:p>
            <a:r>
              <a:rPr lang="nl-NL" dirty="0"/>
              <a:t>Aflees MG 1kHz</a:t>
            </a:r>
          </a:p>
          <a:p>
            <a:endParaRPr lang="nl-NL" dirty="0"/>
          </a:p>
          <a:p>
            <a:r>
              <a:rPr lang="nl-NL" dirty="0"/>
              <a:t>GNR gehoord</a:t>
            </a:r>
            <a:br>
              <a:rPr lang="nl-NL" dirty="0"/>
            </a:br>
            <a:r>
              <a:rPr lang="nl-NL" dirty="0"/>
              <a:t>in </a:t>
            </a:r>
            <a:r>
              <a:rPr lang="nl-NL" dirty="0" err="1"/>
              <a:t>Chop</a:t>
            </a:r>
            <a:r>
              <a:rPr lang="nl-NL" dirty="0"/>
              <a:t> (</a:t>
            </a:r>
            <a:r>
              <a:rPr lang="nl-NL" dirty="0" err="1"/>
              <a:t>Ukr</a:t>
            </a:r>
            <a:r>
              <a:rPr lang="nl-NL" dirty="0"/>
              <a:t>) </a:t>
            </a:r>
            <a:br>
              <a:rPr lang="nl-NL" dirty="0"/>
            </a:br>
            <a:r>
              <a:rPr lang="nl-NL" dirty="0"/>
              <a:t>1264km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98242A-E8D9-4BBB-AA4A-287492CC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21</a:t>
            </a:fld>
            <a:endParaRPr lang="nl-NL"/>
          </a:p>
        </p:txBody>
      </p:sp>
      <p:pic>
        <p:nvPicPr>
          <p:cNvPr id="7" name="SuperTWR30">
            <a:hlinkClick r:id="" action="ppaction://media"/>
            <a:extLst>
              <a:ext uri="{FF2B5EF4-FFF2-40B4-BE49-F238E27FC236}">
                <a16:creationId xmlns:a16="http://schemas.microsoft.com/office/drawing/2014/main" id="{64FF8D52-62EB-44EB-B88A-AC9A3441F9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6728" y="5889513"/>
            <a:ext cx="609600" cy="6096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E223C94-288D-46DB-8299-8137E502FD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60" y="4054625"/>
            <a:ext cx="2989312" cy="26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E5D22-334A-42FD-96D9-18609426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G4 – Digitale afstemming (PLL)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4236E9-5277-4289-ADE4-1550F784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/>
          <a:lstStyle/>
          <a:p>
            <a:r>
              <a:rPr lang="nl-NL" dirty="0" err="1"/>
              <a:t>Phase</a:t>
            </a:r>
            <a:r>
              <a:rPr lang="nl-NL" dirty="0"/>
              <a:t> </a:t>
            </a:r>
            <a:r>
              <a:rPr lang="nl-NL" dirty="0" err="1"/>
              <a:t>Locked</a:t>
            </a:r>
            <a:r>
              <a:rPr lang="nl-NL" dirty="0"/>
              <a:t> Loop, </a:t>
            </a:r>
            <a:br>
              <a:rPr lang="nl-NL" dirty="0"/>
            </a:br>
            <a:r>
              <a:rPr lang="nl-NL" dirty="0"/>
              <a:t>deel en vermenigvuldig kristalfrequentie</a:t>
            </a:r>
          </a:p>
          <a:p>
            <a:r>
              <a:rPr lang="nl-NL" dirty="0"/>
              <a:t>Afstemmen in stapjes, niet continu</a:t>
            </a:r>
          </a:p>
          <a:p>
            <a:r>
              <a:rPr lang="nl-NL" dirty="0"/>
              <a:t>Werking: zie Otto’s beschrijving </a:t>
            </a:r>
            <a:br>
              <a:rPr lang="nl-NL" dirty="0"/>
            </a:br>
            <a:r>
              <a:rPr lang="nl-NL" dirty="0"/>
              <a:t>van zijn AM PLL-zender</a:t>
            </a:r>
          </a:p>
          <a:p>
            <a:r>
              <a:rPr lang="nl-NL" dirty="0"/>
              <a:t>Besturing van PLL-unit altijd met µP</a:t>
            </a:r>
            <a:br>
              <a:rPr lang="nl-NL" dirty="0"/>
            </a:br>
            <a:r>
              <a:rPr lang="nl-NL" dirty="0"/>
              <a:t>(Ottozender: met dipswitches)</a:t>
            </a:r>
          </a:p>
          <a:p>
            <a:r>
              <a:rPr lang="nl-NL" dirty="0"/>
              <a:t>Processor maakt extra functies mogelijk:</a:t>
            </a:r>
            <a:br>
              <a:rPr lang="nl-NL" dirty="0"/>
            </a:br>
            <a:r>
              <a:rPr lang="nl-NL" dirty="0"/>
              <a:t>Geheugens, scannen, raster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8D52D7-FA5D-497D-BA90-661B2108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32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F1F37-7211-4DE7-B648-4BD22C02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PLL in de jaren 80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54A2F1-13C9-4789-AA48-A9DE04A2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9197"/>
            <a:ext cx="5050904" cy="2719884"/>
          </a:xfrm>
        </p:spPr>
        <p:txBody>
          <a:bodyPr/>
          <a:lstStyle/>
          <a:p>
            <a:r>
              <a:rPr lang="nl-NL" dirty="0"/>
              <a:t>Philips D2999, D2935</a:t>
            </a:r>
          </a:p>
          <a:p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endParaRPr lang="nl-NL" dirty="0"/>
          </a:p>
          <a:p>
            <a:r>
              <a:rPr lang="nl-NL" dirty="0"/>
              <a:t>Big $$$ !!     (</a:t>
            </a:r>
            <a:r>
              <a:rPr lang="nl-NL" dirty="0" err="1"/>
              <a:t>fl</a:t>
            </a:r>
            <a:r>
              <a:rPr lang="nl-NL" dirty="0"/>
              <a:t> 800)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5DE742-4D4F-4F35-9790-C44FFE74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90EBB0-7383-4F75-BF99-7FE099BD8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23540"/>
          <a:stretch/>
        </p:blipFill>
        <p:spPr>
          <a:xfrm>
            <a:off x="115941" y="3284984"/>
            <a:ext cx="8835699" cy="34233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ED787F8-13DA-483C-AF04-4D7433484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64" y="1429197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53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8728D-B741-4850-98E7-28B60660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PLL in de jaren 90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B5F569-10AC-4E8A-A762-761299E0B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alle serieuzere portables</a:t>
            </a:r>
          </a:p>
          <a:p>
            <a:r>
              <a:rPr lang="nl-NL" dirty="0"/>
              <a:t>Panasonic 1991: top KG</a:t>
            </a:r>
          </a:p>
          <a:p>
            <a:r>
              <a:rPr lang="nl-NL" dirty="0" err="1"/>
              <a:t>Yupiteru</a:t>
            </a:r>
            <a:r>
              <a:rPr lang="nl-NL" dirty="0"/>
              <a:t> 1993: top scanner</a:t>
            </a:r>
          </a:p>
          <a:p>
            <a:r>
              <a:rPr lang="nl-NL" dirty="0"/>
              <a:t>Philips 1999: keukenradio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6E98CC-4ACC-4713-B19B-872C2749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16A921-A0C1-4D43-A712-794E4FD2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0" t="41180"/>
          <a:stretch/>
        </p:blipFill>
        <p:spPr>
          <a:xfrm>
            <a:off x="251520" y="3948906"/>
            <a:ext cx="4476214" cy="278949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9D311A-E7A5-48E4-BBD7-677D2A6D2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55" y="1316037"/>
            <a:ext cx="3011925" cy="254714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AEAE37C-FE5F-4078-B499-04AEA70E8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26" y="3944783"/>
            <a:ext cx="3773974" cy="28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40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26D8F-B98C-4297-B4D3-649B74C8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 Afstemsystemen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6673B7-5DA0-4440-BBDA-4AE984665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G1 – Mechanisch</a:t>
            </a:r>
          </a:p>
          <a:p>
            <a:r>
              <a:rPr lang="nl-NL" dirty="0"/>
              <a:t>G1½ – Bandspreiding</a:t>
            </a:r>
          </a:p>
          <a:p>
            <a:r>
              <a:rPr lang="nl-NL" dirty="0"/>
              <a:t>G2 – Mechanisch met kristalsysteem</a:t>
            </a:r>
          </a:p>
          <a:p>
            <a:r>
              <a:rPr lang="nl-NL" dirty="0"/>
              <a:t>G3 – Analoog met frequentieteller</a:t>
            </a:r>
          </a:p>
          <a:p>
            <a:r>
              <a:rPr lang="nl-NL" dirty="0"/>
              <a:t>G4 – Digitale afstemming met PLL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Een frequentieteller kun je eenvoudig inbouwen in een bestaande buizen- of transistorradio!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031771-4F2C-4163-8550-4E52F731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043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Theorie</a:t>
            </a:r>
            <a:r>
              <a:rPr lang="en-US" dirty="0"/>
              <a:t> van </a:t>
            </a:r>
            <a:r>
              <a:rPr lang="en-US" dirty="0" err="1"/>
              <a:t>Frequentie</a:t>
            </a:r>
            <a:r>
              <a:rPr lang="en-US" dirty="0"/>
              <a:t> display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 err="1"/>
              <a:t>Afstemfrequentie</a:t>
            </a:r>
            <a:r>
              <a:rPr lang="en-US" dirty="0"/>
              <a:t> </a:t>
            </a:r>
            <a:r>
              <a:rPr lang="en-US" dirty="0" err="1"/>
              <a:t>electrisch</a:t>
            </a:r>
            <a:r>
              <a:rPr lang="en-US" dirty="0"/>
              <a:t> </a:t>
            </a:r>
            <a:r>
              <a:rPr lang="en-US" dirty="0" err="1"/>
              <a:t>opmeten</a:t>
            </a:r>
            <a:endParaRPr lang="en-US" dirty="0"/>
          </a:p>
          <a:p>
            <a:r>
              <a:rPr lang="en-US" dirty="0" err="1"/>
              <a:t>Frequentie</a:t>
            </a:r>
            <a:r>
              <a:rPr lang="en-US" dirty="0"/>
              <a:t>/</a:t>
            </a:r>
            <a:r>
              <a:rPr lang="en-US" dirty="0" err="1"/>
              <a:t>Tijd</a:t>
            </a:r>
            <a:r>
              <a:rPr lang="en-US" dirty="0"/>
              <a:t>: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nauwkeurig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meten</a:t>
            </a:r>
            <a:endParaRPr lang="en-US" dirty="0"/>
          </a:p>
          <a:p>
            <a:r>
              <a:rPr lang="en-US" dirty="0"/>
              <a:t>1 op </a:t>
            </a:r>
            <a:r>
              <a:rPr lang="en-US" dirty="0" err="1"/>
              <a:t>miljoen</a:t>
            </a:r>
            <a:r>
              <a:rPr lang="en-US" dirty="0"/>
              <a:t> met HTK-</a:t>
            </a:r>
            <a:r>
              <a:rPr lang="en-US" dirty="0" err="1"/>
              <a:t>methode</a:t>
            </a:r>
            <a:br>
              <a:rPr lang="en-US" dirty="0"/>
            </a:br>
            <a:r>
              <a:rPr lang="en-US" dirty="0"/>
              <a:t>(Cymometer claim: 2½ ppm)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dirty="0" err="1"/>
              <a:t>meten</a:t>
            </a:r>
            <a:r>
              <a:rPr lang="en-US" dirty="0"/>
              <a:t> het </a:t>
            </a:r>
            <a:r>
              <a:rPr lang="en-US" dirty="0" err="1">
                <a:solidFill>
                  <a:srgbClr val="002060"/>
                </a:solidFill>
              </a:rPr>
              <a:t>oscillatorsignaal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Die is: </a:t>
            </a:r>
            <a:r>
              <a:rPr lang="en-US" dirty="0" err="1"/>
              <a:t>Radiofrequent</a:t>
            </a:r>
            <a:r>
              <a:rPr lang="en-US" dirty="0"/>
              <a:t> PLUS </a:t>
            </a:r>
            <a:r>
              <a:rPr lang="en-US" dirty="0" err="1"/>
              <a:t>Middenfrequent</a:t>
            </a:r>
            <a:endParaRPr lang="en-US" dirty="0"/>
          </a:p>
          <a:p>
            <a:r>
              <a:rPr lang="en-US" dirty="0" err="1"/>
              <a:t>Dus</a:t>
            </a:r>
            <a:r>
              <a:rPr lang="en-US" dirty="0"/>
              <a:t> MF </a:t>
            </a:r>
            <a:r>
              <a:rPr lang="en-US" dirty="0" err="1"/>
              <a:t>eraf</a:t>
            </a:r>
            <a:r>
              <a:rPr lang="en-US" dirty="0"/>
              <a:t> </a:t>
            </a:r>
            <a:r>
              <a:rPr lang="en-US" dirty="0" err="1"/>
              <a:t>trekken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ontv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osc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mf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063AD2-F09A-4CBE-913D-EE6862A5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263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/>
              <a:t>Waarom</a:t>
            </a:r>
            <a:r>
              <a:rPr lang="en-US" dirty="0"/>
              <a:t>?  </a:t>
            </a:r>
            <a:r>
              <a:rPr lang="en-US" dirty="0" err="1"/>
              <a:t>Samenvatting</a:t>
            </a:r>
            <a:r>
              <a:rPr lang="en-US" dirty="0"/>
              <a:t> in </a:t>
            </a:r>
            <a:r>
              <a:rPr lang="en-US" dirty="0" err="1"/>
              <a:t>Formule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Buizenradio’s</a:t>
            </a:r>
            <a:r>
              <a:rPr lang="en-US" dirty="0"/>
              <a:t>			=	</a:t>
            </a:r>
            <a:r>
              <a:rPr lang="en-US" dirty="0" err="1"/>
              <a:t>Leuk</a:t>
            </a:r>
            <a:endParaRPr lang="en-US" dirty="0"/>
          </a:p>
          <a:p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-		=	</a:t>
            </a:r>
            <a:r>
              <a:rPr lang="en-US" dirty="0" err="1"/>
              <a:t>Handig</a:t>
            </a:r>
            <a:br>
              <a:rPr lang="en-US" dirty="0"/>
            </a:br>
            <a:r>
              <a:rPr lang="en-US" dirty="0" err="1"/>
              <a:t>indicatie</a:t>
            </a:r>
            <a:r>
              <a:rPr lang="en-US" dirty="0"/>
              <a:t>			</a:t>
            </a:r>
          </a:p>
          <a:p>
            <a:endParaRPr lang="en-US" dirty="0"/>
          </a:p>
          <a:p>
            <a:r>
              <a:rPr lang="en-US" dirty="0" err="1"/>
              <a:t>Buizenradio</a:t>
            </a:r>
            <a:r>
              <a:rPr lang="en-US" dirty="0"/>
              <a:t> met</a:t>
            </a:r>
            <a:br>
              <a:rPr lang="en-US" dirty="0"/>
            </a:b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-		=	</a:t>
            </a:r>
            <a:r>
              <a:rPr lang="en-US" dirty="0" err="1"/>
              <a:t>Leuk</a:t>
            </a:r>
            <a:r>
              <a:rPr lang="en-US" dirty="0"/>
              <a:t> </a:t>
            </a:r>
            <a:r>
              <a:rPr lang="en-US" dirty="0" err="1"/>
              <a:t>en</a:t>
            </a:r>
            <a:br>
              <a:rPr lang="en-US" dirty="0"/>
            </a:br>
            <a:r>
              <a:rPr lang="en-US" dirty="0" err="1"/>
              <a:t>indicatie</a:t>
            </a:r>
            <a:r>
              <a:rPr lang="en-US" dirty="0"/>
              <a:t>					</a:t>
            </a:r>
            <a:r>
              <a:rPr lang="en-US" dirty="0" err="1"/>
              <a:t>Handig</a:t>
            </a:r>
            <a:endParaRPr lang="en-US" dirty="0"/>
          </a:p>
          <a:p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827584" y="3573016"/>
            <a:ext cx="6552728" cy="0"/>
          </a:xfrm>
          <a:prstGeom prst="line">
            <a:avLst/>
          </a:prstGeom>
          <a:ln w="53975" cap="rnd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8172400" y="3573016"/>
            <a:ext cx="5760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460432" y="3284984"/>
            <a:ext cx="0" cy="5760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94BD1E-41C2-4FB7-9452-7806A47A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299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RF-</a:t>
            </a:r>
            <a:r>
              <a:rPr lang="en-US" dirty="0" err="1"/>
              <a:t>signaal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zwak</a:t>
            </a:r>
            <a:endParaRPr lang="en-US" dirty="0"/>
          </a:p>
          <a:p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aanwezig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ontvangst</a:t>
            </a:r>
            <a:endParaRPr lang="en-US" dirty="0"/>
          </a:p>
          <a:p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controleren</a:t>
            </a:r>
            <a:endParaRPr lang="en-US" dirty="0"/>
          </a:p>
          <a:p>
            <a:pPr lvl="1"/>
            <a:r>
              <a:rPr lang="en-US" dirty="0"/>
              <a:t>Meet </a:t>
            </a:r>
            <a:r>
              <a:rPr lang="en-US" dirty="0" err="1">
                <a:solidFill>
                  <a:srgbClr val="7030A0"/>
                </a:solidFill>
              </a:rPr>
              <a:t>afstemming</a:t>
            </a:r>
            <a:r>
              <a:rPr lang="en-US" dirty="0"/>
              <a:t>,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ontvangst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dirty="0" err="1"/>
              <a:t>Dus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rechtuit-ontvanger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31E711-EFF2-4302-BC85-A455C5BF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289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Werking</a:t>
            </a:r>
            <a:r>
              <a:rPr lang="en-US" dirty="0"/>
              <a:t> van </a:t>
            </a:r>
            <a:r>
              <a:rPr lang="en-US" dirty="0" err="1"/>
              <a:t>frequentiemeter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Pulsen</a:t>
            </a:r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tellen</a:t>
            </a:r>
            <a:r>
              <a:rPr lang="en-US" dirty="0"/>
              <a:t> op </a:t>
            </a:r>
            <a:r>
              <a:rPr lang="en-US" dirty="0" err="1"/>
              <a:t>nuldoorgang</a:t>
            </a:r>
            <a:r>
              <a:rPr lang="en-US" dirty="0"/>
              <a:t> </a:t>
            </a:r>
          </a:p>
          <a:p>
            <a:r>
              <a:rPr lang="en-US" dirty="0"/>
              <a:t>In exact </a:t>
            </a:r>
            <a:r>
              <a:rPr lang="en-US" dirty="0" err="1"/>
              <a:t>bekend</a:t>
            </a:r>
            <a:r>
              <a:rPr lang="en-US" dirty="0"/>
              <a:t> </a:t>
            </a:r>
            <a:r>
              <a:rPr lang="en-US" dirty="0" err="1"/>
              <a:t>tijdsinterval</a:t>
            </a:r>
            <a:endParaRPr lang="en-US" dirty="0"/>
          </a:p>
          <a:p>
            <a:pPr lvl="1"/>
            <a:r>
              <a:rPr lang="en-US" dirty="0" err="1"/>
              <a:t>Bv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10ms</a:t>
            </a:r>
            <a:r>
              <a:rPr lang="en-US" dirty="0"/>
              <a:t>, </a:t>
            </a:r>
            <a:r>
              <a:rPr lang="en-US" dirty="0" err="1"/>
              <a:t>afmeten</a:t>
            </a:r>
            <a:r>
              <a:rPr lang="en-US" dirty="0"/>
              <a:t> met </a:t>
            </a:r>
            <a:r>
              <a:rPr lang="en-US" dirty="0" err="1">
                <a:solidFill>
                  <a:srgbClr val="FF0000"/>
                </a:solidFill>
              </a:rPr>
              <a:t>exacte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klok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(</a:t>
            </a:r>
            <a:r>
              <a:rPr lang="en-US" dirty="0" err="1"/>
              <a:t>hierin</a:t>
            </a:r>
            <a:r>
              <a:rPr lang="en-US" dirty="0"/>
              <a:t> zit </a:t>
            </a:r>
            <a:r>
              <a:rPr lang="en-US" dirty="0" err="1"/>
              <a:t>precisie</a:t>
            </a:r>
            <a:r>
              <a:rPr lang="en-US" dirty="0"/>
              <a:t> van meting)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/>
              <a:t>Ververst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100x</a:t>
            </a:r>
            <a:r>
              <a:rPr lang="en-US" dirty="0"/>
              <a:t> per </a:t>
            </a:r>
            <a:r>
              <a:rPr lang="en-US" dirty="0" err="1"/>
              <a:t>seconde</a:t>
            </a:r>
            <a:endParaRPr lang="en-US" dirty="0"/>
          </a:p>
          <a:p>
            <a:pPr lvl="1"/>
            <a:r>
              <a:rPr lang="en-US" dirty="0"/>
              <a:t>Elke </a:t>
            </a:r>
            <a:r>
              <a:rPr lang="en-US" dirty="0" err="1"/>
              <a:t>puls</a:t>
            </a:r>
            <a:r>
              <a:rPr lang="en-US" dirty="0"/>
              <a:t> is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100Hz</a:t>
            </a:r>
          </a:p>
          <a:p>
            <a:endParaRPr lang="en-US" dirty="0"/>
          </a:p>
          <a:p>
            <a:r>
              <a:rPr lang="nl-NL" dirty="0" err="1">
                <a:solidFill>
                  <a:schemeClr val="accent6">
                    <a:lumMod val="50000"/>
                  </a:schemeClr>
                </a:solidFill>
              </a:rPr>
              <a:t>Ververssnelheid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= Afleesnauwkeurigheid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BF3B54-0B3C-4722-996E-B93578AF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94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F6470-704F-42D4-B6F7-4F28B99C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Waarom frequentie aflezen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5BA47A-AFEA-416C-9197-6C139B4C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Je wilt weten wat je ontvangt</a:t>
            </a:r>
          </a:p>
          <a:p>
            <a:r>
              <a:rPr lang="nl-NL" dirty="0"/>
              <a:t>Je wilt een zender kunnen opzoeken</a:t>
            </a:r>
          </a:p>
          <a:p>
            <a:endParaRPr lang="nl-NL" dirty="0"/>
          </a:p>
          <a:p>
            <a:r>
              <a:rPr lang="nl-NL" dirty="0"/>
              <a:t>Waarom “frequentie” en niet “golflengte”</a:t>
            </a:r>
            <a:br>
              <a:rPr lang="nl-NL" dirty="0"/>
            </a:br>
            <a:r>
              <a:rPr lang="nl-NL" dirty="0"/>
              <a:t>SI-afspraak</a:t>
            </a:r>
            <a:br>
              <a:rPr lang="nl-NL" dirty="0"/>
            </a:br>
            <a:r>
              <a:rPr lang="nl-NL" dirty="0"/>
              <a:t>Is in principe hetzelfde want </a:t>
            </a:r>
            <a:r>
              <a:rPr lang="nl-NL" dirty="0">
                <a:solidFill>
                  <a:srgbClr val="FF0000"/>
                </a:solidFill>
              </a:rPr>
              <a:t>f *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nl-NL" dirty="0">
                <a:solidFill>
                  <a:srgbClr val="FF0000"/>
                </a:solidFill>
              </a:rPr>
              <a:t> = c</a:t>
            </a:r>
          </a:p>
          <a:p>
            <a:endParaRPr lang="nl-NL" dirty="0"/>
          </a:p>
          <a:p>
            <a:r>
              <a:rPr lang="nl-NL" dirty="0"/>
              <a:t>Hoe nauwkeurig wil je het weten?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AA8F50-4BE8-4187-9172-952B75CE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500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Praktijk</a:t>
            </a:r>
            <a:r>
              <a:rPr lang="en-US" dirty="0"/>
              <a:t> van </a:t>
            </a:r>
            <a:r>
              <a:rPr lang="en-US" dirty="0" err="1"/>
              <a:t>inbouw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Welke</a:t>
            </a:r>
            <a:r>
              <a:rPr lang="en-US" dirty="0"/>
              <a:t> Teller</a:t>
            </a:r>
          </a:p>
          <a:p>
            <a:pPr lvl="1"/>
            <a:r>
              <a:rPr lang="en-US" dirty="0"/>
              <a:t>Ali’s </a:t>
            </a:r>
            <a:r>
              <a:rPr lang="en-US" dirty="0" err="1"/>
              <a:t>bouwpakket</a:t>
            </a:r>
            <a:r>
              <a:rPr lang="en-US" dirty="0"/>
              <a:t> E0330</a:t>
            </a:r>
            <a:br>
              <a:rPr lang="en-US" dirty="0"/>
            </a:br>
            <a:r>
              <a:rPr lang="en-US" dirty="0"/>
              <a:t>van 6 euro NIET</a:t>
            </a:r>
          </a:p>
          <a:p>
            <a:pPr lvl="1"/>
            <a:r>
              <a:rPr lang="en-US" dirty="0" err="1"/>
              <a:t>Stoort</a:t>
            </a:r>
            <a:r>
              <a:rPr lang="en-US" dirty="0"/>
              <a:t>, 5Vpp </a:t>
            </a:r>
            <a:r>
              <a:rPr lang="en-US" dirty="0" err="1"/>
              <a:t>nodig</a:t>
            </a:r>
            <a:endParaRPr lang="en-US" dirty="0"/>
          </a:p>
          <a:p>
            <a:r>
              <a:rPr lang="en-US" dirty="0" err="1"/>
              <a:t>Voeding</a:t>
            </a:r>
            <a:r>
              <a:rPr lang="en-US" dirty="0"/>
              <a:t> </a:t>
            </a:r>
          </a:p>
          <a:p>
            <a:r>
              <a:rPr lang="en-US" dirty="0" err="1"/>
              <a:t>Aansluiten</a:t>
            </a:r>
            <a:endParaRPr lang="en-US" dirty="0"/>
          </a:p>
          <a:p>
            <a:r>
              <a:rPr lang="en-US" dirty="0" err="1"/>
              <a:t>Inbouw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573A77-24C9-4B01-A128-1C432B14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30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DCAAA1-4F5F-42A5-8119-B7ED80401B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7638"/>
            <a:ext cx="4098032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8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Welke</a:t>
            </a:r>
            <a:r>
              <a:rPr lang="en-US" dirty="0"/>
              <a:t> teller is </a:t>
            </a:r>
            <a:r>
              <a:rPr lang="en-US" dirty="0" err="1"/>
              <a:t>geschikt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Zes</a:t>
            </a:r>
            <a:r>
              <a:rPr lang="en-US" dirty="0"/>
              <a:t> digit Cymometer,</a:t>
            </a:r>
            <a:br>
              <a:rPr lang="en-US" dirty="0"/>
            </a:br>
            <a:r>
              <a:rPr lang="en-US" dirty="0" err="1"/>
              <a:t>kost</a:t>
            </a:r>
            <a:r>
              <a:rPr lang="en-US" dirty="0"/>
              <a:t> 8 euro </a:t>
            </a:r>
            <a:r>
              <a:rPr lang="en-US" dirty="0" err="1"/>
              <a:t>bij</a:t>
            </a:r>
            <a:r>
              <a:rPr lang="en-US" dirty="0"/>
              <a:t> Ali</a:t>
            </a:r>
          </a:p>
          <a:p>
            <a:r>
              <a:rPr lang="en-US" dirty="0" err="1"/>
              <a:t>Bufferversterker</a:t>
            </a:r>
            <a:br>
              <a:rPr lang="en-US" dirty="0"/>
            </a:br>
            <a:r>
              <a:rPr lang="en-US" dirty="0" err="1"/>
              <a:t>Gevoeligheid</a:t>
            </a:r>
            <a:r>
              <a:rPr lang="en-US" dirty="0"/>
              <a:t> 60mV (PP)</a:t>
            </a:r>
          </a:p>
          <a:p>
            <a:r>
              <a:rPr lang="en-US" dirty="0"/>
              <a:t>Meet 0,1 tot 65 MHz</a:t>
            </a:r>
          </a:p>
          <a:p>
            <a:r>
              <a:rPr lang="en-US" dirty="0" err="1"/>
              <a:t>Instelbaar</a:t>
            </a:r>
            <a:r>
              <a:rPr lang="en-US" dirty="0"/>
              <a:t> increment of decrement</a:t>
            </a:r>
          </a:p>
          <a:p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acht</a:t>
            </a:r>
            <a:r>
              <a:rPr lang="en-US" dirty="0"/>
              <a:t> digit van 12 euro dan?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39B04D-A500-421A-AA33-1361D5F6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9D75274-93DD-4EAC-A9D6-ADA36F88A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47825"/>
            <a:ext cx="40862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72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van 8 -15 V DC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De teller op DC, 6-10V, ca 50mA</a:t>
            </a:r>
          </a:p>
          <a:p>
            <a:r>
              <a:rPr lang="en-US" dirty="0"/>
              <a:t>In de radio is </a:t>
            </a:r>
            <a:r>
              <a:rPr lang="en-US" dirty="0" err="1"/>
              <a:t>gloeispanning</a:t>
            </a:r>
            <a:r>
              <a:rPr lang="en-US" dirty="0"/>
              <a:t> 6,3V AC (</a:t>
            </a:r>
            <a:r>
              <a:rPr lang="en-US" dirty="0" err="1"/>
              <a:t>groen</a:t>
            </a:r>
            <a:r>
              <a:rPr lang="en-US" dirty="0"/>
              <a:t>)</a:t>
            </a:r>
          </a:p>
          <a:p>
            <a:r>
              <a:rPr lang="en-US" dirty="0"/>
              <a:t>Diode 1N4007 met </a:t>
            </a:r>
            <a:r>
              <a:rPr lang="en-US" dirty="0" err="1"/>
              <a:t>ratel</a:t>
            </a:r>
            <a:r>
              <a:rPr lang="en-US" dirty="0"/>
              <a:t>-C 100n</a:t>
            </a:r>
          </a:p>
          <a:p>
            <a:r>
              <a:rPr lang="en-US" dirty="0"/>
              <a:t>Filter 2x 220uF/13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 err="1"/>
              <a:t>Draadsteuntje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drie</a:t>
            </a:r>
            <a:br>
              <a:rPr lang="en-US" dirty="0"/>
            </a:br>
            <a:r>
              <a:rPr lang="en-US" dirty="0" err="1"/>
              <a:t>aansluitingen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42360" b="52830"/>
          <a:stretch/>
        </p:blipFill>
        <p:spPr>
          <a:xfrm>
            <a:off x="4355976" y="3456409"/>
            <a:ext cx="4565307" cy="326093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C32450-F68D-43C8-A88D-B19B89DA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927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Aansluiten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oscillator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Niet</a:t>
            </a:r>
            <a:r>
              <a:rPr lang="en-US" dirty="0"/>
              <a:t> op </a:t>
            </a:r>
            <a:r>
              <a:rPr lang="en-US" dirty="0" err="1"/>
              <a:t>afstem</a:t>
            </a:r>
            <a:r>
              <a:rPr lang="en-US" dirty="0"/>
              <a:t>-C of </a:t>
            </a:r>
            <a:r>
              <a:rPr lang="en-US" dirty="0" err="1"/>
              <a:t>aan</a:t>
            </a:r>
            <a:r>
              <a:rPr lang="en-US" dirty="0"/>
              <a:t> LC-</a:t>
            </a:r>
            <a:r>
              <a:rPr lang="en-US" dirty="0" err="1"/>
              <a:t>Kring</a:t>
            </a:r>
            <a:r>
              <a:rPr lang="en-US" dirty="0"/>
              <a:t>!</a:t>
            </a:r>
          </a:p>
          <a:p>
            <a:r>
              <a:rPr lang="en-US" dirty="0" err="1"/>
              <a:t>Bedrading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 </a:t>
            </a:r>
            <a:r>
              <a:rPr lang="en-US" dirty="0" err="1"/>
              <a:t>beinvloeden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Meetfout</a:t>
            </a:r>
            <a:r>
              <a:rPr lang="en-US" dirty="0"/>
              <a:t>?  Of nee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?!) </a:t>
            </a:r>
          </a:p>
          <a:p>
            <a:r>
              <a:rPr lang="en-US" dirty="0"/>
              <a:t>Neem 15pF of 22pF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aansluiting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616448-5CFF-48A9-9CE7-AC94BC0C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840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Inbouw</a:t>
            </a:r>
            <a:r>
              <a:rPr lang="en-US" dirty="0"/>
              <a:t> of </a:t>
            </a:r>
            <a:r>
              <a:rPr lang="en-US" dirty="0" err="1"/>
              <a:t>Opbouw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Gat in </a:t>
            </a:r>
            <a:r>
              <a:rPr lang="en-US" dirty="0" err="1"/>
              <a:t>kast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?</a:t>
            </a:r>
          </a:p>
          <a:p>
            <a:r>
              <a:rPr lang="en-US" dirty="0" err="1"/>
              <a:t>Aanvulling</a:t>
            </a:r>
            <a:r>
              <a:rPr lang="en-US" dirty="0"/>
              <a:t> of </a:t>
            </a:r>
            <a:r>
              <a:rPr lang="en-US" dirty="0" err="1"/>
              <a:t>vervangen</a:t>
            </a:r>
            <a:r>
              <a:rPr lang="en-US" dirty="0"/>
              <a:t> van </a:t>
            </a:r>
            <a:r>
              <a:rPr lang="en-US" dirty="0" err="1"/>
              <a:t>schaal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Murphy B40 </a:t>
            </a:r>
            <a:br>
              <a:rPr lang="en-US" dirty="0"/>
            </a:br>
            <a:r>
              <a:rPr lang="en-US" dirty="0"/>
              <a:t>van Bert V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E92AA8-171F-4C58-96C3-BA738E9B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FEC980-2A6B-48C3-8C95-2FAE25549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94" y="2728368"/>
            <a:ext cx="5556606" cy="39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36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898"/>
          </a:xfrm>
        </p:spPr>
        <p:txBody>
          <a:bodyPr>
            <a:normAutofit/>
          </a:bodyPr>
          <a:lstStyle/>
          <a:p>
            <a:r>
              <a:rPr lang="en-US" dirty="0"/>
              <a:t>Leader LSG-10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Philips </a:t>
            </a:r>
            <a:r>
              <a:rPr lang="en-US" dirty="0" err="1"/>
              <a:t>Piraten</a:t>
            </a:r>
            <a:r>
              <a:rPr lang="en-US" dirty="0"/>
              <a:t>-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Amateurjager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Jennen</a:t>
            </a:r>
            <a:r>
              <a:rPr lang="en-US" dirty="0"/>
              <a:t> Trio TR102</a:t>
            </a:r>
          </a:p>
          <a:p>
            <a:endParaRPr lang="en-US" dirty="0"/>
          </a:p>
          <a:p>
            <a:r>
              <a:rPr lang="en-US" dirty="0"/>
              <a:t>Philips BX660X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16" y="4437112"/>
            <a:ext cx="2854648" cy="2140986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D50AB0-CE3A-429A-A3C0-C5CDEE63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35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66561AD-F2A0-42F2-8AA3-8E286AC89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16" y="1359738"/>
            <a:ext cx="2657872" cy="19934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8920"/>
            <a:ext cx="2657872" cy="1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40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Leader LSG10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meetzender</a:t>
            </a:r>
            <a:br>
              <a:rPr lang="en-US" dirty="0"/>
            </a:br>
            <a:r>
              <a:rPr lang="en-US" dirty="0"/>
              <a:t>0,16 – 260 MHz</a:t>
            </a:r>
          </a:p>
          <a:p>
            <a:r>
              <a:rPr lang="en-US" dirty="0"/>
              <a:t>Japan 1960</a:t>
            </a:r>
          </a:p>
          <a:p>
            <a:r>
              <a:rPr lang="en-US" dirty="0"/>
              <a:t>230V 12W 2,3kg</a:t>
            </a:r>
          </a:p>
          <a:p>
            <a:r>
              <a:rPr lang="en-US" dirty="0"/>
              <a:t>Twee 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/>
              <a:t>Interne 400Hz </a:t>
            </a:r>
            <a:r>
              <a:rPr lang="en-US" dirty="0" err="1"/>
              <a:t>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externe</a:t>
            </a:r>
            <a:r>
              <a:rPr lang="en-US" dirty="0"/>
              <a:t> </a:t>
            </a:r>
            <a:r>
              <a:rPr lang="en-US" dirty="0" err="1"/>
              <a:t>modulatie</a:t>
            </a:r>
            <a:endParaRPr lang="en-US" dirty="0"/>
          </a:p>
          <a:p>
            <a:r>
              <a:rPr lang="en-US" dirty="0" err="1"/>
              <a:t>Produceert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harmonischen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A2000C-5EDD-4A4A-8554-36BFE0CB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36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D0D5988-E67C-4F94-B0A8-880B8CA5A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33712"/>
            <a:ext cx="4605072" cy="34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00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/>
              <a:t>Meten</a:t>
            </a:r>
            <a:r>
              <a:rPr lang="en-US" dirty="0"/>
              <a:t> op 10Hz </a:t>
            </a:r>
            <a:r>
              <a:rPr lang="en-US" dirty="0" err="1"/>
              <a:t>nauwkeurig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err="1"/>
              <a:t>Onzichtbaar</a:t>
            </a:r>
            <a:r>
              <a:rPr lang="en-US" dirty="0"/>
              <a:t> achter </a:t>
            </a:r>
            <a:r>
              <a:rPr lang="en-US" dirty="0" err="1"/>
              <a:t>papieren</a:t>
            </a:r>
            <a:r>
              <a:rPr lang="en-US" dirty="0"/>
              <a:t> </a:t>
            </a:r>
            <a:r>
              <a:rPr lang="en-US" dirty="0" err="1"/>
              <a:t>schaal</a:t>
            </a:r>
            <a:endParaRPr lang="en-US" dirty="0"/>
          </a:p>
          <a:p>
            <a:r>
              <a:rPr lang="en-US" dirty="0" err="1"/>
              <a:t>Fijnafregeling</a:t>
            </a:r>
            <a:endParaRPr lang="en-US" dirty="0"/>
          </a:p>
          <a:p>
            <a:r>
              <a:rPr lang="en-US" dirty="0"/>
              <a:t>DC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gloei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is </a:t>
            </a:r>
            <a:r>
              <a:rPr lang="en-US" dirty="0" err="1"/>
              <a:t>genoeg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Ververs</a:t>
            </a:r>
            <a:r>
              <a:rPr lang="en-US" dirty="0"/>
              <a:t> 10x </a:t>
            </a:r>
            <a:br>
              <a:rPr lang="en-US" dirty="0"/>
            </a:br>
            <a:r>
              <a:rPr lang="en-US" dirty="0"/>
              <a:t>per </a:t>
            </a:r>
            <a:r>
              <a:rPr lang="en-US" dirty="0" err="1"/>
              <a:t>seconde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59BC34-48AF-4C17-8441-011C4B92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37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2D5684-B7D0-460E-916B-15EEABE32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1315"/>
            <a:ext cx="5656063" cy="42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2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556793"/>
            <a:ext cx="4194042" cy="31455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e</a:t>
            </a:r>
            <a:r>
              <a:rPr lang="en-US" dirty="0"/>
              <a:t> </a:t>
            </a:r>
            <a:r>
              <a:rPr lang="en-US" dirty="0" err="1"/>
              <a:t>Knutselproject</a:t>
            </a:r>
            <a:r>
              <a:rPr lang="en-US" dirty="0"/>
              <a:t>: “</a:t>
            </a:r>
            <a:r>
              <a:rPr lang="en-US" dirty="0" err="1"/>
              <a:t>Sloper</a:t>
            </a:r>
            <a:r>
              <a:rPr lang="en-US" dirty="0"/>
              <a:t>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34" y="1600200"/>
            <a:ext cx="8524866" cy="4525963"/>
          </a:xfrm>
        </p:spPr>
        <p:txBody>
          <a:bodyPr/>
          <a:lstStyle/>
          <a:p>
            <a:r>
              <a:rPr lang="en-US" dirty="0"/>
              <a:t>Chassis met </a:t>
            </a:r>
            <a:r>
              <a:rPr lang="en-US" dirty="0" err="1"/>
              <a:t>Tropenband</a:t>
            </a:r>
            <a:br>
              <a:rPr lang="en-US" dirty="0"/>
            </a:br>
            <a:r>
              <a:rPr lang="en-US" dirty="0"/>
              <a:t>(80m)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fijnregeling</a:t>
            </a:r>
            <a:r>
              <a:rPr lang="en-US" dirty="0"/>
              <a:t> </a:t>
            </a:r>
            <a:r>
              <a:rPr lang="en-US" dirty="0" err="1"/>
              <a:t>en</a:t>
            </a:r>
            <a:br>
              <a:rPr lang="en-US" dirty="0"/>
            </a:br>
            <a:r>
              <a:rPr lang="en-US" dirty="0" err="1"/>
              <a:t>druktoetsen</a:t>
            </a:r>
            <a:endParaRPr lang="en-US" dirty="0"/>
          </a:p>
          <a:p>
            <a:r>
              <a:rPr lang="en-US" dirty="0"/>
              <a:t>Via NFOR Eur3,50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kast</a:t>
            </a:r>
            <a:r>
              <a:rPr lang="en-US" dirty="0"/>
              <a:t> of </a:t>
            </a:r>
            <a:r>
              <a:rPr lang="en-US" dirty="0" err="1"/>
              <a:t>schaal</a:t>
            </a:r>
            <a:endParaRPr lang="en-US" dirty="0"/>
          </a:p>
          <a:p>
            <a:r>
              <a:rPr lang="en-US" dirty="0"/>
              <a:t>Type </a:t>
            </a:r>
            <a:r>
              <a:rPr lang="en-US" dirty="0" err="1"/>
              <a:t>onbekend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Meubel</a:t>
            </a:r>
            <a:r>
              <a:rPr lang="en-US" dirty="0"/>
              <a:t> met pickup, Zuid-</a:t>
            </a:r>
            <a:r>
              <a:rPr lang="en-US" dirty="0" err="1"/>
              <a:t>Afrika</a:t>
            </a:r>
            <a:r>
              <a:rPr lang="en-US" dirty="0"/>
              <a:t>, ca 1956</a:t>
            </a:r>
          </a:p>
          <a:p>
            <a:r>
              <a:rPr lang="en-US" dirty="0" err="1"/>
              <a:t>Doelen</a:t>
            </a:r>
            <a:r>
              <a:rPr lang="en-US" dirty="0"/>
              <a:t>: </a:t>
            </a:r>
            <a:r>
              <a:rPr lang="en-US" dirty="0" err="1"/>
              <a:t>Repareren</a:t>
            </a:r>
            <a:r>
              <a:rPr lang="en-US" dirty="0"/>
              <a:t>, </a:t>
            </a:r>
            <a:r>
              <a:rPr lang="en-US" dirty="0" err="1"/>
              <a:t>Digitaal</a:t>
            </a:r>
            <a:r>
              <a:rPr lang="en-US" dirty="0"/>
              <a:t>, FM, BFO, Kast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9D1459-800F-414B-9D89-A8962FB1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380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84" y="1340768"/>
            <a:ext cx="5488980" cy="41167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uitlees</a:t>
            </a:r>
            <a:r>
              <a:rPr lang="en-US" dirty="0"/>
              <a:t>-unit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830387"/>
            <a:ext cx="3744416" cy="4525963"/>
          </a:xfrm>
        </p:spPr>
        <p:txBody>
          <a:bodyPr/>
          <a:lstStyle/>
          <a:p>
            <a:r>
              <a:rPr lang="en-US" dirty="0" err="1"/>
              <a:t>Knutsel</a:t>
            </a:r>
            <a:r>
              <a:rPr lang="en-US" dirty="0"/>
              <a:t> 1 </a:t>
            </a:r>
            <a:r>
              <a:rPr lang="en-US" dirty="0" err="1"/>
              <a:t>uur</a:t>
            </a:r>
            <a:endParaRPr lang="en-US" dirty="0"/>
          </a:p>
          <a:p>
            <a:r>
              <a:rPr lang="en-US" dirty="0"/>
              <a:t>Decrement 455</a:t>
            </a:r>
          </a:p>
          <a:p>
            <a:r>
              <a:rPr lang="en-US" dirty="0" err="1"/>
              <a:t>Afstem</a:t>
            </a:r>
            <a:r>
              <a:rPr lang="en-US" dirty="0"/>
              <a:t>: </a:t>
            </a:r>
            <a:r>
              <a:rPr lang="en-US" dirty="0" err="1"/>
              <a:t>soepel</a:t>
            </a:r>
            <a:r>
              <a:rPr lang="en-US" dirty="0"/>
              <a:t>!</a:t>
            </a:r>
          </a:p>
          <a:p>
            <a:r>
              <a:rPr lang="en-US" dirty="0" err="1"/>
              <a:t>Alles</a:t>
            </a:r>
            <a:r>
              <a:rPr lang="en-US" dirty="0"/>
              <a:t> is heel </a:t>
            </a:r>
            <a:r>
              <a:rPr lang="en-US" dirty="0" err="1"/>
              <a:t>klein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Fijnafstemming</a:t>
            </a:r>
            <a:br>
              <a:rPr lang="en-US" dirty="0"/>
            </a:b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Osc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0FEC38-6C5D-4223-AC78-DAE72086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12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C41A7-12BC-4C56-8703-A1A03CDC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Streekontvangst Middengolf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5D47F9-3DF8-4DCC-8BDE-8496AD386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nl-NL" dirty="0"/>
              <a:t>Circa 2 tot 5 stations,</a:t>
            </a:r>
            <a:br>
              <a:rPr lang="nl-NL" dirty="0"/>
            </a:br>
            <a:r>
              <a:rPr lang="nl-NL" dirty="0"/>
              <a:t>100kHz uit elkaar</a:t>
            </a:r>
          </a:p>
          <a:p>
            <a:r>
              <a:rPr lang="nl-NL" dirty="0"/>
              <a:t>Globaal 50 a 100kHz aflezen is prima!</a:t>
            </a:r>
          </a:p>
          <a:p>
            <a:r>
              <a:rPr lang="nl-NL" dirty="0"/>
              <a:t>Is ongeveer 5%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73EA52-F985-46A9-8938-5F3BC566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BF61BE5-BC94-47BD-8269-D6B2376B8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-527" r="24772"/>
          <a:stretch/>
        </p:blipFill>
        <p:spPr>
          <a:xfrm>
            <a:off x="4860032" y="1239837"/>
            <a:ext cx="4104456" cy="500141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0E9224-B55B-461D-B685-FE2E1EBF35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4" y="4453091"/>
            <a:ext cx="3024510" cy="22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95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Precies</a:t>
            </a:r>
            <a:r>
              <a:rPr lang="en-US" dirty="0"/>
              <a:t> </a:t>
            </a:r>
            <a:r>
              <a:rPr lang="en-US" dirty="0" err="1"/>
              <a:t>afstemmen</a:t>
            </a:r>
            <a:r>
              <a:rPr lang="en-US" dirty="0"/>
              <a:t> op 1521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R. Riyadh, 4635km, 2000kW</a:t>
            </a:r>
          </a:p>
        </p:txBody>
      </p:sp>
      <p:pic>
        <p:nvPicPr>
          <p:cNvPr id="4" name="Riy15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1628800"/>
            <a:ext cx="609600" cy="6096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D711AD-F99D-4FC6-ABFD-C7C74283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40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D105390-15E0-4B13-95BC-70269A912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7442"/>
            <a:ext cx="7026051" cy="46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9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BFO,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hoe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/>
          <a:lstStyle/>
          <a:p>
            <a:r>
              <a:rPr lang="en-US" dirty="0" err="1"/>
              <a:t>Enkelzijband</a:t>
            </a:r>
            <a:r>
              <a:rPr lang="en-US" dirty="0"/>
              <a:t> (amateurs 160, 80, 40, 20m)</a:t>
            </a:r>
          </a:p>
          <a:p>
            <a:r>
              <a:rPr lang="en-US" dirty="0"/>
              <a:t>Oscillator M+-3kHz</a:t>
            </a:r>
          </a:p>
          <a:p>
            <a:r>
              <a:rPr lang="en-US" dirty="0"/>
              <a:t>Koppel </a:t>
            </a:r>
            <a:r>
              <a:rPr lang="en-US" dirty="0" err="1"/>
              <a:t>aan</a:t>
            </a:r>
            <a:r>
              <a:rPr lang="en-US" dirty="0"/>
              <a:t> ECH81</a:t>
            </a:r>
          </a:p>
          <a:p>
            <a:r>
              <a:rPr lang="en-US" dirty="0" err="1"/>
              <a:t>Gehoord</a:t>
            </a:r>
            <a:r>
              <a:rPr lang="en-US" dirty="0"/>
              <a:t>: 160m, </a:t>
            </a:r>
            <a:br>
              <a:rPr lang="en-US" dirty="0"/>
            </a:br>
            <a:r>
              <a:rPr lang="en-US" dirty="0"/>
              <a:t>80m, 40m, 20m</a:t>
            </a:r>
          </a:p>
          <a:p>
            <a:r>
              <a:rPr lang="en-US" dirty="0" err="1"/>
              <a:t>Stabiliteit</a:t>
            </a:r>
            <a:r>
              <a:rPr lang="en-US" dirty="0"/>
              <a:t> BFO</a:t>
            </a:r>
            <a:br>
              <a:rPr lang="en-US" dirty="0"/>
            </a:br>
            <a:r>
              <a:rPr lang="en-US" sz="2000" dirty="0"/>
              <a:t>(</a:t>
            </a:r>
            <a:r>
              <a:rPr lang="en-US" sz="2000" dirty="0" err="1"/>
              <a:t>Paradijs</a:t>
            </a:r>
            <a:r>
              <a:rPr lang="en-US" sz="2000" dirty="0"/>
              <a:t>, </a:t>
            </a:r>
            <a:r>
              <a:rPr lang="en-US" sz="2000" dirty="0" err="1"/>
              <a:t>Endstufe</a:t>
            </a:r>
            <a:r>
              <a:rPr lang="en-US" sz="2000" dirty="0"/>
              <a:t>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575944" cy="3431958"/>
          </a:xfrm>
          <a:prstGeom prst="rect">
            <a:avLst/>
          </a:prstGeom>
        </p:spPr>
      </p:pic>
      <p:pic>
        <p:nvPicPr>
          <p:cNvPr id="5" name="ParaB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9632" y="5445224"/>
            <a:ext cx="609600" cy="609600"/>
          </a:xfrm>
          <a:prstGeom prst="rect">
            <a:avLst/>
          </a:prstGeom>
        </p:spPr>
      </p:pic>
      <p:pic>
        <p:nvPicPr>
          <p:cNvPr id="6" name="EndstuBf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3848" y="5445224"/>
            <a:ext cx="609600" cy="60960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7ED616-AC75-42E5-BAC2-26E3D2AD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5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BFO, </a:t>
            </a:r>
            <a:r>
              <a:rPr lang="en-US" dirty="0" err="1"/>
              <a:t>uitvoering</a:t>
            </a:r>
            <a:r>
              <a:rPr lang="en-US" dirty="0"/>
              <a:t>, </a:t>
            </a:r>
            <a:r>
              <a:rPr lang="en-US" dirty="0" err="1"/>
              <a:t>verbetering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/>
          <a:lstStyle/>
          <a:p>
            <a:r>
              <a:rPr lang="en-US" dirty="0"/>
              <a:t>Oscillator </a:t>
            </a:r>
            <a:r>
              <a:rPr lang="en-US" dirty="0" err="1"/>
              <a:t>regelen</a:t>
            </a:r>
            <a:r>
              <a:rPr lang="en-US" dirty="0"/>
              <a:t>, </a:t>
            </a:r>
            <a:r>
              <a:rPr lang="en-US" dirty="0" err="1"/>
              <a:t>schakelpot</a:t>
            </a:r>
            <a:r>
              <a:rPr lang="en-US" dirty="0"/>
              <a:t> over print-pot</a:t>
            </a:r>
          </a:p>
          <a:p>
            <a:r>
              <a:rPr lang="en-US" dirty="0"/>
              <a:t>68ct, Ali, </a:t>
            </a:r>
            <a:r>
              <a:rPr lang="en-US" dirty="0" err="1"/>
              <a:t>blokgolf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Smalle</a:t>
            </a:r>
            <a:r>
              <a:rPr lang="en-US" dirty="0"/>
              <a:t> </a:t>
            </a:r>
            <a:r>
              <a:rPr lang="en-US" dirty="0" err="1"/>
              <a:t>doorlaat</a:t>
            </a:r>
            <a:endParaRPr lang="en-US" dirty="0"/>
          </a:p>
          <a:p>
            <a:pPr lvl="1"/>
            <a:r>
              <a:rPr lang="en-US" dirty="0"/>
              <a:t>Hand </a:t>
            </a:r>
            <a:r>
              <a:rPr lang="en-US" dirty="0" err="1"/>
              <a:t>sterkteregel</a:t>
            </a:r>
            <a:endParaRPr lang="en-US" dirty="0"/>
          </a:p>
          <a:p>
            <a:pPr lvl="1"/>
            <a:r>
              <a:rPr lang="en-US" dirty="0"/>
              <a:t>Product detector</a:t>
            </a:r>
          </a:p>
          <a:p>
            <a:r>
              <a:rPr lang="en-US" dirty="0"/>
              <a:t>Later: </a:t>
            </a:r>
          </a:p>
          <a:p>
            <a:pPr lvl="1"/>
            <a:r>
              <a:rPr lang="en-US" dirty="0"/>
              <a:t>Attenuator</a:t>
            </a:r>
          </a:p>
          <a:p>
            <a:pPr lvl="1"/>
            <a:r>
              <a:rPr lang="en-US" dirty="0" err="1"/>
              <a:t>Voedingsstabilisatie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Patras</a:t>
            </a:r>
            <a:r>
              <a:rPr lang="en-US" sz="2000" dirty="0"/>
              <a:t>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575944" cy="3431958"/>
          </a:xfrm>
          <a:prstGeom prst="rect">
            <a:avLst/>
          </a:prstGeom>
        </p:spPr>
      </p:pic>
      <p:pic>
        <p:nvPicPr>
          <p:cNvPr id="5" name="GriekBf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5132" y="5374311"/>
            <a:ext cx="609600" cy="6096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CC248B-6C5F-4231-BCAD-2B3B3C65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1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Op MG: </a:t>
            </a:r>
            <a:r>
              <a:rPr lang="en-US" dirty="0" err="1">
                <a:solidFill>
                  <a:srgbClr val="FF0000"/>
                </a:solidFill>
              </a:rPr>
              <a:t>Omroep</a:t>
            </a:r>
            <a:r>
              <a:rPr lang="en-US" dirty="0"/>
              <a:t>, </a:t>
            </a:r>
            <a:r>
              <a:rPr lang="en-US" dirty="0" err="1"/>
              <a:t>DXen</a:t>
            </a:r>
            <a:r>
              <a:rPr lang="en-US" dirty="0"/>
              <a:t>, LPAM</a:t>
            </a:r>
          </a:p>
          <a:p>
            <a:r>
              <a:rPr lang="en-US" dirty="0"/>
              <a:t>Op </a:t>
            </a:r>
            <a:r>
              <a:rPr lang="en-US" dirty="0" err="1"/>
              <a:t>Tropen</a:t>
            </a:r>
            <a:r>
              <a:rPr lang="en-US" dirty="0"/>
              <a:t>/</a:t>
            </a:r>
            <a:r>
              <a:rPr lang="en-US" dirty="0" err="1"/>
              <a:t>Kortegolf</a:t>
            </a:r>
            <a:r>
              <a:rPr lang="en-US" dirty="0"/>
              <a:t>: </a:t>
            </a:r>
            <a:r>
              <a:rPr lang="en-US" dirty="0" err="1"/>
              <a:t>Piraten</a:t>
            </a:r>
            <a:r>
              <a:rPr lang="en-US" dirty="0"/>
              <a:t>, Pop, Amateurs</a:t>
            </a:r>
          </a:p>
          <a:p>
            <a:endParaRPr lang="en-US" dirty="0"/>
          </a:p>
          <a:p>
            <a:r>
              <a:rPr lang="en-US" dirty="0"/>
              <a:t>Amateur-radio</a:t>
            </a:r>
          </a:p>
          <a:p>
            <a:r>
              <a:rPr lang="en-US" dirty="0"/>
              <a:t>1964, 15 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/>
              <a:t>500kHz – 30MHz</a:t>
            </a:r>
          </a:p>
          <a:p>
            <a:r>
              <a:rPr lang="en-US" dirty="0"/>
              <a:t>BFO </a:t>
            </a:r>
            <a:r>
              <a:rPr lang="en-US" dirty="0" err="1"/>
              <a:t>aanwezig</a:t>
            </a:r>
            <a:endParaRPr lang="en-US" dirty="0"/>
          </a:p>
          <a:p>
            <a:r>
              <a:rPr lang="en-US" dirty="0"/>
              <a:t>Via NFOR, 30 euro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608512" cy="3456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Jennen</a:t>
            </a:r>
            <a:r>
              <a:rPr lang="en-US" dirty="0"/>
              <a:t> Trio TR-102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9E9F6A-B00E-4894-B1DE-914B2A7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598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Jennen</a:t>
            </a:r>
            <a:r>
              <a:rPr lang="en-US" dirty="0"/>
              <a:t> </a:t>
            </a:r>
            <a:r>
              <a:rPr lang="en-US" dirty="0" err="1"/>
              <a:t>digitalisering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88517"/>
            <a:ext cx="8229600" cy="5332958"/>
          </a:xfrm>
        </p:spPr>
        <p:txBody>
          <a:bodyPr/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klein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inbouw</a:t>
            </a:r>
            <a:r>
              <a:rPr lang="en-US" dirty="0"/>
              <a:t>, jammer van </a:t>
            </a:r>
            <a:r>
              <a:rPr lang="en-US" dirty="0" err="1"/>
              <a:t>kast</a:t>
            </a:r>
            <a:endParaRPr lang="en-US" dirty="0"/>
          </a:p>
          <a:p>
            <a:r>
              <a:rPr lang="en-US" dirty="0"/>
              <a:t>Display/</a:t>
            </a:r>
            <a:r>
              <a:rPr lang="en-US" dirty="0" err="1"/>
              <a:t>voeding</a:t>
            </a:r>
            <a:r>
              <a:rPr lang="en-US" dirty="0"/>
              <a:t> in </a:t>
            </a:r>
            <a:r>
              <a:rPr lang="en-US" dirty="0" err="1"/>
              <a:t>doosje</a:t>
            </a:r>
            <a:r>
              <a:rPr lang="en-US" dirty="0"/>
              <a:t> </a:t>
            </a:r>
            <a:r>
              <a:rPr lang="en-US" dirty="0" err="1"/>
              <a:t>bovenop</a:t>
            </a:r>
            <a:endParaRPr lang="en-US" dirty="0"/>
          </a:p>
          <a:p>
            <a:r>
              <a:rPr lang="en-US" dirty="0"/>
              <a:t>Ratel-C !!</a:t>
            </a:r>
          </a:p>
          <a:p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draden</a:t>
            </a:r>
            <a:endParaRPr lang="en-US" dirty="0"/>
          </a:p>
          <a:p>
            <a:r>
              <a:rPr lang="en-US" dirty="0"/>
              <a:t>Meet 0,1kHz</a:t>
            </a:r>
          </a:p>
          <a:p>
            <a:endParaRPr lang="en-US" dirty="0"/>
          </a:p>
          <a:p>
            <a:r>
              <a:rPr lang="en-US" dirty="0"/>
              <a:t>LS </a:t>
            </a:r>
            <a:r>
              <a:rPr lang="en-US" dirty="0" err="1"/>
              <a:t>ingebouwd</a:t>
            </a:r>
            <a:endParaRPr lang="en-US" dirty="0"/>
          </a:p>
          <a:p>
            <a:r>
              <a:rPr lang="en-US" dirty="0" err="1"/>
              <a:t>IJk-kristal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94518"/>
            <a:ext cx="5554588" cy="407336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205149-99DC-49AF-B941-BB2BFA59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917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73EE3-F834-4071-B0A7-4074E26C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Philips BX660X (1946)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EAF113-DDC5-488C-ACF4-73EE222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L, M, 3xK, uniek bandspreidingssysteem</a:t>
            </a:r>
          </a:p>
          <a:p>
            <a:endParaRPr lang="nl-NL" dirty="0"/>
          </a:p>
          <a:p>
            <a:r>
              <a:rPr lang="nl-NL" dirty="0"/>
              <a:t>Tuner op beurs</a:t>
            </a:r>
          </a:p>
          <a:p>
            <a:r>
              <a:rPr lang="nl-NL" dirty="0"/>
              <a:t>Voeding</a:t>
            </a:r>
          </a:p>
          <a:p>
            <a:r>
              <a:rPr lang="nl-NL" dirty="0"/>
              <a:t>TA7642 IC</a:t>
            </a:r>
          </a:p>
          <a:p>
            <a:r>
              <a:rPr lang="nl-NL" dirty="0"/>
              <a:t>LM386 </a:t>
            </a:r>
          </a:p>
          <a:p>
            <a:r>
              <a:rPr lang="nl-NL" dirty="0" err="1"/>
              <a:t>Cymometer</a:t>
            </a:r>
            <a:endParaRPr lang="nl-NL" dirty="0"/>
          </a:p>
          <a:p>
            <a:r>
              <a:rPr lang="nl-NL" dirty="0"/>
              <a:t>Kartonnen doos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01B44A-13AD-4B50-A8C7-C55F0F70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45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F2BD4D-324E-4820-990D-DA95931913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06290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18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4E7EE-BBDD-4F74-A622-52ABBBC2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Werkt nog niet goed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521D6A-3EE5-42DD-BF96-E34EEBBDE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aanwijzing op MG / LG (zwak signaal)</a:t>
            </a:r>
          </a:p>
          <a:p>
            <a:r>
              <a:rPr lang="nl-NL" dirty="0"/>
              <a:t>Op KG aanwijzing instabiel (???)</a:t>
            </a:r>
          </a:p>
          <a:p>
            <a:endParaRPr lang="nl-NL" dirty="0"/>
          </a:p>
          <a:p>
            <a:r>
              <a:rPr lang="nl-NL" dirty="0"/>
              <a:t>Op 6V voeding: 1. </a:t>
            </a:r>
            <a:r>
              <a:rPr lang="nl-NL" dirty="0" err="1"/>
              <a:t>Cymo</a:t>
            </a:r>
            <a:r>
              <a:rPr lang="nl-NL" dirty="0"/>
              <a:t>, 2. LM386, 3. TA7462</a:t>
            </a:r>
          </a:p>
          <a:p>
            <a:pPr lvl="1"/>
            <a:r>
              <a:rPr lang="nl-NL" dirty="0"/>
              <a:t>Eindversterker zoemt als </a:t>
            </a:r>
            <a:r>
              <a:rPr lang="nl-NL" dirty="0" err="1"/>
              <a:t>cymo</a:t>
            </a:r>
            <a:r>
              <a:rPr lang="nl-NL" dirty="0"/>
              <a:t> aan</a:t>
            </a:r>
          </a:p>
          <a:p>
            <a:pPr lvl="1"/>
            <a:r>
              <a:rPr lang="nl-NL" dirty="0"/>
              <a:t>Tuner bromt door </a:t>
            </a:r>
            <a:r>
              <a:rPr lang="nl-NL" dirty="0" err="1"/>
              <a:t>voedingslus</a:t>
            </a:r>
            <a:endParaRPr lang="nl-NL" dirty="0"/>
          </a:p>
          <a:p>
            <a:pPr lvl="1"/>
            <a:r>
              <a:rPr lang="nl-NL" dirty="0"/>
              <a:t>Geef </a:t>
            </a:r>
            <a:r>
              <a:rPr lang="nl-NL" dirty="0" err="1"/>
              <a:t>Cymometer</a:t>
            </a:r>
            <a:r>
              <a:rPr lang="nl-NL" dirty="0"/>
              <a:t> eigen </a:t>
            </a:r>
            <a:r>
              <a:rPr lang="nl-NL" dirty="0" err="1"/>
              <a:t>voedinkje</a:t>
            </a:r>
            <a:r>
              <a:rPr lang="nl-NL" dirty="0"/>
              <a:t>, wel uit 6,3~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70010B-8998-4209-B91E-61FBA633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414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3689191-2E30-4730-A1F7-92BBFF404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" y="2948285"/>
            <a:ext cx="4475989" cy="33569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E861F7-E0CF-454A-912F-0B93C2C8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nl-NL" dirty="0"/>
              <a:t>Kast ging niet door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E33A64-1712-4C27-AE6E-25432644D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nl-NL" dirty="0"/>
              <a:t>Is Podcast-speaker</a:t>
            </a:r>
            <a:br>
              <a:rPr lang="nl-NL" dirty="0"/>
            </a:br>
            <a:r>
              <a:rPr lang="nl-NL" dirty="0"/>
              <a:t>geworden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8F348F-8F62-4E28-A45B-DB6ED4D9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A61D5D-C3E7-4594-81D7-7A9A696F0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1399381"/>
            <a:ext cx="4743450" cy="49276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A4CCCA-B9F7-4F7D-BBD7-8F12E0ED0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2" y="274638"/>
            <a:ext cx="2439194" cy="21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83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</a:t>
            </a:r>
            <a:r>
              <a:rPr lang="en-US" dirty="0" err="1"/>
              <a:t>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Frequenties</a:t>
            </a:r>
            <a:r>
              <a:rPr lang="en-US" dirty="0"/>
              <a:t> HEEL </a:t>
            </a:r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(</a:t>
            </a:r>
            <a:r>
              <a:rPr lang="en-US" dirty="0" err="1"/>
              <a:t>stil</a:t>
            </a:r>
            <a:r>
              <a:rPr lang="en-US" dirty="0"/>
              <a:t>)</a:t>
            </a:r>
          </a:p>
          <a:p>
            <a:r>
              <a:rPr lang="en-US" dirty="0" err="1"/>
              <a:t>Afstemmen</a:t>
            </a:r>
            <a:r>
              <a:rPr lang="en-US" dirty="0"/>
              <a:t> VOOR </a:t>
            </a:r>
            <a:r>
              <a:rPr lang="en-US" dirty="0" err="1"/>
              <a:t>uitzending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gezoek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station er </a:t>
            </a:r>
            <a:r>
              <a:rPr lang="en-US" dirty="0" err="1"/>
              <a:t>niet</a:t>
            </a:r>
            <a:r>
              <a:rPr lang="en-US" dirty="0"/>
              <a:t> is</a:t>
            </a:r>
          </a:p>
          <a:p>
            <a:r>
              <a:rPr lang="en-US" dirty="0" err="1"/>
              <a:t>Zien</a:t>
            </a:r>
            <a:r>
              <a:rPr lang="en-US" dirty="0"/>
              <a:t> of je exact bent </a:t>
            </a:r>
            <a:r>
              <a:rPr lang="en-US" dirty="0" err="1"/>
              <a:t>afgestemd</a:t>
            </a:r>
            <a:br>
              <a:rPr lang="en-US" dirty="0"/>
            </a:br>
            <a:r>
              <a:rPr lang="en-US" dirty="0"/>
              <a:t>(Raster: </a:t>
            </a:r>
            <a:r>
              <a:rPr lang="en-US" dirty="0" err="1"/>
              <a:t>veelvoud</a:t>
            </a:r>
            <a:r>
              <a:rPr lang="en-US" dirty="0"/>
              <a:t> van 9,0 of 5,0kHz)</a:t>
            </a:r>
          </a:p>
          <a:p>
            <a:r>
              <a:rPr lang="en-US" dirty="0"/>
              <a:t>Station </a:t>
            </a:r>
            <a:r>
              <a:rPr lang="en-US" dirty="0" err="1"/>
              <a:t>herkennen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kanaal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lijst</a:t>
            </a:r>
            <a:r>
              <a:rPr lang="en-US" dirty="0"/>
              <a:t> op</a:t>
            </a:r>
            <a:br>
              <a:rPr lang="en-US" dirty="0"/>
            </a:br>
            <a:r>
              <a:rPr lang="en-US" dirty="0"/>
              <a:t>short-wave.info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8BE5C5-E4F6-4AD3-B74F-85FA789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234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B5FD6-F5D7-4C88-B58E-18B7D065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Grenzen: </a:t>
            </a:r>
            <a:r>
              <a:rPr lang="nl-NL" dirty="0" err="1"/>
              <a:t>Dubbelsuper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BC64FE-CAAA-4526-99E6-BA425373B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r>
              <a:rPr lang="nl-NL" dirty="0"/>
              <a:t>Als 1</a:t>
            </a:r>
            <a:r>
              <a:rPr lang="nl-NL" baseline="30000" dirty="0"/>
              <a:t>e</a:t>
            </a:r>
            <a:r>
              <a:rPr lang="nl-NL" dirty="0"/>
              <a:t> MF vast (bv 2000kHz in </a:t>
            </a:r>
            <a:r>
              <a:rPr lang="nl-NL" dirty="0" err="1"/>
              <a:t>Grun</a:t>
            </a:r>
            <a:r>
              <a:rPr lang="nl-NL" dirty="0"/>
              <a:t> Sat2100)</a:t>
            </a:r>
          </a:p>
          <a:p>
            <a:pPr lvl="1"/>
            <a:r>
              <a:rPr lang="nl-NL" dirty="0" err="1"/>
              <a:t>Cymometer</a:t>
            </a:r>
            <a:r>
              <a:rPr lang="nl-NL" dirty="0"/>
              <a:t> aan 1</a:t>
            </a:r>
            <a:r>
              <a:rPr lang="nl-NL" baseline="30000" dirty="0"/>
              <a:t>e</a:t>
            </a:r>
            <a:r>
              <a:rPr lang="nl-NL" dirty="0"/>
              <a:t> oscillator</a:t>
            </a:r>
          </a:p>
          <a:p>
            <a:pPr lvl="1"/>
            <a:r>
              <a:rPr lang="nl-NL" dirty="0"/>
              <a:t>Stel 1</a:t>
            </a:r>
            <a:r>
              <a:rPr lang="nl-NL" baseline="30000" dirty="0"/>
              <a:t>e</a:t>
            </a:r>
            <a:r>
              <a:rPr lang="nl-NL" dirty="0"/>
              <a:t> MF in als </a:t>
            </a:r>
            <a:r>
              <a:rPr lang="nl-NL" dirty="0" err="1"/>
              <a:t>decrement</a:t>
            </a:r>
            <a:endParaRPr lang="nl-NL" dirty="0"/>
          </a:p>
          <a:p>
            <a:r>
              <a:rPr lang="nl-NL" dirty="0"/>
              <a:t>Fijnregeling door regelbare 1</a:t>
            </a:r>
            <a:r>
              <a:rPr lang="nl-NL" baseline="30000" dirty="0"/>
              <a:t>e</a:t>
            </a:r>
            <a:r>
              <a:rPr lang="nl-NL" dirty="0"/>
              <a:t> MF </a:t>
            </a:r>
          </a:p>
          <a:p>
            <a:pPr lvl="1"/>
            <a:r>
              <a:rPr lang="nl-NL" dirty="0"/>
              <a:t>Afstemfrequentie wijzigt met 1</a:t>
            </a:r>
            <a:r>
              <a:rPr lang="nl-NL" baseline="30000" dirty="0"/>
              <a:t>e</a:t>
            </a:r>
            <a:r>
              <a:rPr lang="nl-NL" dirty="0"/>
              <a:t> en 2</a:t>
            </a:r>
            <a:r>
              <a:rPr lang="nl-NL" baseline="30000" dirty="0"/>
              <a:t>e</a:t>
            </a:r>
            <a:r>
              <a:rPr lang="nl-NL" dirty="0"/>
              <a:t> oscillator</a:t>
            </a:r>
          </a:p>
          <a:p>
            <a:pPr lvl="1"/>
            <a:r>
              <a:rPr lang="nl-NL" dirty="0"/>
              <a:t>Combineren in </a:t>
            </a:r>
            <a:r>
              <a:rPr lang="nl-NL" dirty="0" err="1"/>
              <a:t>Cymometer</a:t>
            </a:r>
            <a:r>
              <a:rPr lang="nl-NL" dirty="0"/>
              <a:t> niet mogelijk</a:t>
            </a:r>
          </a:p>
          <a:p>
            <a:pPr lvl="1"/>
            <a:r>
              <a:rPr lang="nl-NL" dirty="0" err="1"/>
              <a:t>uP</a:t>
            </a:r>
            <a:r>
              <a:rPr lang="nl-NL" dirty="0"/>
              <a:t> (</a:t>
            </a:r>
            <a:r>
              <a:rPr lang="nl-NL" dirty="0" err="1"/>
              <a:t>Arduino</a:t>
            </a:r>
            <a:r>
              <a:rPr lang="nl-NL" dirty="0"/>
              <a:t>) nodig?</a:t>
            </a:r>
          </a:p>
          <a:p>
            <a:pPr lvl="1"/>
            <a:r>
              <a:rPr lang="nl-NL" dirty="0"/>
              <a:t>Of display alleen goed </a:t>
            </a:r>
            <a:br>
              <a:rPr lang="nl-NL" dirty="0"/>
            </a:br>
            <a:r>
              <a:rPr lang="nl-NL" dirty="0"/>
              <a:t>bij nulstand fijnregel</a:t>
            </a:r>
          </a:p>
          <a:p>
            <a:pPr lvl="1"/>
            <a:r>
              <a:rPr lang="nl-NL" dirty="0"/>
              <a:t>Weiland BCL-1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043158-1446-4509-AE0A-52AD13C6B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12" y="4454277"/>
            <a:ext cx="3859188" cy="240372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BCC0CE-8120-45FD-A546-5F869518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20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B297D-98BB-4025-83AB-5A410F7B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DX-en op Middengolf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C5D38F-87F0-48F2-A097-73B08A2D6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/>
          <a:lstStyle/>
          <a:p>
            <a:r>
              <a:rPr lang="nl-NL" dirty="0"/>
              <a:t>Onderscheid 1566 van 1584 kHz</a:t>
            </a:r>
          </a:p>
          <a:p>
            <a:r>
              <a:rPr lang="nl-NL" dirty="0"/>
              <a:t>Nauwkeurigheid </a:t>
            </a:r>
            <a:br>
              <a:rPr lang="nl-NL" dirty="0"/>
            </a:br>
            <a:r>
              <a:rPr lang="nl-NL" dirty="0"/>
              <a:t>ca 10-15kHz</a:t>
            </a:r>
          </a:p>
          <a:p>
            <a:endParaRPr lang="nl-NL" dirty="0"/>
          </a:p>
          <a:p>
            <a:r>
              <a:rPr lang="nl-NL" dirty="0"/>
              <a:t>Dit is 1% </a:t>
            </a:r>
            <a:br>
              <a:rPr lang="nl-NL" dirty="0"/>
            </a:br>
            <a:r>
              <a:rPr lang="nl-NL" dirty="0"/>
              <a:t>of 1 op 100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75589C-9970-4FF5-9460-5E848D69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A891AC-79B1-47E9-ADBC-4ADB20EA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54" y="2420888"/>
            <a:ext cx="4712021" cy="35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59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klaarzetten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556792"/>
            <a:ext cx="3754760" cy="4525963"/>
          </a:xfrm>
        </p:spPr>
        <p:txBody>
          <a:bodyPr/>
          <a:lstStyle/>
          <a:p>
            <a:r>
              <a:rPr lang="en-US" dirty="0" err="1"/>
              <a:t>Sloper</a:t>
            </a:r>
            <a:r>
              <a:rPr lang="en-US" dirty="0"/>
              <a:t> FX</a:t>
            </a:r>
          </a:p>
          <a:p>
            <a:r>
              <a:rPr lang="en-US" dirty="0"/>
              <a:t>Philips AE3805</a:t>
            </a:r>
          </a:p>
          <a:p>
            <a:r>
              <a:rPr lang="en-US" dirty="0"/>
              <a:t>National T-100</a:t>
            </a:r>
          </a:p>
          <a:p>
            <a:r>
              <a:rPr lang="en-US" dirty="0" err="1"/>
              <a:t>Satellit</a:t>
            </a:r>
            <a:r>
              <a:rPr lang="en-US" dirty="0"/>
              <a:t> 2100</a:t>
            </a:r>
          </a:p>
          <a:p>
            <a:r>
              <a:rPr lang="en-US" dirty="0"/>
              <a:t>Leader LSG10</a:t>
            </a:r>
          </a:p>
          <a:p>
            <a:r>
              <a:rPr lang="en-US" dirty="0"/>
              <a:t>Philips AE2380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004048" y="1512243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BX660X</a:t>
            </a:r>
          </a:p>
          <a:p>
            <a:r>
              <a:rPr lang="en-US" dirty="0"/>
              <a:t>Phil D2935</a:t>
            </a:r>
          </a:p>
          <a:p>
            <a:r>
              <a:rPr lang="en-US" dirty="0" err="1"/>
              <a:t>Afstem</a:t>
            </a:r>
            <a:r>
              <a:rPr lang="en-US" dirty="0"/>
              <a:t>-C</a:t>
            </a:r>
          </a:p>
          <a:p>
            <a:r>
              <a:rPr lang="en-US" dirty="0" err="1"/>
              <a:t>Kristalletje</a:t>
            </a:r>
            <a:endParaRPr lang="en-US" dirty="0"/>
          </a:p>
          <a:p>
            <a:r>
              <a:rPr lang="en-US" dirty="0"/>
              <a:t>Mech teller</a:t>
            </a:r>
          </a:p>
          <a:p>
            <a:r>
              <a:rPr lang="en-US" dirty="0"/>
              <a:t>NS555 </a:t>
            </a:r>
            <a:r>
              <a:rPr lang="en-US" dirty="0" err="1"/>
              <a:t>osc</a:t>
            </a:r>
            <a:endParaRPr lang="en-US" dirty="0"/>
          </a:p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E78C9C9-1FB9-45F3-AF3E-82210456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84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4FB8D-D633-40B0-BE18-161ED0A76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nl-NL" dirty="0"/>
              <a:t>DX-en op KG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37E3C9-7A81-4E24-AE0F-786B258A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4104456" cy="5257800"/>
          </a:xfrm>
        </p:spPr>
        <p:txBody>
          <a:bodyPr/>
          <a:lstStyle/>
          <a:p>
            <a:r>
              <a:rPr lang="nl-NL" dirty="0"/>
              <a:t>Zoek bekend station,</a:t>
            </a:r>
            <a:br>
              <a:rPr lang="nl-NL" dirty="0"/>
            </a:br>
            <a:r>
              <a:rPr lang="nl-NL" dirty="0" err="1"/>
              <a:t>evt</a:t>
            </a:r>
            <a:r>
              <a:rPr lang="nl-NL" dirty="0"/>
              <a:t> voor uitzending!</a:t>
            </a:r>
          </a:p>
          <a:p>
            <a:r>
              <a:rPr lang="nl-NL" dirty="0"/>
              <a:t>Identificatie</a:t>
            </a:r>
          </a:p>
          <a:p>
            <a:endParaRPr lang="nl-NL" dirty="0"/>
          </a:p>
          <a:p>
            <a:r>
              <a:rPr lang="nl-NL" dirty="0"/>
              <a:t>Raster is 5kHz</a:t>
            </a:r>
          </a:p>
          <a:p>
            <a:r>
              <a:rPr lang="nl-NL" dirty="0"/>
              <a:t>Nodig: 2kHz </a:t>
            </a:r>
          </a:p>
          <a:p>
            <a:r>
              <a:rPr lang="nl-NL" dirty="0"/>
              <a:t>Op 20MHz: 0,01% </a:t>
            </a:r>
            <a:br>
              <a:rPr lang="nl-NL" dirty="0"/>
            </a:br>
            <a:r>
              <a:rPr lang="nl-NL" dirty="0"/>
              <a:t>of 1 op 10000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DEC654-168E-493D-BAA2-A9EBC277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D0A445-22E7-48D2-B6B4-9C43C4474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82" y="3438069"/>
            <a:ext cx="5309951" cy="33024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D369134-30FA-4EEC-91E1-7D54CBA959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6" y="136524"/>
            <a:ext cx="4217907" cy="31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3BF31-106D-4062-B919-2EA5FBB6D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87" y="3573015"/>
            <a:ext cx="4061783" cy="30463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7884E3-540C-454A-9D38-5C5BFACF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SSB station terugvinden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1606A3-1381-4EF4-9B91-E5F24442E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83162"/>
          </a:xfrm>
        </p:spPr>
        <p:txBody>
          <a:bodyPr/>
          <a:lstStyle/>
          <a:p>
            <a:r>
              <a:rPr lang="nl-NL" dirty="0"/>
              <a:t>Moet binnen 100Hz voor verstaanbaarheid</a:t>
            </a:r>
          </a:p>
          <a:p>
            <a:r>
              <a:rPr lang="nl-NL" dirty="0"/>
              <a:t>Op 20m-band, 15MHz:  </a:t>
            </a:r>
            <a:r>
              <a:rPr lang="nl-NL" dirty="0">
                <a:solidFill>
                  <a:srgbClr val="FF0000"/>
                </a:solidFill>
              </a:rPr>
              <a:t>1 op 150</a:t>
            </a:r>
            <a:r>
              <a:rPr lang="nl-NL" baseline="30000" dirty="0">
                <a:solidFill>
                  <a:srgbClr val="FF0000"/>
                </a:solidFill>
              </a:rPr>
              <a:t>000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endParaRPr lang="nl-NL" dirty="0"/>
          </a:p>
          <a:p>
            <a:r>
              <a:rPr lang="nl-NL" dirty="0"/>
              <a:t>Analoog NIET haalbaar</a:t>
            </a:r>
          </a:p>
          <a:p>
            <a:r>
              <a:rPr lang="nl-NL" dirty="0"/>
              <a:t>Tellertje van Ali/10€: </a:t>
            </a:r>
            <a:br>
              <a:rPr lang="nl-NL" dirty="0"/>
            </a:br>
            <a:r>
              <a:rPr lang="nl-NL" dirty="0"/>
              <a:t>haalt dit WEL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C15633-0604-42AB-B67D-7862420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25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EDB79-6A3E-4BF3-B9F4-D460EAE3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Frequentiecontrole MG-zenders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EEB3DF-3811-49D2-A075-560729B8A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Regel: zender mag 20Hz afwijken</a:t>
            </a:r>
          </a:p>
          <a:p>
            <a:r>
              <a:rPr lang="nl-NL" dirty="0"/>
              <a:t>Praktijk: vrijwel alle MG binnen 10Hz, zelfs 1Hz</a:t>
            </a:r>
            <a:br>
              <a:rPr lang="nl-NL" dirty="0"/>
            </a:br>
            <a:r>
              <a:rPr lang="nl-NL" dirty="0"/>
              <a:t>Flevo Radio 1: 1008000,7 Hz</a:t>
            </a:r>
          </a:p>
          <a:p>
            <a:endParaRPr lang="nl-NL" dirty="0"/>
          </a:p>
          <a:p>
            <a:r>
              <a:rPr lang="nl-NL" dirty="0"/>
              <a:t>Rond 1500kHz: </a:t>
            </a:r>
            <a:br>
              <a:rPr lang="nl-NL" dirty="0"/>
            </a:br>
            <a:r>
              <a:rPr lang="nl-NL" dirty="0"/>
              <a:t>Ca 1 op 150</a:t>
            </a:r>
            <a:r>
              <a:rPr lang="nl-NL" baseline="30000" dirty="0"/>
              <a:t>000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AA6B11-A197-406A-92F4-40751D52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203403-03FB-4678-96E3-23959F9BE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95432"/>
            <a:ext cx="4568056" cy="34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D569E-9321-47B9-8B09-B37E79B3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Stationherkenning</a:t>
            </a:r>
            <a:r>
              <a:rPr lang="nl-NL" dirty="0"/>
              <a:t> binnen kanaal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C9397A-442F-43B0-BD05-B1AC8F4E0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Duitse MG-</a:t>
            </a:r>
            <a:r>
              <a:rPr lang="nl-NL" dirty="0" err="1"/>
              <a:t>DXer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Zenderfrequentie is zeer constant over tijd</a:t>
            </a:r>
          </a:p>
          <a:p>
            <a:pPr lvl="1"/>
            <a:r>
              <a:rPr lang="nl-NL" dirty="0"/>
              <a:t>Tussen zenders variatie ca 1-2 Hz</a:t>
            </a:r>
          </a:p>
          <a:p>
            <a:r>
              <a:rPr lang="nl-NL" dirty="0"/>
              <a:t>Meet alle ontvangen zenders op 0,01Hz (!!)</a:t>
            </a:r>
          </a:p>
          <a:p>
            <a:r>
              <a:rPr lang="nl-NL" dirty="0"/>
              <a:t>Herken stations aan frequentie-afwijking</a:t>
            </a:r>
          </a:p>
          <a:p>
            <a:endParaRPr lang="nl-NL" dirty="0"/>
          </a:p>
          <a:p>
            <a:r>
              <a:rPr lang="nl-NL" dirty="0"/>
              <a:t>Nodig: 0,01Hz op 1500kHz, </a:t>
            </a:r>
            <a:r>
              <a:rPr lang="nl-NL" dirty="0">
                <a:solidFill>
                  <a:srgbClr val="FF0000"/>
                </a:solidFill>
              </a:rPr>
              <a:t>1 op 150M</a:t>
            </a:r>
          </a:p>
          <a:p>
            <a:r>
              <a:rPr lang="nl-NL" dirty="0"/>
              <a:t>Hiervoor wel speciale spulletjes nodig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567285-2517-40CD-AEDB-2C06FB63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54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1602</Words>
  <Application>Microsoft Office PowerPoint</Application>
  <PresentationFormat>Diavoorstelling (4:3)</PresentationFormat>
  <Paragraphs>382</Paragraphs>
  <Slides>50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Office-thema</vt:lpstr>
      <vt:lpstr>Nauwkeurig Afstemmen</vt:lpstr>
      <vt:lpstr>Nauwkeurige Frequentie-uitlezing</vt:lpstr>
      <vt:lpstr>1. Waarom frequentie aflezen</vt:lpstr>
      <vt:lpstr>Streekontvangst Middengolf</vt:lpstr>
      <vt:lpstr>DX-en op Middengolf</vt:lpstr>
      <vt:lpstr>DX-en op KG</vt:lpstr>
      <vt:lpstr>SSB station terugvinden</vt:lpstr>
      <vt:lpstr>Frequentiecontrole MG-zenders</vt:lpstr>
      <vt:lpstr>Stationherkenning binnen kanaal</vt:lpstr>
      <vt:lpstr>Conclusie nauwkeurigheid</vt:lpstr>
      <vt:lpstr>2. Vier afstemgeneraties</vt:lpstr>
      <vt:lpstr>G1 – Mechanisch Afstemmen</vt:lpstr>
      <vt:lpstr>Touwtje eraan en…</vt:lpstr>
      <vt:lpstr>Hoe vast is dat verband?</vt:lpstr>
      <vt:lpstr>G1½ - Bandspreiding</vt:lpstr>
      <vt:lpstr>G2 - Hulpsystemen</vt:lpstr>
      <vt:lpstr>De IJk-oscillator (100kHz)</vt:lpstr>
      <vt:lpstr>De Siemens E566 “Debeg”</vt:lpstr>
      <vt:lpstr>De Barlow-Wadley (1973)</vt:lpstr>
      <vt:lpstr>G3 - Frequentieteller</vt:lpstr>
      <vt:lpstr>Resultaat is verbluffend!</vt:lpstr>
      <vt:lpstr>G4 – Digitale afstemming (PLL)</vt:lpstr>
      <vt:lpstr>PLL in de jaren 80</vt:lpstr>
      <vt:lpstr>PLL in de jaren 90</vt:lpstr>
      <vt:lpstr>Overzicht Afstemsystemen</vt:lpstr>
      <vt:lpstr>3. Theorie van Frequentie display</vt:lpstr>
      <vt:lpstr>Waarom?  Samenvatting in Formule</vt:lpstr>
      <vt:lpstr>Waarom niet RF-signaal</vt:lpstr>
      <vt:lpstr>Werking van frequentiemeter</vt:lpstr>
      <vt:lpstr>Praktijk van inbouw</vt:lpstr>
      <vt:lpstr>Welke teller is geschikt?</vt:lpstr>
      <vt:lpstr>Voeding van 8 -15 V DC</vt:lpstr>
      <vt:lpstr>Aansluiten aan oscillator</vt:lpstr>
      <vt:lpstr>Inbouw of Opbouw</vt:lpstr>
      <vt:lpstr>4. Vier projecten</vt:lpstr>
      <vt:lpstr>De Leader LSG10</vt:lpstr>
      <vt:lpstr>Meten op 10Hz nauwkeurig</vt:lpstr>
      <vt:lpstr>1e Knutselproject: “Sloper”</vt:lpstr>
      <vt:lpstr>De digitale uitlees-unit</vt:lpstr>
      <vt:lpstr>Precies afstemmen op 1521</vt:lpstr>
      <vt:lpstr>BFO, waarom en hoe</vt:lpstr>
      <vt:lpstr>BFO, uitvoering, verbetering</vt:lpstr>
      <vt:lpstr>Jennen Trio TR-102</vt:lpstr>
      <vt:lpstr>Jennen digitalisering</vt:lpstr>
      <vt:lpstr>Philips BX660X (1946)</vt:lpstr>
      <vt:lpstr>Werkt nog niet goed</vt:lpstr>
      <vt:lpstr>Kast ging niet door </vt:lpstr>
      <vt:lpstr>5. Conclusies</vt:lpstr>
      <vt:lpstr>Grenzen: Dubbelsuper</vt:lpstr>
      <vt:lpstr>Wat moet ik klaarzetten?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Frequentie-uitlezing</dc:title>
  <dc:creator>Gerard</dc:creator>
  <cp:lastModifiedBy>Tel, G. (Gerard)</cp:lastModifiedBy>
  <cp:revision>97</cp:revision>
  <dcterms:created xsi:type="dcterms:W3CDTF">2016-11-05T14:07:32Z</dcterms:created>
  <dcterms:modified xsi:type="dcterms:W3CDTF">2021-01-13T16:49:10Z</dcterms:modified>
</cp:coreProperties>
</file>