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303" r:id="rId13"/>
    <p:sldId id="298" r:id="rId14"/>
    <p:sldId id="299" r:id="rId15"/>
    <p:sldId id="300" r:id="rId16"/>
    <p:sldId id="333" r:id="rId17"/>
    <p:sldId id="301" r:id="rId18"/>
    <p:sldId id="335" r:id="rId19"/>
    <p:sldId id="302" r:id="rId20"/>
    <p:sldId id="304" r:id="rId21"/>
    <p:sldId id="305" r:id="rId22"/>
    <p:sldId id="332" r:id="rId23"/>
    <p:sldId id="306" r:id="rId24"/>
    <p:sldId id="307" r:id="rId25"/>
    <p:sldId id="310" r:id="rId26"/>
    <p:sldId id="311" r:id="rId27"/>
    <p:sldId id="314" r:id="rId28"/>
    <p:sldId id="309" r:id="rId29"/>
    <p:sldId id="277" r:id="rId30"/>
    <p:sldId id="312" r:id="rId31"/>
    <p:sldId id="313" r:id="rId32"/>
    <p:sldId id="315" r:id="rId33"/>
    <p:sldId id="316" r:id="rId34"/>
    <p:sldId id="317" r:id="rId35"/>
    <p:sldId id="318" r:id="rId36"/>
    <p:sldId id="334" r:id="rId37"/>
    <p:sldId id="319" r:id="rId38"/>
    <p:sldId id="320" r:id="rId39"/>
    <p:sldId id="321" r:id="rId40"/>
    <p:sldId id="322" r:id="rId41"/>
    <p:sldId id="323" r:id="rId42"/>
    <p:sldId id="308" r:id="rId43"/>
    <p:sldId id="328" r:id="rId44"/>
    <p:sldId id="325" r:id="rId45"/>
    <p:sldId id="329" r:id="rId46"/>
    <p:sldId id="330" r:id="rId47"/>
    <p:sldId id="331" r:id="rId48"/>
    <p:sldId id="327" r:id="rId49"/>
    <p:sldId id="326" r:id="rId50"/>
    <p:sldId id="270" r:id="rId5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56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28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31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65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2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24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2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75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93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50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E63F-E245-4C5D-A164-ADB6D2DEC481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22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8E63F-E245-4C5D-A164-ADB6D2DEC481}" type="datetimeFigureOut">
              <a:rPr lang="nl-NL" smtClean="0"/>
              <a:t>22-6-2020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285A4-712A-4D54-AEE8-09367878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33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ff.science.uu.nl/~tel00101/FotoAlbum/RadioCorner/Beelden/CapCalc.xl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656184"/>
          </a:xfrm>
        </p:spPr>
        <p:txBody>
          <a:bodyPr/>
          <a:lstStyle/>
          <a:p>
            <a:r>
              <a:rPr lang="en-US" dirty="0" err="1"/>
              <a:t>Ombouw</a:t>
            </a:r>
            <a:r>
              <a:rPr lang="en-US" dirty="0"/>
              <a:t> van 110V radio’s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128" y="3888913"/>
            <a:ext cx="2696344" cy="1752600"/>
          </a:xfrm>
        </p:spPr>
        <p:txBody>
          <a:bodyPr/>
          <a:lstStyle/>
          <a:p>
            <a:r>
              <a:rPr lang="en-US" dirty="0"/>
              <a:t>Gerard Tel,</a:t>
            </a:r>
          </a:p>
          <a:p>
            <a:r>
              <a:rPr lang="en-US" dirty="0"/>
              <a:t>Radio Café </a:t>
            </a:r>
          </a:p>
          <a:p>
            <a:r>
              <a:rPr lang="en-US" dirty="0"/>
              <a:t>18/12/18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8" y="2708920"/>
            <a:ext cx="54864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5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Gloeiketen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Ohms: op DC of AC</a:t>
            </a:r>
          </a:p>
          <a:p>
            <a:r>
              <a:rPr lang="en-US" dirty="0"/>
              <a:t>I </a:t>
            </a:r>
            <a:r>
              <a:rPr lang="en-US" dirty="0" err="1"/>
              <a:t>en</a:t>
            </a:r>
            <a:r>
              <a:rPr lang="en-US" dirty="0"/>
              <a:t> V in </a:t>
            </a:r>
            <a:r>
              <a:rPr lang="en-US" dirty="0" err="1"/>
              <a:t>fase</a:t>
            </a:r>
            <a:endParaRPr lang="en-US" dirty="0"/>
          </a:p>
          <a:p>
            <a:r>
              <a:rPr lang="en-US" dirty="0"/>
              <a:t>150mA: ca 730 </a:t>
            </a:r>
            <a:r>
              <a:rPr lang="el-GR" dirty="0"/>
              <a:t>Ω</a:t>
            </a:r>
            <a:r>
              <a:rPr lang="en-US" dirty="0"/>
              <a:t>,   100mA: ca 1100 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 err="1"/>
              <a:t>Koud</a:t>
            </a:r>
            <a:r>
              <a:rPr lang="en-US" dirty="0"/>
              <a:t> 1/10!</a:t>
            </a:r>
          </a:p>
          <a:p>
            <a:pPr lvl="1"/>
            <a:r>
              <a:rPr lang="en-US" dirty="0" err="1"/>
              <a:t>Spanningsbron</a:t>
            </a:r>
            <a:r>
              <a:rPr lang="en-US" dirty="0"/>
              <a:t> 110V: 160W</a:t>
            </a:r>
          </a:p>
          <a:p>
            <a:pPr lvl="1"/>
            <a:r>
              <a:rPr lang="en-US" dirty="0" err="1"/>
              <a:t>Stroombron</a:t>
            </a:r>
            <a:r>
              <a:rPr lang="en-US" dirty="0"/>
              <a:t> 150mA: 1,6W</a:t>
            </a:r>
          </a:p>
          <a:p>
            <a:pPr lvl="1"/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stroombron</a:t>
            </a:r>
            <a:r>
              <a:rPr lang="en-US" dirty="0"/>
              <a:t> </a:t>
            </a:r>
            <a:r>
              <a:rPr lang="en-US" dirty="0" err="1"/>
              <a:t>duurt</a:t>
            </a:r>
            <a:r>
              <a:rPr lang="en-US" dirty="0"/>
              <a:t> het </a:t>
            </a:r>
            <a:r>
              <a:rPr lang="en-US" dirty="0" err="1"/>
              <a:t>opwarmen</a:t>
            </a:r>
            <a:r>
              <a:rPr lang="en-US" dirty="0"/>
              <a:t> </a:t>
            </a:r>
            <a:r>
              <a:rPr lang="en-US" dirty="0" err="1"/>
              <a:t>langer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312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Anodespanning</a:t>
            </a:r>
            <a:r>
              <a:rPr lang="en-US" dirty="0"/>
              <a:t>, B+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/>
              <a:t>Door diode </a:t>
            </a:r>
            <a:r>
              <a:rPr lang="en-US" dirty="0" err="1"/>
              <a:t>uiterst</a:t>
            </a:r>
            <a:r>
              <a:rPr lang="en-US" dirty="0"/>
              <a:t> </a:t>
            </a:r>
            <a:r>
              <a:rPr lang="en-US" dirty="0" err="1"/>
              <a:t>nonlineair</a:t>
            </a:r>
            <a:endParaRPr lang="en-US" dirty="0"/>
          </a:p>
          <a:p>
            <a:r>
              <a:rPr lang="en-US" dirty="0"/>
              <a:t>Diode </a:t>
            </a:r>
            <a:r>
              <a:rPr lang="en-US" dirty="0" err="1"/>
              <a:t>laadt</a:t>
            </a:r>
            <a:r>
              <a:rPr lang="en-US" dirty="0"/>
              <a:t> </a:t>
            </a:r>
            <a:r>
              <a:rPr lang="en-US" dirty="0" err="1"/>
              <a:t>bufferelco</a:t>
            </a:r>
            <a:r>
              <a:rPr lang="en-US" dirty="0"/>
              <a:t> met </a:t>
            </a:r>
            <a:r>
              <a:rPr lang="en-US" dirty="0" err="1"/>
              <a:t>stroom</a:t>
            </a:r>
            <a:r>
              <a:rPr lang="en-US" dirty="0" err="1">
                <a:solidFill>
                  <a:srgbClr val="FF0000"/>
                </a:solidFill>
              </a:rPr>
              <a:t>pieken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Stroom</a:t>
            </a:r>
            <a:r>
              <a:rPr lang="en-US" dirty="0"/>
              <a:t>: </a:t>
            </a:r>
            <a:r>
              <a:rPr lang="en-US" dirty="0" err="1"/>
              <a:t>gelijkstroom</a:t>
            </a:r>
            <a:r>
              <a:rPr lang="en-US" dirty="0"/>
              <a:t> plus AC-</a:t>
            </a:r>
            <a:r>
              <a:rPr lang="en-US" dirty="0" err="1"/>
              <a:t>componenten</a:t>
            </a:r>
            <a:endParaRPr lang="en-US" dirty="0"/>
          </a:p>
          <a:p>
            <a:r>
              <a:rPr lang="en-US" dirty="0"/>
              <a:t>B+ </a:t>
            </a:r>
            <a:r>
              <a:rPr lang="en-US" dirty="0" err="1"/>
              <a:t>trekt</a:t>
            </a:r>
            <a:r>
              <a:rPr lang="en-US" dirty="0"/>
              <a:t> </a:t>
            </a:r>
            <a:r>
              <a:rPr lang="en-US" dirty="0" err="1"/>
              <a:t>gelijkstroom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wisselspanning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Waarde</a:t>
            </a:r>
            <a:r>
              <a:rPr lang="en-US" dirty="0"/>
              <a:t> van B+ spanning minder </a:t>
            </a:r>
            <a:r>
              <a:rPr lang="en-US" dirty="0" err="1"/>
              <a:t>kritisch</a:t>
            </a:r>
            <a:endParaRPr lang="en-US" dirty="0"/>
          </a:p>
          <a:p>
            <a:r>
              <a:rPr lang="en-US" dirty="0" err="1"/>
              <a:t>Begint</a:t>
            </a:r>
            <a:r>
              <a:rPr lang="en-US" dirty="0"/>
              <a:t> pas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opwarmen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69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Vermogen</a:t>
            </a:r>
            <a:r>
              <a:rPr lang="en-US" dirty="0"/>
              <a:t> van B0X15U/17U/19U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 110V:  17W</a:t>
            </a:r>
          </a:p>
          <a:p>
            <a:pPr lvl="1"/>
            <a:r>
              <a:rPr lang="en-US" dirty="0" err="1"/>
              <a:t>Gloeiketen</a:t>
            </a:r>
            <a:r>
              <a:rPr lang="en-US" dirty="0"/>
              <a:t> 11W</a:t>
            </a:r>
          </a:p>
          <a:p>
            <a:pPr lvl="1"/>
            <a:r>
              <a:rPr lang="en-US" dirty="0"/>
              <a:t>B+ 6W</a:t>
            </a:r>
          </a:p>
          <a:p>
            <a:r>
              <a:rPr lang="en-US" dirty="0"/>
              <a:t>Op 220V:  43W</a:t>
            </a:r>
          </a:p>
          <a:p>
            <a:pPr lvl="1"/>
            <a:r>
              <a:rPr lang="en-US" dirty="0" err="1"/>
              <a:t>Gloeiketen</a:t>
            </a:r>
            <a:r>
              <a:rPr lang="en-US" dirty="0"/>
              <a:t> 11W</a:t>
            </a:r>
          </a:p>
          <a:p>
            <a:pPr lvl="1"/>
            <a:r>
              <a:rPr lang="en-US" dirty="0"/>
              <a:t>Ballast 11W</a:t>
            </a:r>
          </a:p>
          <a:p>
            <a:pPr lvl="1"/>
            <a:r>
              <a:rPr lang="en-US" dirty="0"/>
              <a:t>B+ </a:t>
            </a:r>
            <a:r>
              <a:rPr lang="en-US" dirty="0" err="1"/>
              <a:t>en</a:t>
            </a:r>
            <a:r>
              <a:rPr lang="en-US" dirty="0"/>
              <a:t> ballast 21W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45" y="1700808"/>
            <a:ext cx="4889493" cy="36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7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 </a:t>
            </a:r>
            <a:r>
              <a:rPr lang="en-US" dirty="0" err="1"/>
              <a:t>naar</a:t>
            </a:r>
            <a:r>
              <a:rPr lang="en-US" dirty="0"/>
              <a:t> 230V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Overspanning</a:t>
            </a:r>
            <a:r>
              <a:rPr lang="en-US" dirty="0"/>
              <a:t> </a:t>
            </a:r>
            <a:r>
              <a:rPr lang="en-US" dirty="0" err="1"/>
              <a:t>wegwerken</a:t>
            </a:r>
            <a:r>
              <a:rPr lang="en-US" dirty="0"/>
              <a:t> met Ballast</a:t>
            </a:r>
          </a:p>
          <a:p>
            <a:r>
              <a:rPr lang="en-US" dirty="0"/>
              <a:t>R, C, L, D … </a:t>
            </a:r>
            <a:br>
              <a:rPr lang="en-US" dirty="0"/>
            </a:br>
            <a:r>
              <a:rPr lang="en-US" dirty="0" err="1"/>
              <a:t>keuze</a:t>
            </a:r>
            <a:r>
              <a:rPr lang="en-US" dirty="0"/>
              <a:t> </a:t>
            </a:r>
            <a:r>
              <a:rPr lang="en-US" dirty="0" err="1"/>
              <a:t>genoeg</a:t>
            </a:r>
            <a:r>
              <a:rPr lang="en-US" dirty="0"/>
              <a:t>!</a:t>
            </a:r>
          </a:p>
          <a:p>
            <a:r>
              <a:rPr lang="en-US" dirty="0" err="1"/>
              <a:t>Samen</a:t>
            </a:r>
            <a:r>
              <a:rPr lang="en-US" dirty="0"/>
              <a:t> of apart?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06201"/>
            <a:ext cx="5158060" cy="44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0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48880"/>
            <a:ext cx="5503259" cy="41274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Verhuistrafo</a:t>
            </a:r>
            <a:r>
              <a:rPr lang="en-US" dirty="0"/>
              <a:t>, </a:t>
            </a:r>
            <a:r>
              <a:rPr lang="en-US" dirty="0" err="1"/>
              <a:t>inbouw</a:t>
            </a:r>
            <a:r>
              <a:rPr lang="en-US" dirty="0"/>
              <a:t> of extern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err="1"/>
              <a:t>Losse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: </a:t>
            </a:r>
            <a:r>
              <a:rPr lang="en-US" dirty="0" err="1"/>
              <a:t>primaire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geschakeld</a:t>
            </a:r>
            <a:endParaRPr lang="en-US" dirty="0"/>
          </a:p>
          <a:p>
            <a:r>
              <a:rPr lang="en-US" dirty="0" err="1"/>
              <a:t>Sluipverbruik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Modis: 3,5W</a:t>
            </a:r>
          </a:p>
          <a:p>
            <a:r>
              <a:rPr lang="en-US" dirty="0" err="1"/>
              <a:t>Jaar</a:t>
            </a:r>
            <a:r>
              <a:rPr lang="en-US" dirty="0"/>
              <a:t>: 28kWh</a:t>
            </a:r>
            <a:br>
              <a:rPr lang="nl-NL" dirty="0"/>
            </a:br>
            <a:r>
              <a:rPr lang="nl-NL" dirty="0"/>
              <a:t>ca €7</a:t>
            </a:r>
          </a:p>
          <a:p>
            <a:endParaRPr lang="en-US" dirty="0"/>
          </a:p>
          <a:p>
            <a:r>
              <a:rPr lang="en-US" dirty="0" err="1"/>
              <a:t>Schakelen</a:t>
            </a:r>
            <a:r>
              <a:rPr lang="en-US" dirty="0"/>
              <a:t>? Dan</a:t>
            </a:r>
            <a:br>
              <a:rPr lang="en-US" dirty="0"/>
            </a:br>
            <a:r>
              <a:rPr lang="en-US" dirty="0" err="1"/>
              <a:t>inbouw</a:t>
            </a:r>
            <a:r>
              <a:rPr lang="en-US" dirty="0"/>
              <a:t>!  </a:t>
            </a:r>
            <a:r>
              <a:rPr lang="en-US" dirty="0" err="1"/>
              <a:t>Plek</a:t>
            </a:r>
            <a:r>
              <a:rPr lang="en-US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23446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Sanshin</a:t>
            </a:r>
            <a:r>
              <a:rPr lang="en-US" dirty="0"/>
              <a:t> KR55 (twee </a:t>
            </a:r>
            <a:r>
              <a:rPr lang="en-US" dirty="0" err="1"/>
              <a:t>versies</a:t>
            </a:r>
            <a:r>
              <a:rPr lang="en-US" dirty="0"/>
              <a:t>)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84976" cy="5184576"/>
          </a:xfrm>
        </p:spPr>
      </p:pic>
    </p:spTree>
    <p:extLst>
      <p:ext uri="{BB962C8B-B14F-4D97-AF65-F5344CB8AC3E}">
        <p14:creationId xmlns:p14="http://schemas.microsoft.com/office/powerpoint/2010/main" val="141817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1952"/>
          </a:xfrm>
        </p:spPr>
        <p:txBody>
          <a:bodyPr>
            <a:normAutofit/>
          </a:bodyPr>
          <a:lstStyle/>
          <a:p>
            <a:r>
              <a:rPr lang="en-US" dirty="0"/>
              <a:t>Motor-ballast (</a:t>
            </a:r>
            <a:r>
              <a:rPr lang="en-US" dirty="0" err="1"/>
              <a:t>Aristona</a:t>
            </a:r>
            <a:r>
              <a:rPr lang="en-US" dirty="0"/>
              <a:t> </a:t>
            </a:r>
            <a:r>
              <a:rPr lang="nl-NL"/>
              <a:t>AR8464</a:t>
            </a:r>
            <a:r>
              <a:rPr lang="en-US"/>
              <a:t>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" y="1216590"/>
            <a:ext cx="9144000" cy="56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7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20888"/>
            <a:ext cx="4745844" cy="34254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Diode-ballast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Gloeiketen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/>
              <a:t>Diode: </a:t>
            </a:r>
            <a:r>
              <a:rPr lang="en-US" dirty="0" err="1"/>
              <a:t>blokkeert</a:t>
            </a:r>
            <a:r>
              <a:rPr lang="en-US" dirty="0"/>
              <a:t> </a:t>
            </a:r>
            <a:r>
              <a:rPr lang="en-US" dirty="0" err="1"/>
              <a:t>helft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Helft</a:t>
            </a:r>
            <a:r>
              <a:rPr lang="en-US" dirty="0"/>
              <a:t> van </a:t>
            </a:r>
            <a:r>
              <a:rPr lang="en-US" dirty="0" err="1"/>
              <a:t>vermogen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niet</a:t>
            </a:r>
            <a:r>
              <a:rPr lang="en-US" dirty="0"/>
              <a:t> van spanning!</a:t>
            </a:r>
          </a:p>
          <a:p>
            <a:endParaRPr lang="en-US" dirty="0"/>
          </a:p>
          <a:p>
            <a:r>
              <a:rPr lang="en-US" dirty="0" err="1"/>
              <a:t>Spanningsreductie</a:t>
            </a:r>
            <a:br>
              <a:rPr lang="en-US" dirty="0"/>
            </a:br>
            <a:r>
              <a:rPr lang="en-US" dirty="0"/>
              <a:t>met √2 … “</a:t>
            </a:r>
            <a:r>
              <a:rPr lang="en-US" dirty="0" err="1"/>
              <a:t>moet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je 2 diodes </a:t>
            </a:r>
            <a:r>
              <a:rPr lang="en-US" dirty="0" err="1"/>
              <a:t>nemen</a:t>
            </a:r>
            <a:r>
              <a:rPr lang="en-US" dirty="0"/>
              <a:t>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779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D411E-E71F-4F83-BB28-0714133DC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Buizen zijn tolerant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A8892F-FA9B-4610-8FD6-C7884A279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230/</a:t>
            </a:r>
            <a:r>
              <a:rPr lang="en-US" dirty="0"/>
              <a:t>√2  is 162V:</a:t>
            </a:r>
            <a:br>
              <a:rPr lang="en-US" dirty="0"/>
            </a:br>
            <a:r>
              <a:rPr lang="en-US" dirty="0" err="1"/>
              <a:t>Nog</a:t>
            </a:r>
            <a:r>
              <a:rPr lang="en-US" dirty="0"/>
              <a:t> 52V in R, </a:t>
            </a:r>
            <a:r>
              <a:rPr lang="en-US" dirty="0" err="1"/>
              <a:t>anders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heet</a:t>
            </a:r>
            <a:r>
              <a:rPr lang="en-US" dirty="0"/>
              <a:t>!</a:t>
            </a:r>
          </a:p>
          <a:p>
            <a:r>
              <a:rPr lang="en-US" dirty="0" err="1"/>
              <a:t>Alleen</a:t>
            </a:r>
            <a:r>
              <a:rPr lang="en-US" dirty="0"/>
              <a:t> diode (of 2) </a:t>
            </a:r>
            <a:r>
              <a:rPr lang="en-US" dirty="0" err="1">
                <a:solidFill>
                  <a:srgbClr val="FF0000"/>
                </a:solidFill>
              </a:rPr>
              <a:t>zou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aanbevelen</a:t>
            </a:r>
            <a:r>
              <a:rPr lang="en-US" dirty="0">
                <a:solidFill>
                  <a:srgbClr val="FF0000"/>
                </a:solidFill>
              </a:rPr>
              <a:t>!! </a:t>
            </a:r>
          </a:p>
          <a:p>
            <a:r>
              <a:rPr lang="nl-NL" dirty="0" err="1"/>
              <a:t>Hyperbo</a:t>
            </a:r>
            <a:r>
              <a:rPr lang="nl-NL" dirty="0"/>
              <a:t> (NFOR 6/2020)</a:t>
            </a:r>
          </a:p>
          <a:p>
            <a:pPr lvl="1"/>
            <a:r>
              <a:rPr lang="nl-NL" dirty="0"/>
              <a:t>Ik doe dit gewoon</a:t>
            </a:r>
          </a:p>
          <a:p>
            <a:pPr lvl="1"/>
            <a:r>
              <a:rPr lang="nl-NL" dirty="0"/>
              <a:t>Radio’s weinig gebruikt, alleen soms demo</a:t>
            </a:r>
          </a:p>
          <a:p>
            <a:pPr lvl="1"/>
            <a:r>
              <a:rPr lang="nl-NL" dirty="0"/>
              <a:t>Nooit buis hoeven vervangen</a:t>
            </a:r>
          </a:p>
        </p:txBody>
      </p:sp>
    </p:spTree>
    <p:extLst>
      <p:ext uri="{BB962C8B-B14F-4D97-AF65-F5344CB8AC3E}">
        <p14:creationId xmlns:p14="http://schemas.microsoft.com/office/powerpoint/2010/main" val="3295383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Gloeiballast</a:t>
            </a:r>
            <a:r>
              <a:rPr lang="en-US" dirty="0"/>
              <a:t>: </a:t>
            </a:r>
            <a:r>
              <a:rPr lang="en-US" dirty="0" err="1"/>
              <a:t>Weerstand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Serieweerstand</a:t>
            </a:r>
            <a:endParaRPr lang="en-US" dirty="0"/>
          </a:p>
          <a:p>
            <a:r>
              <a:rPr lang="en-US" dirty="0"/>
              <a:t>Ca 800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 err="1"/>
              <a:t>Vermogen</a:t>
            </a:r>
            <a:r>
              <a:rPr lang="en-US" dirty="0"/>
              <a:t>: 16W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soldeerbout</a:t>
            </a:r>
            <a:r>
              <a:rPr lang="en-US" dirty="0"/>
              <a:t>!)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03" y="1700808"/>
            <a:ext cx="537659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0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</a:t>
            </a:r>
            <a:r>
              <a:rPr lang="en-US" dirty="0" err="1"/>
              <a:t>behandelen</a:t>
            </a:r>
            <a:r>
              <a:rPr lang="en-US" dirty="0"/>
              <a:t> </a:t>
            </a:r>
            <a:r>
              <a:rPr lang="en-US" dirty="0" err="1"/>
              <a:t>vandaag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je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Theorie</a:t>
            </a:r>
            <a:r>
              <a:rPr lang="en-US" dirty="0"/>
              <a:t> van de </a:t>
            </a:r>
            <a:r>
              <a:rPr lang="en-US" dirty="0" err="1"/>
              <a:t>condensatorserieschakeling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Voorbeelden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Veiligheid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Luisterproef</a:t>
            </a:r>
            <a:r>
              <a:rPr lang="en-US" dirty="0"/>
              <a:t>? 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valt</a:t>
            </a:r>
            <a:r>
              <a:rPr lang="en-US" dirty="0"/>
              <a:t> </a:t>
            </a:r>
            <a:r>
              <a:rPr lang="en-US" dirty="0" err="1"/>
              <a:t>niets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horen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812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</a:t>
            </a:r>
            <a:r>
              <a:rPr lang="en-US" dirty="0"/>
              <a:t> van </a:t>
            </a:r>
            <a:r>
              <a:rPr lang="en-US" dirty="0" err="1"/>
              <a:t>Sanshin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Twee </a:t>
            </a:r>
            <a:r>
              <a:rPr lang="en-US" dirty="0" err="1"/>
              <a:t>belastingen</a:t>
            </a:r>
            <a:r>
              <a:rPr lang="en-US" dirty="0"/>
              <a:t> in </a:t>
            </a:r>
            <a:r>
              <a:rPr lang="en-US" dirty="0" err="1"/>
              <a:t>serie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Ballast-C </a:t>
            </a:r>
            <a:r>
              <a:rPr lang="en-US" dirty="0" err="1"/>
              <a:t>naast</a:t>
            </a:r>
            <a:r>
              <a:rPr lang="en-US" dirty="0"/>
              <a:t> B+</a:t>
            </a:r>
          </a:p>
          <a:p>
            <a:endParaRPr lang="en-US" dirty="0"/>
          </a:p>
          <a:p>
            <a:r>
              <a:rPr lang="en-US" dirty="0"/>
              <a:t>H is ballast </a:t>
            </a:r>
            <a:r>
              <a:rPr lang="en-US" dirty="0" err="1"/>
              <a:t>voor</a:t>
            </a:r>
            <a:r>
              <a:rPr lang="en-US" dirty="0"/>
              <a:t> B+</a:t>
            </a:r>
          </a:p>
          <a:p>
            <a:r>
              <a:rPr lang="en-US" dirty="0"/>
              <a:t>B+ / C ballast </a:t>
            </a:r>
            <a:r>
              <a:rPr lang="en-US" dirty="0" err="1"/>
              <a:t>voor</a:t>
            </a:r>
            <a:r>
              <a:rPr lang="en-US" dirty="0"/>
              <a:t> H</a:t>
            </a:r>
          </a:p>
          <a:p>
            <a:endParaRPr lang="en-US" dirty="0"/>
          </a:p>
          <a:p>
            <a:r>
              <a:rPr lang="en-US" dirty="0" err="1"/>
              <a:t>Nul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net!</a:t>
            </a:r>
            <a:br>
              <a:rPr lang="en-US" dirty="0"/>
            </a:br>
            <a:r>
              <a:rPr lang="en-US" dirty="0"/>
              <a:t>RF-</a:t>
            </a:r>
            <a:r>
              <a:rPr lang="en-US" dirty="0" err="1"/>
              <a:t>geaard</a:t>
            </a:r>
            <a:r>
              <a:rPr lang="en-US" dirty="0"/>
              <a:t> via C: 2µ2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33" y="2348880"/>
            <a:ext cx="454855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1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Kunnen</a:t>
            </a:r>
            <a:r>
              <a:rPr lang="en-US" dirty="0"/>
              <a:t> we C </a:t>
            </a:r>
            <a:r>
              <a:rPr lang="en-US" dirty="0" err="1"/>
              <a:t>berekenen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Als</a:t>
            </a:r>
            <a:r>
              <a:rPr lang="en-US" dirty="0"/>
              <a:t> je B+ </a:t>
            </a:r>
            <a:r>
              <a:rPr lang="en-US" dirty="0" err="1"/>
              <a:t>negeert</a:t>
            </a:r>
            <a:r>
              <a:rPr lang="en-US" dirty="0"/>
              <a:t> (</a:t>
            </a:r>
            <a:r>
              <a:rPr lang="en-US" dirty="0" err="1"/>
              <a:t>opstartfase</a:t>
            </a:r>
            <a:r>
              <a:rPr lang="en-US" dirty="0"/>
              <a:t>):</a:t>
            </a:r>
            <a:br>
              <a:rPr lang="nl-NL" dirty="0"/>
            </a:br>
            <a:r>
              <a:rPr lang="nl-NL" dirty="0" err="1"/>
              <a:t>CapCalc</a:t>
            </a:r>
            <a:r>
              <a:rPr lang="nl-NL" dirty="0"/>
              <a:t> geeft C is 2µ3</a:t>
            </a:r>
            <a:br>
              <a:rPr lang="nl-NL" dirty="0"/>
            </a:br>
            <a:endParaRPr lang="nl-NL" dirty="0"/>
          </a:p>
          <a:p>
            <a:r>
              <a:rPr lang="en-US" dirty="0" err="1"/>
              <a:t>Buizen</a:t>
            </a:r>
            <a:r>
              <a:rPr lang="en-US" dirty="0"/>
              <a:t> warm: extra </a:t>
            </a:r>
            <a:r>
              <a:rPr lang="en-US" dirty="0" err="1"/>
              <a:t>pulserende</a:t>
            </a:r>
            <a:r>
              <a:rPr lang="en-US" dirty="0"/>
              <a:t> </a:t>
            </a:r>
            <a:r>
              <a:rPr lang="en-US" dirty="0" err="1"/>
              <a:t>stroom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Dus</a:t>
            </a:r>
            <a:r>
              <a:rPr lang="en-US" dirty="0"/>
              <a:t> C mag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kleiner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Sanshin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2</a:t>
            </a:r>
            <a:r>
              <a:rPr lang="nl-NL" dirty="0"/>
              <a:t>µ, opgelopen tot 2µ5</a:t>
            </a:r>
            <a:br>
              <a:rPr lang="nl-NL" dirty="0"/>
            </a:br>
            <a:r>
              <a:rPr lang="nl-NL" dirty="0"/>
              <a:t>en werkt prima!</a:t>
            </a:r>
          </a:p>
          <a:p>
            <a:r>
              <a:rPr lang="en-US" dirty="0" err="1"/>
              <a:t>Dus</a:t>
            </a:r>
            <a:r>
              <a:rPr lang="en-US" dirty="0"/>
              <a:t> 2</a:t>
            </a:r>
            <a:r>
              <a:rPr lang="nl-NL" dirty="0"/>
              <a:t>µ2 is goed voor alle AA5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14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CapCalc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http://www.staff.science.uu.nl/~tel00101/FotoAlbum/RadioCorner/Beelden/CapCalc.xls</a:t>
            </a:r>
            <a:endParaRPr lang="nl-NL" dirty="0"/>
          </a:p>
          <a:p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netspanning</a:t>
            </a:r>
            <a:r>
              <a:rPr lang="en-US" dirty="0"/>
              <a:t>, </a:t>
            </a:r>
            <a:r>
              <a:rPr lang="en-US" dirty="0" err="1"/>
              <a:t>gloeistroom</a:t>
            </a:r>
            <a:r>
              <a:rPr lang="en-US" dirty="0"/>
              <a:t> in</a:t>
            </a:r>
          </a:p>
          <a:p>
            <a:r>
              <a:rPr lang="en-US" dirty="0" err="1"/>
              <a:t>Waarde</a:t>
            </a:r>
            <a:r>
              <a:rPr lang="en-US" dirty="0"/>
              <a:t> C </a:t>
            </a:r>
            <a:r>
              <a:rPr lang="en-US" dirty="0" err="1"/>
              <a:t>verschijnt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002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Opmeten</a:t>
            </a:r>
            <a:r>
              <a:rPr lang="en-US" dirty="0"/>
              <a:t> van </a:t>
            </a:r>
            <a:r>
              <a:rPr lang="en-US" dirty="0" err="1"/>
              <a:t>stroom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door </a:t>
            </a:r>
            <a:r>
              <a:rPr lang="en-US" dirty="0" err="1"/>
              <a:t>gloeiketen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Condensatorstroom</a:t>
            </a:r>
            <a:r>
              <a:rPr lang="en-US" dirty="0"/>
              <a:t> EN </a:t>
            </a:r>
            <a:r>
              <a:rPr lang="en-US" dirty="0" err="1"/>
              <a:t>Laadpieken</a:t>
            </a:r>
            <a:endParaRPr lang="en-US" dirty="0"/>
          </a:p>
          <a:p>
            <a:r>
              <a:rPr lang="en-US" dirty="0" err="1"/>
              <a:t>Onregelmatige</a:t>
            </a:r>
            <a:r>
              <a:rPr lang="en-US" dirty="0"/>
              <a:t> </a:t>
            </a:r>
            <a:r>
              <a:rPr lang="en-US" dirty="0" err="1"/>
              <a:t>vorm</a:t>
            </a:r>
            <a:endParaRPr lang="en-US" dirty="0"/>
          </a:p>
          <a:p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onbetrouwbaar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effectief</a:t>
            </a:r>
            <a:endParaRPr lang="en-US" dirty="0"/>
          </a:p>
          <a:p>
            <a:endParaRPr lang="en-US" dirty="0"/>
          </a:p>
          <a:p>
            <a:r>
              <a:rPr lang="en-US" dirty="0"/>
              <a:t>B+ ??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82157"/>
            <a:ext cx="4446488" cy="37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5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Hoogte</a:t>
            </a:r>
            <a:r>
              <a:rPr lang="en-US" dirty="0"/>
              <a:t> van B+?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dirty="0"/>
              <a:t>Over C </a:t>
            </a:r>
            <a:r>
              <a:rPr lang="en-US" dirty="0" err="1"/>
              <a:t>staat</a:t>
            </a:r>
            <a:r>
              <a:rPr lang="en-US" dirty="0"/>
              <a:t> 200V AC (</a:t>
            </a:r>
            <a:r>
              <a:rPr lang="en-US" dirty="0" err="1"/>
              <a:t>CapCalc</a:t>
            </a:r>
            <a:r>
              <a:rPr lang="en-US" dirty="0"/>
              <a:t>)</a:t>
            </a:r>
          </a:p>
          <a:p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gelijkrichting</a:t>
            </a:r>
            <a:r>
              <a:rPr lang="en-US" dirty="0"/>
              <a:t> </a:t>
            </a:r>
            <a:r>
              <a:rPr lang="en-US" dirty="0" err="1"/>
              <a:t>ruim</a:t>
            </a:r>
            <a:r>
              <a:rPr lang="en-US" dirty="0"/>
              <a:t> 200V DC?</a:t>
            </a:r>
          </a:p>
          <a:p>
            <a:endParaRPr lang="en-US" dirty="0"/>
          </a:p>
          <a:p>
            <a:r>
              <a:rPr lang="en-US" dirty="0"/>
              <a:t>Nee!</a:t>
            </a:r>
          </a:p>
          <a:p>
            <a:r>
              <a:rPr lang="en-US" dirty="0"/>
              <a:t>Want </a:t>
            </a:r>
            <a:r>
              <a:rPr lang="en-US" dirty="0" err="1"/>
              <a:t>gloeiketen</a:t>
            </a:r>
            <a:r>
              <a:rPr lang="en-US" dirty="0"/>
              <a:t> is </a:t>
            </a:r>
            <a:r>
              <a:rPr lang="en-US" dirty="0" err="1"/>
              <a:t>serieweerstand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Spanning 200VAC met </a:t>
            </a:r>
            <a:r>
              <a:rPr lang="en-US" dirty="0" err="1"/>
              <a:t>inw</a:t>
            </a:r>
            <a:r>
              <a:rPr lang="en-US" dirty="0"/>
              <a:t> </a:t>
            </a:r>
            <a:r>
              <a:rPr lang="en-US" dirty="0" err="1"/>
              <a:t>weerstand</a:t>
            </a:r>
            <a:r>
              <a:rPr lang="en-US" dirty="0"/>
              <a:t> 700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/>
              <a:t>Spanning </a:t>
            </a:r>
            <a:r>
              <a:rPr lang="en-US" dirty="0" err="1"/>
              <a:t>daalt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laadpiek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Gemeten</a:t>
            </a:r>
            <a:r>
              <a:rPr lang="en-US" dirty="0"/>
              <a:t> B+ (Elco1): 100-120V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0766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Voorbeelden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Sanshin</a:t>
            </a:r>
            <a:r>
              <a:rPr lang="en-US" dirty="0"/>
              <a:t> KR55</a:t>
            </a:r>
          </a:p>
          <a:p>
            <a:r>
              <a:rPr lang="en-US" dirty="0" err="1"/>
              <a:t>Teletone</a:t>
            </a:r>
            <a:r>
              <a:rPr lang="en-US" dirty="0"/>
              <a:t> 111</a:t>
            </a:r>
          </a:p>
          <a:p>
            <a:r>
              <a:rPr lang="en-US" dirty="0"/>
              <a:t>Philips B0X19U</a:t>
            </a:r>
          </a:p>
          <a:p>
            <a:r>
              <a:rPr lang="en-US" dirty="0"/>
              <a:t>Philips 203U/204U/208U</a:t>
            </a:r>
          </a:p>
          <a:p>
            <a:r>
              <a:rPr lang="en-US" dirty="0" err="1"/>
              <a:t>Eddystone</a:t>
            </a:r>
            <a:r>
              <a:rPr lang="en-US" dirty="0"/>
              <a:t> 870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2903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</a:t>
            </a:r>
            <a:r>
              <a:rPr lang="en-US" dirty="0" err="1"/>
              <a:t>Sanshin</a:t>
            </a:r>
            <a:r>
              <a:rPr lang="en-US" dirty="0"/>
              <a:t> KR55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496944" cy="484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2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</a:t>
            </a:r>
            <a:r>
              <a:rPr lang="en-US" dirty="0" err="1"/>
              <a:t>Sanshin</a:t>
            </a:r>
            <a:r>
              <a:rPr lang="en-US" dirty="0"/>
              <a:t> KR55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Hiervan</a:t>
            </a:r>
            <a:r>
              <a:rPr lang="en-US" dirty="0"/>
              <a:t> </a:t>
            </a:r>
            <a:r>
              <a:rPr lang="en-US" dirty="0" err="1"/>
              <a:t>ballastidee</a:t>
            </a:r>
            <a:r>
              <a:rPr lang="en-US" dirty="0"/>
              <a:t> </a:t>
            </a:r>
            <a:r>
              <a:rPr lang="en-US" dirty="0" err="1"/>
              <a:t>overgenomen</a:t>
            </a:r>
            <a:endParaRPr lang="en-US" dirty="0"/>
          </a:p>
          <a:p>
            <a:r>
              <a:rPr lang="en-US" dirty="0" err="1"/>
              <a:t>Niets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veranderen</a:t>
            </a:r>
            <a:r>
              <a:rPr lang="en-US" dirty="0"/>
              <a:t>!</a:t>
            </a:r>
          </a:p>
          <a:p>
            <a:r>
              <a:rPr lang="en-US" dirty="0" err="1"/>
              <a:t>Zekering</a:t>
            </a:r>
            <a:r>
              <a:rPr lang="en-US" dirty="0"/>
              <a:t> 200mA, </a:t>
            </a:r>
            <a:r>
              <a:rPr lang="en-US" dirty="0" err="1"/>
              <a:t>geen</a:t>
            </a:r>
            <a:r>
              <a:rPr lang="en-US" dirty="0"/>
              <a:t> bleeder (papier-C)</a:t>
            </a:r>
          </a:p>
          <a:p>
            <a:r>
              <a:rPr lang="en-US" dirty="0" err="1"/>
              <a:t>Condensator</a:t>
            </a:r>
            <a:r>
              <a:rPr lang="en-US" dirty="0"/>
              <a:t> </a:t>
            </a:r>
            <a:r>
              <a:rPr lang="en-US" dirty="0" err="1"/>
              <a:t>opgelopen</a:t>
            </a:r>
            <a:r>
              <a:rPr lang="en-US" dirty="0"/>
              <a:t> tot 2µ5,</a:t>
            </a:r>
            <a:br>
              <a:rPr lang="en-US" dirty="0"/>
            </a:b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warmlopen</a:t>
            </a:r>
            <a:r>
              <a:rPr lang="en-US" dirty="0"/>
              <a:t> tot 180mA </a:t>
            </a:r>
            <a:r>
              <a:rPr lang="en-US" dirty="0" err="1"/>
              <a:t>stroom</a:t>
            </a:r>
            <a:r>
              <a:rPr lang="en-US" dirty="0"/>
              <a:t>!</a:t>
            </a:r>
          </a:p>
          <a:p>
            <a:r>
              <a:rPr lang="en-US" dirty="0" err="1"/>
              <a:t>Vervangen</a:t>
            </a:r>
            <a:r>
              <a:rPr lang="en-US" dirty="0"/>
              <a:t> door 2x 1µ</a:t>
            </a:r>
          </a:p>
          <a:p>
            <a:r>
              <a:rPr lang="en-US" dirty="0"/>
              <a:t>I = 140mA, P = 23W, B+ = 105V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4170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Weerstand</a:t>
            </a:r>
            <a:r>
              <a:rPr lang="en-US" dirty="0"/>
              <a:t>: </a:t>
            </a:r>
            <a:r>
              <a:rPr lang="en-US" dirty="0" err="1"/>
              <a:t>Teletone</a:t>
            </a:r>
            <a:r>
              <a:rPr lang="en-US" dirty="0"/>
              <a:t> 111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2746649" cy="4525963"/>
          </a:xfrm>
        </p:spPr>
        <p:txBody>
          <a:bodyPr/>
          <a:lstStyle/>
          <a:p>
            <a:r>
              <a:rPr lang="en-US" dirty="0" err="1"/>
              <a:t>Ruim</a:t>
            </a:r>
            <a:r>
              <a:rPr lang="en-US" dirty="0"/>
              <a:t> 100V</a:t>
            </a:r>
            <a:br>
              <a:rPr lang="en-US" dirty="0"/>
            </a:br>
            <a:r>
              <a:rPr lang="en-US" dirty="0" err="1"/>
              <a:t>teveel</a:t>
            </a:r>
            <a:endParaRPr lang="en-US" dirty="0"/>
          </a:p>
          <a:p>
            <a:r>
              <a:rPr lang="en-US" dirty="0"/>
              <a:t>I = 0,15A</a:t>
            </a:r>
          </a:p>
          <a:p>
            <a:r>
              <a:rPr lang="en-US" dirty="0"/>
              <a:t>R = 670 Ohm</a:t>
            </a:r>
          </a:p>
          <a:p>
            <a:endParaRPr lang="en-US" dirty="0"/>
          </a:p>
          <a:p>
            <a:r>
              <a:rPr lang="en-US" dirty="0"/>
              <a:t>P = 15W </a:t>
            </a:r>
            <a:br>
              <a:rPr lang="en-US" dirty="0"/>
            </a:br>
            <a:r>
              <a:rPr lang="en-US" dirty="0" err="1"/>
              <a:t>soldeerbout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61" y="1916832"/>
            <a:ext cx="595266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37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5" y="569562"/>
            <a:ext cx="8582109" cy="61749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Schema van </a:t>
            </a:r>
            <a:r>
              <a:rPr lang="en-US" dirty="0" err="1"/>
              <a:t>Teletone</a:t>
            </a:r>
            <a:r>
              <a:rPr lang="en-US" dirty="0"/>
              <a:t> 111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710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ombouw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liever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: </a:t>
            </a:r>
            <a:r>
              <a:rPr lang="en-US" dirty="0" err="1"/>
              <a:t>origineel</a:t>
            </a:r>
            <a:endParaRPr lang="en-US" dirty="0"/>
          </a:p>
          <a:p>
            <a:pPr lvl="1"/>
            <a:r>
              <a:rPr lang="en-US" dirty="0"/>
              <a:t>Is </a:t>
            </a:r>
            <a:r>
              <a:rPr lang="en-US" dirty="0" err="1"/>
              <a:t>gebruik</a:t>
            </a:r>
            <a:r>
              <a:rPr lang="en-US" dirty="0"/>
              <a:t> met </a:t>
            </a:r>
            <a:r>
              <a:rPr lang="en-US" dirty="0" err="1"/>
              <a:t>trafo</a:t>
            </a:r>
            <a:r>
              <a:rPr lang="en-US" dirty="0"/>
              <a:t> </a:t>
            </a:r>
            <a:r>
              <a:rPr lang="en-US" dirty="0" err="1"/>
              <a:t>origineel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Toch</a:t>
            </a:r>
            <a:r>
              <a:rPr lang="en-US" dirty="0"/>
              <a:t> al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condensators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Is </a:t>
            </a:r>
            <a:r>
              <a:rPr lang="en-US" dirty="0" err="1"/>
              <a:t>originaliteit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belangrijk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voedingstrafo</a:t>
            </a:r>
            <a:r>
              <a:rPr lang="en-US" dirty="0"/>
              <a:t> (</a:t>
            </a:r>
            <a:r>
              <a:rPr lang="en-US" dirty="0" err="1"/>
              <a:t>vrijwel</a:t>
            </a:r>
            <a:r>
              <a:rPr lang="en-US" dirty="0"/>
              <a:t>) </a:t>
            </a:r>
            <a:r>
              <a:rPr lang="en-US" dirty="0" err="1"/>
              <a:t>nooit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die </a:t>
            </a:r>
            <a:r>
              <a:rPr lang="en-US" dirty="0" err="1"/>
              <a:t>een</a:t>
            </a:r>
            <a:r>
              <a:rPr lang="en-US" dirty="0"/>
              <a:t> 220 of 240V stand</a:t>
            </a:r>
          </a:p>
          <a:p>
            <a:r>
              <a:rPr lang="en-US" dirty="0" err="1"/>
              <a:t>Ombouw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UUtjes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AA5jes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8387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Ombouw</a:t>
            </a:r>
            <a:r>
              <a:rPr lang="en-US" dirty="0"/>
              <a:t>: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gelijkrichter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/>
              <a:t>Koppel pin 5 (anode) </a:t>
            </a:r>
            <a:r>
              <a:rPr lang="en-US" dirty="0" err="1"/>
              <a:t>los</a:t>
            </a:r>
            <a:r>
              <a:rPr lang="en-US" dirty="0"/>
              <a:t> van pin 3</a:t>
            </a:r>
          </a:p>
          <a:p>
            <a:r>
              <a:rPr lang="en-US" dirty="0"/>
              <a:t>Koppel </a:t>
            </a:r>
            <a:r>
              <a:rPr lang="en-US" dirty="0" err="1"/>
              <a:t>netdraad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van chassis</a:t>
            </a:r>
          </a:p>
          <a:p>
            <a:r>
              <a:rPr lang="en-US" dirty="0" err="1"/>
              <a:t>Netdraad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pin 5</a:t>
            </a:r>
          </a:p>
          <a:p>
            <a:r>
              <a:rPr lang="en-US" dirty="0"/>
              <a:t>Ballast </a:t>
            </a:r>
            <a:r>
              <a:rPr lang="en-US" dirty="0" err="1"/>
              <a:t>aanbrengen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pin 5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  <a:p>
            <a:endParaRPr lang="en-US" dirty="0"/>
          </a:p>
          <a:p>
            <a:r>
              <a:rPr lang="en-US" dirty="0"/>
              <a:t>5 </a:t>
            </a:r>
            <a:r>
              <a:rPr lang="en-US" dirty="0" err="1"/>
              <a:t>minuten</a:t>
            </a:r>
            <a:r>
              <a:rPr lang="en-US" dirty="0"/>
              <a:t> </a:t>
            </a:r>
            <a:r>
              <a:rPr lang="en-US" dirty="0" err="1"/>
              <a:t>solderen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klaar</a:t>
            </a:r>
            <a:r>
              <a:rPr lang="en-US" dirty="0"/>
              <a:t>!</a:t>
            </a:r>
          </a:p>
          <a:p>
            <a:r>
              <a:rPr lang="en-US" dirty="0" err="1"/>
              <a:t>Europese</a:t>
            </a:r>
            <a:r>
              <a:rPr lang="en-US" dirty="0"/>
              <a:t> </a:t>
            </a:r>
            <a:r>
              <a:rPr lang="en-US" dirty="0" err="1"/>
              <a:t>stekker</a:t>
            </a:r>
            <a:endParaRPr lang="en-US" dirty="0"/>
          </a:p>
          <a:p>
            <a:r>
              <a:rPr lang="en-US" dirty="0" err="1"/>
              <a:t>Zekering</a:t>
            </a:r>
            <a:r>
              <a:rPr lang="en-US" dirty="0"/>
              <a:t> 200mA Fast, bleeder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2544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Metingen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Teletone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ombouw</a:t>
            </a:r>
            <a:endParaRPr lang="en-US" dirty="0"/>
          </a:p>
          <a:p>
            <a:r>
              <a:rPr lang="en-US" dirty="0" err="1"/>
              <a:t>Vermogen</a:t>
            </a:r>
            <a:r>
              <a:rPr lang="en-US" dirty="0"/>
              <a:t> 38,7W</a:t>
            </a:r>
          </a:p>
          <a:p>
            <a:r>
              <a:rPr lang="en-US" dirty="0" err="1"/>
              <a:t>Stroom</a:t>
            </a:r>
            <a:r>
              <a:rPr lang="en-US" dirty="0"/>
              <a:t> </a:t>
            </a:r>
          </a:p>
          <a:p>
            <a:r>
              <a:rPr lang="en-US" dirty="0" err="1"/>
              <a:t>Opwarmtijd</a:t>
            </a:r>
            <a:r>
              <a:rPr lang="en-US" dirty="0"/>
              <a:t> 34s</a:t>
            </a:r>
          </a:p>
          <a:p>
            <a:r>
              <a:rPr lang="en-US" dirty="0"/>
              <a:t>B+ 119V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932040" y="1589584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Na </a:t>
            </a:r>
            <a:r>
              <a:rPr lang="en-US" dirty="0" err="1"/>
              <a:t>ombouw</a:t>
            </a:r>
            <a:r>
              <a:rPr lang="en-US" dirty="0"/>
              <a:t> (2µ2)</a:t>
            </a:r>
          </a:p>
          <a:p>
            <a:r>
              <a:rPr lang="en-US" dirty="0" err="1"/>
              <a:t>Vermogen</a:t>
            </a:r>
            <a:r>
              <a:rPr lang="en-US" dirty="0"/>
              <a:t> 23,5W</a:t>
            </a:r>
          </a:p>
          <a:p>
            <a:r>
              <a:rPr lang="en-US" dirty="0" err="1"/>
              <a:t>Stroom</a:t>
            </a:r>
            <a:r>
              <a:rPr lang="en-US" dirty="0"/>
              <a:t> 150mA</a:t>
            </a:r>
          </a:p>
          <a:p>
            <a:r>
              <a:rPr lang="en-US" dirty="0" err="1"/>
              <a:t>Opwarmtijd</a:t>
            </a:r>
            <a:r>
              <a:rPr lang="en-US" dirty="0"/>
              <a:t> 34s</a:t>
            </a:r>
          </a:p>
          <a:p>
            <a:r>
              <a:rPr lang="en-US" dirty="0"/>
              <a:t>B+ 120V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647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Victor Greenwich (1956)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16887"/>
            <a:ext cx="7272808" cy="5454606"/>
          </a:xfrm>
        </p:spPr>
      </p:pic>
    </p:spTree>
    <p:extLst>
      <p:ext uri="{BB962C8B-B14F-4D97-AF65-F5344CB8AC3E}">
        <p14:creationId xmlns:p14="http://schemas.microsoft.com/office/powerpoint/2010/main" val="1383163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Metingen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RCA Victor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Eerst</a:t>
            </a:r>
            <a:r>
              <a:rPr lang="en-US" dirty="0"/>
              <a:t> op 110V!</a:t>
            </a:r>
          </a:p>
          <a:p>
            <a:r>
              <a:rPr lang="en-US" dirty="0" err="1"/>
              <a:t>Vermogen</a:t>
            </a:r>
            <a:r>
              <a:rPr lang="en-US" dirty="0"/>
              <a:t> 21,5W</a:t>
            </a:r>
          </a:p>
          <a:p>
            <a:r>
              <a:rPr lang="en-US" dirty="0" err="1"/>
              <a:t>Stroom</a:t>
            </a:r>
            <a:r>
              <a:rPr lang="en-US" dirty="0"/>
              <a:t> 208mA</a:t>
            </a:r>
          </a:p>
          <a:p>
            <a:r>
              <a:rPr lang="en-US" dirty="0" err="1"/>
              <a:t>Opwarmtijd</a:t>
            </a:r>
            <a:r>
              <a:rPr lang="en-US" dirty="0"/>
              <a:t> 24s</a:t>
            </a:r>
          </a:p>
          <a:p>
            <a:r>
              <a:rPr lang="en-US" dirty="0"/>
              <a:t>B+ 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932040" y="1589584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Na </a:t>
            </a:r>
            <a:r>
              <a:rPr lang="en-US" dirty="0" err="1"/>
              <a:t>ombouw</a:t>
            </a:r>
            <a:r>
              <a:rPr lang="en-US" dirty="0"/>
              <a:t> (2µ2)</a:t>
            </a:r>
          </a:p>
          <a:p>
            <a:r>
              <a:rPr lang="en-US" dirty="0" err="1"/>
              <a:t>Vermogen</a:t>
            </a:r>
            <a:r>
              <a:rPr lang="en-US" dirty="0"/>
              <a:t> 23,4W</a:t>
            </a:r>
          </a:p>
          <a:p>
            <a:r>
              <a:rPr lang="en-US" dirty="0" err="1"/>
              <a:t>Stroom</a:t>
            </a:r>
            <a:r>
              <a:rPr lang="en-US" dirty="0"/>
              <a:t> 143mA</a:t>
            </a:r>
          </a:p>
          <a:p>
            <a:r>
              <a:rPr lang="en-US" dirty="0" err="1"/>
              <a:t>Opwarmtijd</a:t>
            </a:r>
            <a:r>
              <a:rPr lang="en-US" dirty="0"/>
              <a:t> 40s</a:t>
            </a:r>
          </a:p>
          <a:p>
            <a:r>
              <a:rPr lang="en-US" dirty="0"/>
              <a:t>B+ 108V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367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51033"/>
            <a:ext cx="7272808" cy="38069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Philips B0X19U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Netdraden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ballast-R, C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  <a:p>
            <a:r>
              <a:rPr lang="en-US" dirty="0" err="1"/>
              <a:t>Spanningskeuze</a:t>
            </a:r>
            <a:r>
              <a:rPr lang="en-US" dirty="0"/>
              <a:t> op 220 </a:t>
            </a:r>
            <a:r>
              <a:rPr lang="en-US" dirty="0" err="1"/>
              <a:t>zetten</a:t>
            </a:r>
            <a:r>
              <a:rPr lang="en-US" dirty="0"/>
              <a:t>!</a:t>
            </a:r>
          </a:p>
          <a:p>
            <a:r>
              <a:rPr lang="en-US" dirty="0"/>
              <a:t>C </a:t>
            </a:r>
            <a:r>
              <a:rPr lang="en-US" dirty="0" err="1"/>
              <a:t>eerst</a:t>
            </a:r>
            <a:r>
              <a:rPr lang="en-US" dirty="0"/>
              <a:t> 1.4 later 1.5µF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6015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Metingen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B0X19U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Niet-omgebouwde</a:t>
            </a:r>
            <a:endParaRPr lang="en-US" dirty="0"/>
          </a:p>
          <a:p>
            <a:r>
              <a:rPr lang="en-US" dirty="0" err="1"/>
              <a:t>Vermogen</a:t>
            </a:r>
            <a:r>
              <a:rPr lang="en-US" dirty="0"/>
              <a:t> 40W</a:t>
            </a:r>
          </a:p>
          <a:p>
            <a:r>
              <a:rPr lang="en-US" dirty="0" err="1"/>
              <a:t>Stroom</a:t>
            </a:r>
            <a:r>
              <a:rPr lang="en-US" dirty="0"/>
              <a:t> 194mA</a:t>
            </a:r>
          </a:p>
          <a:p>
            <a:r>
              <a:rPr lang="en-US" dirty="0" err="1"/>
              <a:t>Opwarmtijd</a:t>
            </a:r>
            <a:r>
              <a:rPr lang="en-US" dirty="0"/>
              <a:t> 24s</a:t>
            </a:r>
          </a:p>
          <a:p>
            <a:r>
              <a:rPr lang="en-US" dirty="0"/>
              <a:t>B+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212V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932040" y="1589584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Na </a:t>
            </a:r>
            <a:r>
              <a:rPr lang="en-US" dirty="0" err="1"/>
              <a:t>ombouw</a:t>
            </a:r>
            <a:r>
              <a:rPr lang="en-US" dirty="0"/>
              <a:t> (1µ5)</a:t>
            </a:r>
          </a:p>
          <a:p>
            <a:r>
              <a:rPr lang="en-US" dirty="0" err="1"/>
              <a:t>Vermogen</a:t>
            </a:r>
            <a:r>
              <a:rPr lang="en-US" dirty="0"/>
              <a:t> 17W</a:t>
            </a:r>
          </a:p>
          <a:p>
            <a:r>
              <a:rPr lang="en-US" dirty="0" err="1"/>
              <a:t>Stroom</a:t>
            </a:r>
            <a:r>
              <a:rPr lang="en-US" dirty="0"/>
              <a:t> 100mA</a:t>
            </a:r>
          </a:p>
          <a:p>
            <a:r>
              <a:rPr lang="en-US" dirty="0" err="1"/>
              <a:t>Opwarmtijd</a:t>
            </a:r>
            <a:r>
              <a:rPr lang="en-US" dirty="0"/>
              <a:t> 34s</a:t>
            </a:r>
          </a:p>
          <a:p>
            <a:r>
              <a:rPr lang="en-US" dirty="0"/>
              <a:t>B+  128V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192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2404B-6945-47BB-B0D0-E50365E7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/>
              <a:t>Philips 20*U met 21-buizen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6E9505-DC70-47AE-9066-83DD41B7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5141168"/>
          </a:xfrm>
        </p:spPr>
        <p:txBody>
          <a:bodyPr/>
          <a:lstStyle/>
          <a:p>
            <a:r>
              <a:rPr lang="nl-NL" dirty="0"/>
              <a:t>Sleutelbuizen: 145V, twee delen G1 en G2</a:t>
            </a:r>
          </a:p>
          <a:p>
            <a:r>
              <a:rPr lang="nl-NL" dirty="0"/>
              <a:t>R37 en R41 in 203U voor neonlampje</a:t>
            </a:r>
          </a:p>
          <a:p>
            <a:endParaRPr lang="nl-NL" dirty="0"/>
          </a:p>
          <a:p>
            <a:r>
              <a:rPr lang="nl-NL" dirty="0"/>
              <a:t>Kan R38 en R40 </a:t>
            </a:r>
            <a:r>
              <a:rPr lang="nl-NL" dirty="0" err="1"/>
              <a:t>verv</a:t>
            </a:r>
            <a:r>
              <a:rPr lang="nl-NL" dirty="0"/>
              <a:t>. door C van 1µ78</a:t>
            </a:r>
          </a:p>
          <a:p>
            <a:r>
              <a:rPr lang="nl-NL" dirty="0"/>
              <a:t>P-winst ca. 8W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  <a:p>
            <a:r>
              <a:rPr lang="nl-NL" dirty="0"/>
              <a:t>Verhoog R41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6E94F1-2747-41AE-B6F6-003361880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7422"/>
            <a:ext cx="4364856" cy="55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40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Eddystone</a:t>
            </a:r>
            <a:r>
              <a:rPr lang="en-US"/>
              <a:t> 870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Scheepsontvanger</a:t>
            </a:r>
            <a:br>
              <a:rPr lang="en-US" dirty="0"/>
            </a:br>
            <a:r>
              <a:rPr lang="en-US" dirty="0"/>
              <a:t>ca 1962</a:t>
            </a:r>
          </a:p>
          <a:p>
            <a:r>
              <a:rPr lang="en-US" dirty="0" err="1"/>
              <a:t>Vijf</a:t>
            </a:r>
            <a:r>
              <a:rPr lang="en-US" dirty="0"/>
              <a:t> </a:t>
            </a:r>
            <a:r>
              <a:rPr lang="en-US" dirty="0" err="1"/>
              <a:t>banden</a:t>
            </a:r>
            <a:endParaRPr lang="en-US" dirty="0"/>
          </a:p>
          <a:p>
            <a:r>
              <a:rPr lang="en-US" dirty="0" err="1"/>
              <a:t>Uutje</a:t>
            </a:r>
            <a:r>
              <a:rPr lang="en-US" dirty="0"/>
              <a:t> van </a:t>
            </a:r>
            <a:r>
              <a:rPr lang="en-US" dirty="0" err="1"/>
              <a:t>metaal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Levensgevaarlijk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46" y="1628801"/>
            <a:ext cx="497745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27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Eddystone</a:t>
            </a:r>
            <a:r>
              <a:rPr lang="en-US" dirty="0"/>
              <a:t> </a:t>
            </a:r>
            <a:r>
              <a:rPr lang="en-US" dirty="0" err="1"/>
              <a:t>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9512" y="1432156"/>
            <a:ext cx="8229600" cy="4525963"/>
          </a:xfrm>
        </p:spPr>
        <p:txBody>
          <a:bodyPr/>
          <a:lstStyle/>
          <a:p>
            <a:r>
              <a:rPr lang="en-US" dirty="0"/>
              <a:t>Twee </a:t>
            </a:r>
            <a:r>
              <a:rPr lang="en-US" dirty="0" err="1"/>
              <a:t>belastingen</a:t>
            </a:r>
            <a:r>
              <a:rPr lang="en-US" dirty="0"/>
              <a:t> parallel</a:t>
            </a:r>
          </a:p>
          <a:p>
            <a:r>
              <a:rPr lang="en-US" dirty="0" err="1"/>
              <a:t>Gemeenschappelijke</a:t>
            </a:r>
            <a:r>
              <a:rPr lang="en-US" dirty="0"/>
              <a:t> R-Ballast 460/640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 err="1"/>
              <a:t>Lampjes</a:t>
            </a:r>
            <a:r>
              <a:rPr lang="en-US" dirty="0"/>
              <a:t>, NTC’s, </a:t>
            </a:r>
            <a:r>
              <a:rPr lang="en-US" dirty="0" err="1"/>
              <a:t>Netfilter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3" r="823"/>
          <a:stretch/>
        </p:blipFill>
        <p:spPr>
          <a:xfrm>
            <a:off x="179512" y="3695138"/>
            <a:ext cx="8749600" cy="31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40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Wijziging</a:t>
            </a:r>
            <a:r>
              <a:rPr lang="en-US" dirty="0"/>
              <a:t>: </a:t>
            </a:r>
            <a:r>
              <a:rPr lang="en-US" dirty="0" err="1"/>
              <a:t>Capacitief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US" dirty="0"/>
              <a:t>De 210V-connectie </a:t>
            </a:r>
            <a:r>
              <a:rPr lang="en-US" dirty="0" err="1"/>
              <a:t>gaat</a:t>
            </a:r>
            <a:r>
              <a:rPr lang="en-US" dirty="0"/>
              <a:t> via C</a:t>
            </a:r>
          </a:p>
          <a:p>
            <a:r>
              <a:rPr lang="en-US" dirty="0" err="1"/>
              <a:t>Voeding</a:t>
            </a:r>
            <a:r>
              <a:rPr lang="en-US" dirty="0"/>
              <a:t> op 110V nog </a:t>
            </a:r>
            <a:r>
              <a:rPr lang="en-US" dirty="0" err="1"/>
              <a:t>mogelijk</a:t>
            </a:r>
            <a:endParaRPr lang="en-US" dirty="0"/>
          </a:p>
          <a:p>
            <a:r>
              <a:rPr lang="en-US" dirty="0" err="1"/>
              <a:t>Resistieve</a:t>
            </a:r>
            <a:r>
              <a:rPr lang="en-US" dirty="0"/>
              <a:t> ballast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kiezen</a:t>
            </a:r>
            <a:r>
              <a:rPr lang="en-US" dirty="0"/>
              <a:t> met 240V</a:t>
            </a:r>
          </a:p>
          <a:p>
            <a:endParaRPr lang="en-US" dirty="0"/>
          </a:p>
          <a:p>
            <a:r>
              <a:rPr lang="en-US" dirty="0"/>
              <a:t>C </a:t>
            </a:r>
            <a:r>
              <a:rPr lang="en-US" dirty="0" err="1"/>
              <a:t>voert</a:t>
            </a:r>
            <a:r>
              <a:rPr lang="en-US" dirty="0"/>
              <a:t> </a:t>
            </a:r>
            <a:r>
              <a:rPr lang="en-US" dirty="0" err="1"/>
              <a:t>gloeistroom</a:t>
            </a:r>
            <a:br>
              <a:rPr lang="en-US" dirty="0"/>
            </a:br>
            <a:r>
              <a:rPr lang="en-US" dirty="0"/>
              <a:t>EN </a:t>
            </a:r>
            <a:r>
              <a:rPr lang="en-US" dirty="0" err="1"/>
              <a:t>plaatstroom</a:t>
            </a:r>
            <a:r>
              <a:rPr lang="en-US" dirty="0"/>
              <a:t> </a:t>
            </a:r>
            <a:r>
              <a:rPr lang="en-US" dirty="0" err="1"/>
              <a:t>dus</a:t>
            </a:r>
            <a:br>
              <a:rPr lang="en-US" dirty="0"/>
            </a:br>
            <a:r>
              <a:rPr lang="en-US" dirty="0"/>
              <a:t>GROTER </a:t>
            </a:r>
            <a:r>
              <a:rPr lang="en-US" dirty="0" err="1"/>
              <a:t>dan</a:t>
            </a:r>
            <a:r>
              <a:rPr lang="en-US" dirty="0"/>
              <a:t> 2µ2!</a:t>
            </a:r>
          </a:p>
          <a:p>
            <a:r>
              <a:rPr lang="en-US" dirty="0"/>
              <a:t>B+ </a:t>
            </a:r>
            <a:r>
              <a:rPr lang="en-US" dirty="0" err="1"/>
              <a:t>trekt</a:t>
            </a:r>
            <a:r>
              <a:rPr lang="en-US" dirty="0"/>
              <a:t> DC-</a:t>
            </a:r>
            <a:r>
              <a:rPr lang="en-US" dirty="0" err="1"/>
              <a:t>stroom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857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Amerikaanse</a:t>
            </a:r>
            <a:r>
              <a:rPr lang="en-US" dirty="0"/>
              <a:t> radio in Europa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 110/115V, </a:t>
            </a:r>
            <a:r>
              <a:rPr lang="en-US" dirty="0" err="1"/>
              <a:t>origineel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en-US" dirty="0"/>
          </a:p>
          <a:p>
            <a:r>
              <a:rPr lang="en-US" dirty="0"/>
              <a:t>In Europa is </a:t>
            </a:r>
            <a:br>
              <a:rPr lang="en-US" dirty="0"/>
            </a:br>
            <a:r>
              <a:rPr lang="en-US" dirty="0" err="1"/>
              <a:t>aanpassing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nodig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73" y="2348880"/>
            <a:ext cx="5734315" cy="43007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99249"/>
            <a:ext cx="3030955" cy="21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73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en-US" dirty="0" err="1"/>
              <a:t>bepaling</a:t>
            </a:r>
            <a:r>
              <a:rPr lang="en-US" dirty="0"/>
              <a:t>: </a:t>
            </a:r>
            <a:r>
              <a:rPr lang="en-US" dirty="0" err="1"/>
              <a:t>experimenteel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711136"/>
              </p:ext>
            </p:extLst>
          </p:nvPr>
        </p:nvGraphicFramePr>
        <p:xfrm>
          <a:off x="899592" y="1484784"/>
          <a:ext cx="630661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Ballast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640R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2µ2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2µ7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3µ2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Vermogen</a:t>
                      </a:r>
                      <a:r>
                        <a:rPr lang="en-US" sz="2800" dirty="0"/>
                        <a:t>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43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14,5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18,8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22,6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Stroom</a:t>
                      </a:r>
                      <a:r>
                        <a:rPr lang="en-US" sz="2800" dirty="0"/>
                        <a:t> mA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183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143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166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189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Opwarmtijd</a:t>
                      </a:r>
                      <a:r>
                        <a:rPr lang="en-US" sz="2800" dirty="0"/>
                        <a:t> 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38s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30s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4437112"/>
            <a:ext cx="7185992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Docu</a:t>
            </a:r>
            <a:r>
              <a:rPr lang="en-US" dirty="0"/>
              <a:t>: 25W </a:t>
            </a:r>
            <a:r>
              <a:rPr lang="en-US" dirty="0" err="1"/>
              <a:t>bij</a:t>
            </a:r>
            <a:r>
              <a:rPr lang="en-US" dirty="0"/>
              <a:t> 110V</a:t>
            </a:r>
          </a:p>
          <a:p>
            <a:r>
              <a:rPr lang="en-US" dirty="0"/>
              <a:t>Nu 3µ2 (2.2µ </a:t>
            </a:r>
            <a:r>
              <a:rPr lang="en-US" dirty="0" err="1"/>
              <a:t>en</a:t>
            </a:r>
            <a:r>
              <a:rPr lang="en-US" dirty="0"/>
              <a:t> 1.0µ parallel)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6509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Veiligheid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gebruikers</a:t>
            </a:r>
            <a:r>
              <a:rPr lang="en-US" dirty="0"/>
              <a:t> / huis</a:t>
            </a:r>
          </a:p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onderdelen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4914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Veiligheid</a:t>
            </a:r>
            <a:r>
              <a:rPr lang="en-US" dirty="0"/>
              <a:t> </a:t>
            </a:r>
            <a:r>
              <a:rPr lang="en-US" dirty="0" err="1"/>
              <a:t>UUtjes</a:t>
            </a:r>
            <a:r>
              <a:rPr lang="en-US" dirty="0"/>
              <a:t>/AA5jes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err="1"/>
              <a:t>Schakeling</a:t>
            </a:r>
            <a:r>
              <a:rPr lang="en-US" dirty="0"/>
              <a:t> </a:t>
            </a:r>
            <a:r>
              <a:rPr lang="en-US" dirty="0" err="1"/>
              <a:t>aanraakgevaarlijk</a:t>
            </a:r>
            <a:r>
              <a:rPr lang="en-US" dirty="0"/>
              <a:t>! </a:t>
            </a:r>
          </a:p>
          <a:p>
            <a:r>
              <a:rPr lang="en-US" dirty="0" err="1"/>
              <a:t>Bij</a:t>
            </a:r>
            <a:r>
              <a:rPr lang="en-US" dirty="0"/>
              <a:t> AA5 C-</a:t>
            </a:r>
            <a:r>
              <a:rPr lang="en-US" dirty="0" err="1"/>
              <a:t>gescheiden</a:t>
            </a:r>
            <a:r>
              <a:rPr lang="en-US" dirty="0"/>
              <a:t> van chassis</a:t>
            </a:r>
          </a:p>
          <a:p>
            <a:r>
              <a:rPr lang="en-US" dirty="0" err="1"/>
              <a:t>Amerikaanse</a:t>
            </a:r>
            <a:r>
              <a:rPr lang="en-US" dirty="0"/>
              <a:t> </a:t>
            </a:r>
            <a:r>
              <a:rPr lang="en-US" dirty="0" err="1"/>
              <a:t>onderdelen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120V</a:t>
            </a:r>
          </a:p>
          <a:p>
            <a:r>
              <a:rPr lang="en-US" dirty="0" err="1">
                <a:solidFill>
                  <a:srgbClr val="FF0000"/>
                </a:solidFill>
              </a:rPr>
              <a:t>Blijf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oppassen</a:t>
            </a:r>
            <a:r>
              <a:rPr lang="en-US" dirty="0">
                <a:solidFill>
                  <a:srgbClr val="FF0000"/>
                </a:solidFill>
              </a:rPr>
              <a:t> met </a:t>
            </a:r>
            <a:r>
              <a:rPr lang="en-US" dirty="0" err="1">
                <a:solidFill>
                  <a:srgbClr val="FF0000"/>
                </a:solidFill>
              </a:rPr>
              <a:t>UUtjes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dubbel</a:t>
            </a:r>
            <a:r>
              <a:rPr lang="en-US" dirty="0">
                <a:solidFill>
                  <a:srgbClr val="FF0000"/>
                </a:solidFill>
              </a:rPr>
              <a:t> met AA5jes</a:t>
            </a:r>
          </a:p>
          <a:p>
            <a:r>
              <a:rPr lang="en-US" dirty="0" err="1"/>
              <a:t>Niet</a:t>
            </a:r>
            <a:r>
              <a:rPr lang="en-US" dirty="0"/>
              <a:t> in </a:t>
            </a:r>
            <a:r>
              <a:rPr lang="en-US" dirty="0" err="1"/>
              <a:t>badkamer</a:t>
            </a:r>
            <a:r>
              <a:rPr lang="en-US" dirty="0"/>
              <a:t> of </a:t>
            </a:r>
            <a:r>
              <a:rPr lang="en-US" dirty="0" err="1"/>
              <a:t>keuken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en-US" dirty="0"/>
          </a:p>
          <a:p>
            <a:endParaRPr lang="en-US" dirty="0"/>
          </a:p>
          <a:p>
            <a:r>
              <a:rPr lang="en-US" dirty="0"/>
              <a:t>Ballast of </a:t>
            </a:r>
            <a:r>
              <a:rPr lang="en-US" dirty="0" err="1"/>
              <a:t>autotrafo</a:t>
            </a:r>
            <a:r>
              <a:rPr lang="en-US" dirty="0"/>
              <a:t> </a:t>
            </a:r>
            <a:r>
              <a:rPr lang="en-US" dirty="0" err="1"/>
              <a:t>houdt</a:t>
            </a:r>
            <a:r>
              <a:rPr lang="en-US" dirty="0"/>
              <a:t> circuit </a:t>
            </a:r>
            <a:r>
              <a:rPr lang="en-US" dirty="0" err="1"/>
              <a:t>aan</a:t>
            </a:r>
            <a:r>
              <a:rPr lang="en-US" dirty="0"/>
              <a:t> net</a:t>
            </a:r>
          </a:p>
        </p:txBody>
      </p:sp>
    </p:spTree>
    <p:extLst>
      <p:ext uri="{BB962C8B-B14F-4D97-AF65-F5344CB8AC3E}">
        <p14:creationId xmlns:p14="http://schemas.microsoft.com/office/powerpoint/2010/main" val="112530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Aanraken</a:t>
            </a:r>
            <a:r>
              <a:rPr lang="en-US" dirty="0"/>
              <a:t> </a:t>
            </a:r>
            <a:r>
              <a:rPr lang="en-US" dirty="0" err="1"/>
              <a:t>stekkerpinnen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en-US" dirty="0" err="1"/>
              <a:t>houdt</a:t>
            </a:r>
            <a:r>
              <a:rPr lang="en-US" dirty="0"/>
              <a:t> lading </a:t>
            </a:r>
            <a:r>
              <a:rPr lang="en-US" dirty="0" err="1"/>
              <a:t>minuten</a:t>
            </a:r>
            <a:r>
              <a:rPr lang="en-US" dirty="0"/>
              <a:t> </a:t>
            </a:r>
            <a:r>
              <a:rPr lang="en-US" dirty="0" err="1"/>
              <a:t>lang</a:t>
            </a:r>
            <a:r>
              <a:rPr lang="en-US" dirty="0"/>
              <a:t> vast!</a:t>
            </a:r>
          </a:p>
          <a:p>
            <a:r>
              <a:rPr lang="en-US" dirty="0" err="1"/>
              <a:t>Schok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van </a:t>
            </a:r>
            <a:r>
              <a:rPr lang="en-US" dirty="0" err="1"/>
              <a:t>stekkerpinnen</a:t>
            </a:r>
            <a:br>
              <a:rPr lang="en-US" dirty="0"/>
            </a:br>
            <a:r>
              <a:rPr lang="en-US" dirty="0" err="1"/>
              <a:t>tenzij</a:t>
            </a:r>
            <a:r>
              <a:rPr lang="en-US" dirty="0"/>
              <a:t> </a:t>
            </a:r>
            <a:r>
              <a:rPr lang="en-US" dirty="0" err="1"/>
              <a:t>uitgeschakeld</a:t>
            </a:r>
            <a:r>
              <a:rPr lang="en-US" dirty="0"/>
              <a:t>…</a:t>
            </a:r>
          </a:p>
          <a:p>
            <a:r>
              <a:rPr lang="en-US" dirty="0" err="1"/>
              <a:t>Voorkom</a:t>
            </a:r>
            <a:r>
              <a:rPr lang="en-US" dirty="0"/>
              <a:t> met bleeder R over ballast C</a:t>
            </a:r>
          </a:p>
          <a:p>
            <a:r>
              <a:rPr lang="en-US" dirty="0"/>
              <a:t>RC-product t </a:t>
            </a:r>
            <a:r>
              <a:rPr lang="en-US" dirty="0" err="1"/>
              <a:t>bv</a:t>
            </a:r>
            <a:r>
              <a:rPr lang="en-US" dirty="0"/>
              <a:t> ½ of 1 sec</a:t>
            </a:r>
          </a:p>
          <a:p>
            <a:pPr lvl="1"/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uittrekken</a:t>
            </a:r>
            <a:r>
              <a:rPr lang="en-US" dirty="0"/>
              <a:t> 271V</a:t>
            </a:r>
          </a:p>
          <a:p>
            <a:pPr lvl="1"/>
            <a:r>
              <a:rPr lang="en-US" dirty="0"/>
              <a:t>Na t: 100V</a:t>
            </a:r>
          </a:p>
          <a:p>
            <a:pPr lvl="1"/>
            <a:r>
              <a:rPr lang="en-US" dirty="0"/>
              <a:t>Na 2t: 36V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0954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Veiligheid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onderdelen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Ballast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stuk</a:t>
            </a:r>
            <a:r>
              <a:rPr lang="en-US" dirty="0"/>
              <a:t> </a:t>
            </a:r>
            <a:r>
              <a:rPr lang="en-US" dirty="0" err="1"/>
              <a:t>gaan</a:t>
            </a:r>
            <a:endParaRPr lang="en-US" dirty="0"/>
          </a:p>
          <a:p>
            <a:r>
              <a:rPr lang="en-US" dirty="0" err="1"/>
              <a:t>Capaciteitsafname</a:t>
            </a:r>
            <a:r>
              <a:rPr lang="en-US" dirty="0"/>
              <a:t>: </a:t>
            </a:r>
            <a:r>
              <a:rPr lang="en-US" dirty="0" err="1"/>
              <a:t>koude</a:t>
            </a:r>
            <a:r>
              <a:rPr lang="en-US" dirty="0"/>
              <a:t> </a:t>
            </a:r>
            <a:r>
              <a:rPr lang="en-US" dirty="0" err="1"/>
              <a:t>kathodes</a:t>
            </a:r>
            <a:endParaRPr lang="en-US" dirty="0"/>
          </a:p>
          <a:p>
            <a:r>
              <a:rPr lang="en-US" dirty="0" err="1"/>
              <a:t>Capaciteitstoename</a:t>
            </a:r>
            <a:r>
              <a:rPr lang="en-US" dirty="0"/>
              <a:t>/</a:t>
            </a:r>
            <a:r>
              <a:rPr lang="en-US" dirty="0" err="1"/>
              <a:t>lek</a:t>
            </a:r>
            <a:r>
              <a:rPr lang="en-US" dirty="0"/>
              <a:t>/</a:t>
            </a:r>
            <a:r>
              <a:rPr lang="en-US" dirty="0" err="1"/>
              <a:t>sluiting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gloeistroom</a:t>
            </a:r>
            <a:r>
              <a:rPr lang="en-US" dirty="0"/>
              <a:t> </a:t>
            </a:r>
            <a:r>
              <a:rPr lang="en-US" dirty="0" err="1"/>
              <a:t>vernielt</a:t>
            </a:r>
            <a:r>
              <a:rPr lang="en-US" dirty="0"/>
              <a:t> </a:t>
            </a:r>
            <a:r>
              <a:rPr lang="en-US" dirty="0" err="1"/>
              <a:t>buis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Condensator</a:t>
            </a:r>
            <a:r>
              <a:rPr lang="en-US" dirty="0"/>
              <a:t> 400V, 630V, 1000V, 1300V </a:t>
            </a:r>
          </a:p>
          <a:p>
            <a:r>
              <a:rPr lang="en-US" dirty="0" err="1"/>
              <a:t>Plaats</a:t>
            </a:r>
            <a:r>
              <a:rPr lang="en-US" dirty="0"/>
              <a:t> (</a:t>
            </a:r>
            <a:r>
              <a:rPr lang="en-US" dirty="0" err="1"/>
              <a:t>snelle</a:t>
            </a:r>
            <a:r>
              <a:rPr lang="en-US" dirty="0"/>
              <a:t>?) </a:t>
            </a:r>
            <a:r>
              <a:rPr lang="en-US" dirty="0" err="1"/>
              <a:t>zekering</a:t>
            </a:r>
            <a:r>
              <a:rPr lang="en-US" dirty="0"/>
              <a:t> 200mA </a:t>
            </a:r>
          </a:p>
          <a:p>
            <a:r>
              <a:rPr lang="en-US" dirty="0" err="1"/>
              <a:t>Gebruik</a:t>
            </a:r>
            <a:r>
              <a:rPr lang="en-US" dirty="0"/>
              <a:t> X2 </a:t>
            </a:r>
            <a:r>
              <a:rPr lang="en-US" dirty="0" err="1"/>
              <a:t>condensator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709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Slijtage</a:t>
            </a:r>
            <a:r>
              <a:rPr lang="en-US" dirty="0"/>
              <a:t> door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dV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(in V/µs)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00600"/>
          </a:xfrm>
        </p:spPr>
        <p:txBody>
          <a:bodyPr>
            <a:normAutofit/>
          </a:bodyPr>
          <a:lstStyle/>
          <a:p>
            <a:r>
              <a:rPr lang="en-US" dirty="0"/>
              <a:t>RC-product warm 1,6ms, </a:t>
            </a:r>
            <a:r>
              <a:rPr lang="en-US" dirty="0" err="1"/>
              <a:t>koud</a:t>
            </a:r>
            <a:r>
              <a:rPr lang="en-US" dirty="0"/>
              <a:t> 0,16ms</a:t>
            </a:r>
          </a:p>
          <a:p>
            <a:r>
              <a:rPr lang="en-US" dirty="0" err="1"/>
              <a:t>Normaal</a:t>
            </a:r>
            <a:r>
              <a:rPr lang="en-US" dirty="0"/>
              <a:t> op C:  </a:t>
            </a:r>
            <a:r>
              <a:rPr lang="en-US" dirty="0" err="1"/>
              <a:t>V</a:t>
            </a:r>
            <a:r>
              <a:rPr lang="en-US" baseline="-25000" dirty="0" err="1"/>
              <a:t>t</a:t>
            </a:r>
            <a:r>
              <a:rPr lang="en-US" dirty="0"/>
              <a:t> = 300V x sin(2</a:t>
            </a:r>
            <a:r>
              <a:rPr lang="el-GR" dirty="0"/>
              <a:t>π</a:t>
            </a:r>
            <a:r>
              <a:rPr lang="en-US" dirty="0"/>
              <a:t>f t)</a:t>
            </a:r>
          </a:p>
          <a:p>
            <a:pPr lvl="1"/>
            <a:r>
              <a:rPr lang="en-US" dirty="0" err="1"/>
              <a:t>Afgeleide</a:t>
            </a:r>
            <a:r>
              <a:rPr lang="en-US" dirty="0"/>
              <a:t> 300V x 2</a:t>
            </a:r>
            <a:r>
              <a:rPr lang="el-GR" dirty="0"/>
              <a:t>π</a:t>
            </a:r>
            <a:r>
              <a:rPr lang="en-US" dirty="0"/>
              <a:t>f x cos(2</a:t>
            </a:r>
            <a:r>
              <a:rPr lang="el-GR" dirty="0"/>
              <a:t>π</a:t>
            </a:r>
            <a:r>
              <a:rPr lang="en-US" dirty="0"/>
              <a:t>f t)</a:t>
            </a:r>
          </a:p>
          <a:p>
            <a:pPr lvl="1"/>
            <a:r>
              <a:rPr lang="en-US" dirty="0" err="1"/>
              <a:t>Pieken</a:t>
            </a:r>
            <a:r>
              <a:rPr lang="en-US" dirty="0"/>
              <a:t> tot 100kV/s = 0,1 V/µs</a:t>
            </a:r>
          </a:p>
          <a:p>
            <a:r>
              <a:rPr lang="en-US" dirty="0"/>
              <a:t>Spikes op net (warm) </a:t>
            </a:r>
            <a:r>
              <a:rPr lang="en-US" dirty="0" err="1"/>
              <a:t>berekenen</a:t>
            </a:r>
            <a:r>
              <a:rPr lang="en-US" dirty="0"/>
              <a:t>: </a:t>
            </a:r>
            <a:r>
              <a:rPr lang="en-US" dirty="0" err="1"/>
              <a:t>CapCalc</a:t>
            </a:r>
            <a:endParaRPr lang="en-US" dirty="0"/>
          </a:p>
          <a:p>
            <a:pPr lvl="1"/>
            <a:r>
              <a:rPr lang="en-US" dirty="0" err="1"/>
              <a:t>Bv</a:t>
            </a:r>
            <a:r>
              <a:rPr lang="en-US" dirty="0"/>
              <a:t> 2500V/1,6ms = 1,6 V/µs</a:t>
            </a:r>
          </a:p>
          <a:p>
            <a:pPr lvl="1"/>
            <a:r>
              <a:rPr lang="en-US" dirty="0" err="1"/>
              <a:t>Duur</a:t>
            </a:r>
            <a:r>
              <a:rPr lang="en-US" dirty="0"/>
              <a:t> 50µs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spanningstoename</a:t>
            </a:r>
            <a:r>
              <a:rPr lang="en-US" dirty="0"/>
              <a:t> 80V 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 err="1"/>
              <a:t>Inschakelpiek</a:t>
            </a:r>
            <a:r>
              <a:rPr lang="en-US" dirty="0"/>
              <a:t>: </a:t>
            </a:r>
            <a:r>
              <a:rPr lang="en-US" dirty="0" err="1"/>
              <a:t>dV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V/RC</a:t>
            </a:r>
          </a:p>
          <a:p>
            <a:pPr lvl="1"/>
            <a:r>
              <a:rPr lang="en-US" dirty="0" err="1"/>
              <a:t>Bv</a:t>
            </a:r>
            <a:r>
              <a:rPr lang="en-US" dirty="0"/>
              <a:t> 300V/0,16ms = 2MV/s = 2 V/µs</a:t>
            </a:r>
          </a:p>
        </p:txBody>
      </p:sp>
    </p:spTree>
    <p:extLst>
      <p:ext uri="{BB962C8B-B14F-4D97-AF65-F5344CB8AC3E}">
        <p14:creationId xmlns:p14="http://schemas.microsoft.com/office/powerpoint/2010/main" val="3828495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Senseo-Syndroom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RC-product 47µs, </a:t>
            </a:r>
            <a:r>
              <a:rPr lang="en-US" dirty="0" err="1"/>
              <a:t>continu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net!!</a:t>
            </a:r>
          </a:p>
          <a:p>
            <a:r>
              <a:rPr lang="en-US" dirty="0" err="1"/>
              <a:t>Bekende</a:t>
            </a:r>
            <a:r>
              <a:rPr lang="en-US" dirty="0"/>
              <a:t> storing C1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vele</a:t>
            </a:r>
            <a:r>
              <a:rPr lang="en-US" dirty="0"/>
              <a:t> </a:t>
            </a:r>
            <a:r>
              <a:rPr lang="en-US" dirty="0" err="1"/>
              <a:t>jaren</a:t>
            </a:r>
            <a:r>
              <a:rPr lang="en-US" dirty="0"/>
              <a:t> </a:t>
            </a:r>
            <a:r>
              <a:rPr lang="en-US" dirty="0" err="1"/>
              <a:t>gebruik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7725440" cy="397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82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lamp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2882"/>
            <a:ext cx="7416823" cy="5562617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90" y="1628800"/>
            <a:ext cx="205222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46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Ombouwsetje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C, 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zekeringhouder</a:t>
            </a:r>
            <a:r>
              <a:rPr lang="en-US" dirty="0"/>
              <a:t> met 200mA</a:t>
            </a:r>
          </a:p>
          <a:p>
            <a:r>
              <a:rPr lang="en-US" dirty="0" err="1"/>
              <a:t>Kosten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ca. 35ct!</a:t>
            </a:r>
          </a:p>
          <a:p>
            <a:endParaRPr lang="en-US" dirty="0"/>
          </a:p>
          <a:p>
            <a:r>
              <a:rPr lang="en-US" dirty="0" err="1"/>
              <a:t>Vandaag</a:t>
            </a:r>
            <a:r>
              <a:rPr lang="en-US" dirty="0"/>
              <a:t> 1</a:t>
            </a:r>
            <a:br>
              <a:rPr lang="en-US" dirty="0"/>
            </a:br>
            <a:r>
              <a:rPr lang="en-US" dirty="0" err="1"/>
              <a:t>weggeven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95158"/>
            <a:ext cx="5753080" cy="431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348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Luisterproeven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Er</a:t>
            </a:r>
            <a:r>
              <a:rPr lang="en-US" dirty="0"/>
              <a:t> is </a:t>
            </a:r>
            <a:r>
              <a:rPr lang="en-US" dirty="0" err="1"/>
              <a:t>niets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horen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Waarom</a:t>
            </a:r>
            <a:r>
              <a:rPr lang="en-US" dirty="0"/>
              <a:t> deed Philips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Condensator</a:t>
            </a:r>
            <a:r>
              <a:rPr lang="en-US" dirty="0"/>
              <a:t> </a:t>
            </a:r>
            <a:r>
              <a:rPr lang="en-US" dirty="0" err="1"/>
              <a:t>duur</a:t>
            </a:r>
            <a:r>
              <a:rPr lang="en-US" dirty="0"/>
              <a:t>/</a:t>
            </a:r>
            <a:r>
              <a:rPr lang="en-US" dirty="0" err="1"/>
              <a:t>onbetrouwbaar</a:t>
            </a:r>
            <a:endParaRPr lang="en-US" dirty="0"/>
          </a:p>
          <a:p>
            <a:pPr lvl="1"/>
            <a:r>
              <a:rPr lang="en-US" dirty="0" err="1"/>
              <a:t>Slechte</a:t>
            </a:r>
            <a:r>
              <a:rPr lang="en-US" dirty="0"/>
              <a:t> cos </a:t>
            </a:r>
            <a:r>
              <a:rPr lang="el-GR" dirty="0"/>
              <a:t>φ</a:t>
            </a:r>
            <a:endParaRPr lang="en-US" dirty="0"/>
          </a:p>
          <a:p>
            <a:pPr lvl="1"/>
            <a:r>
              <a:rPr lang="en-US" dirty="0" err="1"/>
              <a:t>Toestel</a:t>
            </a:r>
            <a:r>
              <a:rPr lang="en-US" dirty="0"/>
              <a:t> </a:t>
            </a:r>
            <a:r>
              <a:rPr lang="en-US" dirty="0" err="1"/>
              <a:t>moest</a:t>
            </a:r>
            <a:r>
              <a:rPr lang="en-US" dirty="0"/>
              <a:t> op </a:t>
            </a:r>
            <a:r>
              <a:rPr lang="en-US" dirty="0" err="1"/>
              <a:t>gelijkstroom</a:t>
            </a:r>
            <a:r>
              <a:rPr lang="en-US" dirty="0"/>
              <a:t> </a:t>
            </a:r>
            <a:r>
              <a:rPr lang="en-US" dirty="0" err="1"/>
              <a:t>kunnen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747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Europese</a:t>
            </a:r>
            <a:r>
              <a:rPr lang="en-US" dirty="0"/>
              <a:t> radio </a:t>
            </a:r>
            <a:r>
              <a:rPr lang="en-US" dirty="0" err="1"/>
              <a:t>incompleet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Delen</a:t>
            </a:r>
            <a:r>
              <a:rPr lang="en-US" dirty="0"/>
              <a:t> van </a:t>
            </a:r>
            <a:r>
              <a:rPr lang="en-US" dirty="0" err="1"/>
              <a:t>voeding</a:t>
            </a:r>
            <a:r>
              <a:rPr lang="en-US" dirty="0"/>
              <a:t> </a:t>
            </a:r>
            <a:r>
              <a:rPr lang="en-US" dirty="0" err="1"/>
              <a:t>stuk</a:t>
            </a:r>
            <a:r>
              <a:rPr lang="en-US" dirty="0"/>
              <a:t> of </a:t>
            </a:r>
            <a:r>
              <a:rPr lang="en-US" dirty="0" err="1"/>
              <a:t>weg</a:t>
            </a:r>
            <a:endParaRPr lang="en-US" dirty="0"/>
          </a:p>
          <a:p>
            <a:r>
              <a:rPr lang="en-US" dirty="0" err="1"/>
              <a:t>Vaak</a:t>
            </a:r>
            <a:r>
              <a:rPr lang="en-US" dirty="0"/>
              <a:t>: ballast-R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vraag</a:t>
            </a:r>
            <a:r>
              <a:rPr lang="en-US" dirty="0"/>
              <a:t> NFOR)</a:t>
            </a:r>
          </a:p>
          <a:p>
            <a:r>
              <a:rPr lang="en-US" dirty="0" err="1"/>
              <a:t>Bijnaam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straalkacheltje</a:t>
            </a:r>
            <a:endParaRPr lang="en-US" dirty="0"/>
          </a:p>
          <a:p>
            <a:r>
              <a:rPr lang="en-US" dirty="0" err="1"/>
              <a:t>Vervang</a:t>
            </a:r>
            <a:r>
              <a:rPr lang="en-US" dirty="0"/>
              <a:t> door </a:t>
            </a:r>
            <a:br>
              <a:rPr lang="en-US" dirty="0"/>
            </a:br>
            <a:r>
              <a:rPr lang="en-US" dirty="0"/>
              <a:t>ballast-C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36912"/>
            <a:ext cx="5469632" cy="41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65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637112"/>
          </a:xfrm>
        </p:spPr>
        <p:txBody>
          <a:bodyPr/>
          <a:lstStyle/>
          <a:p>
            <a:r>
              <a:rPr lang="en-US" dirty="0" err="1"/>
              <a:t>Eddystone</a:t>
            </a:r>
            <a:r>
              <a:rPr lang="en-US" dirty="0"/>
              <a:t> 870</a:t>
            </a:r>
          </a:p>
          <a:p>
            <a:r>
              <a:rPr lang="en-US" dirty="0" err="1"/>
              <a:t>Teletone</a:t>
            </a:r>
            <a:r>
              <a:rPr lang="en-US" dirty="0"/>
              <a:t> 111</a:t>
            </a:r>
          </a:p>
          <a:p>
            <a:r>
              <a:rPr lang="en-US" dirty="0"/>
              <a:t>BX210U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454980" y="1556792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Meetbladen</a:t>
            </a:r>
            <a:endParaRPr lang="en-US" dirty="0"/>
          </a:p>
          <a:p>
            <a:r>
              <a:rPr lang="en-US" dirty="0" err="1"/>
              <a:t>Stekkerdoos</a:t>
            </a:r>
            <a:r>
              <a:rPr lang="en-US" dirty="0"/>
              <a:t> </a:t>
            </a:r>
          </a:p>
          <a:p>
            <a:r>
              <a:rPr lang="en-US" dirty="0"/>
              <a:t>Wattmeter</a:t>
            </a:r>
          </a:p>
          <a:p>
            <a:r>
              <a:rPr lang="en-US" dirty="0" err="1"/>
              <a:t>Serielamp</a:t>
            </a:r>
            <a:endParaRPr lang="en-US" dirty="0"/>
          </a:p>
          <a:p>
            <a:r>
              <a:rPr lang="en-US" dirty="0"/>
              <a:t>Modis </a:t>
            </a:r>
            <a:r>
              <a:rPr lang="en-US" dirty="0" err="1"/>
              <a:t>trafo</a:t>
            </a:r>
            <a:endParaRPr lang="en-US" dirty="0"/>
          </a:p>
          <a:p>
            <a:r>
              <a:rPr lang="en-US"/>
              <a:t>Ombouwsetje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7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Energiebesparen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Opgegeven</a:t>
            </a:r>
            <a:r>
              <a:rPr lang="en-US" dirty="0"/>
              <a:t> </a:t>
            </a:r>
            <a:r>
              <a:rPr lang="en-US" dirty="0" err="1"/>
              <a:t>verbruik</a:t>
            </a:r>
            <a:r>
              <a:rPr lang="en-US" dirty="0"/>
              <a:t> van B0X19U:</a:t>
            </a:r>
          </a:p>
          <a:p>
            <a:pPr lvl="1"/>
            <a:r>
              <a:rPr lang="en-US" dirty="0"/>
              <a:t>Op 110V: 17W</a:t>
            </a:r>
          </a:p>
          <a:p>
            <a:pPr lvl="1"/>
            <a:r>
              <a:rPr lang="en-US" dirty="0"/>
              <a:t>Op 220V: 43W</a:t>
            </a:r>
          </a:p>
          <a:p>
            <a:r>
              <a:rPr lang="en-US" dirty="0"/>
              <a:t>Met ballast-C is het </a:t>
            </a:r>
            <a:r>
              <a:rPr lang="en-US" dirty="0" err="1"/>
              <a:t>verbruik</a:t>
            </a:r>
            <a:r>
              <a:rPr lang="en-US" dirty="0"/>
              <a:t> 17W op 230V</a:t>
            </a:r>
          </a:p>
          <a:p>
            <a:r>
              <a:rPr lang="en-US" dirty="0" err="1"/>
              <a:t>Besparing</a:t>
            </a:r>
            <a:r>
              <a:rPr lang="en-US" dirty="0"/>
              <a:t> 0,6 </a:t>
            </a:r>
            <a:r>
              <a:rPr lang="en-US" dirty="0" err="1"/>
              <a:t>ct</a:t>
            </a:r>
            <a:r>
              <a:rPr lang="en-US" dirty="0"/>
              <a:t>/</a:t>
            </a:r>
            <a:r>
              <a:rPr lang="en-US" dirty="0" err="1"/>
              <a:t>uur</a:t>
            </a:r>
            <a:br>
              <a:rPr lang="en-US" dirty="0"/>
            </a:br>
            <a:r>
              <a:rPr lang="en-US" dirty="0" err="1"/>
              <a:t>Hoeveel</a:t>
            </a:r>
            <a:r>
              <a:rPr lang="en-US" dirty="0"/>
              <a:t> </a:t>
            </a:r>
            <a:r>
              <a:rPr lang="en-US" dirty="0" err="1"/>
              <a:t>uur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deze</a:t>
            </a:r>
            <a:r>
              <a:rPr lang="en-US" dirty="0"/>
              <a:t> nog </a:t>
            </a:r>
            <a:r>
              <a:rPr lang="en-US" dirty="0" err="1"/>
              <a:t>gebruiken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456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Warmte-ontwikkeling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merkbaar</a:t>
            </a:r>
            <a:r>
              <a:rPr lang="en-US" dirty="0"/>
              <a:t> minder warm (</a:t>
            </a:r>
            <a:r>
              <a:rPr lang="en-US" dirty="0" err="1"/>
              <a:t>heet</a:t>
            </a:r>
            <a:r>
              <a:rPr lang="en-US" dirty="0"/>
              <a:t>)</a:t>
            </a:r>
          </a:p>
          <a:p>
            <a:r>
              <a:rPr lang="en-US" dirty="0" err="1"/>
              <a:t>Oorspronkelijk</a:t>
            </a:r>
            <a:r>
              <a:rPr lang="en-US" dirty="0"/>
              <a:t> </a:t>
            </a:r>
            <a:r>
              <a:rPr lang="en-US" dirty="0" err="1"/>
              <a:t>ontworpen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ballast-R ??</a:t>
            </a:r>
          </a:p>
          <a:p>
            <a:r>
              <a:rPr lang="en-US" dirty="0" err="1"/>
              <a:t>Vrijwel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onderdelen</a:t>
            </a:r>
            <a:r>
              <a:rPr lang="en-US" dirty="0"/>
              <a:t> </a:t>
            </a:r>
            <a:r>
              <a:rPr lang="en-US" dirty="0" err="1"/>
              <a:t>leven</a:t>
            </a:r>
            <a:r>
              <a:rPr lang="en-US" dirty="0"/>
              <a:t> warm </a:t>
            </a:r>
            <a:r>
              <a:rPr lang="en-US" dirty="0" err="1"/>
              <a:t>korter</a:t>
            </a:r>
            <a:endParaRPr lang="en-US" dirty="0"/>
          </a:p>
          <a:p>
            <a:r>
              <a:rPr lang="en-US" dirty="0" err="1"/>
              <a:t>Geblakerde</a:t>
            </a:r>
            <a:r>
              <a:rPr lang="en-US" dirty="0"/>
              <a:t> </a:t>
            </a:r>
            <a:r>
              <a:rPr lang="en-US" dirty="0" err="1"/>
              <a:t>aansluitingen</a:t>
            </a:r>
            <a:endParaRPr lang="en-US" dirty="0"/>
          </a:p>
          <a:p>
            <a:r>
              <a:rPr lang="en-US" dirty="0" err="1"/>
              <a:t>Gewelfde</a:t>
            </a:r>
            <a:r>
              <a:rPr lang="en-US" dirty="0"/>
              <a:t> </a:t>
            </a:r>
            <a:r>
              <a:rPr lang="en-US" dirty="0" err="1"/>
              <a:t>bovenkantjes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Koele</a:t>
            </a:r>
            <a:r>
              <a:rPr lang="en-US" dirty="0"/>
              <a:t> radio’s </a:t>
            </a:r>
            <a:r>
              <a:rPr lang="en-US" dirty="0" err="1"/>
              <a:t>leven</a:t>
            </a:r>
            <a:r>
              <a:rPr lang="en-US" dirty="0"/>
              <a:t> </a:t>
            </a:r>
            <a:r>
              <a:rPr lang="en-US" dirty="0" err="1"/>
              <a:t>langer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245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Redenen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of </a:t>
            </a:r>
            <a:r>
              <a:rPr lang="en-US" dirty="0" err="1"/>
              <a:t>tegen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Con: </a:t>
            </a:r>
            <a:r>
              <a:rPr lang="en-US" dirty="0" err="1"/>
              <a:t>Originaliteit</a:t>
            </a:r>
            <a:endParaRPr lang="en-US" dirty="0"/>
          </a:p>
          <a:p>
            <a:r>
              <a:rPr lang="en-US" dirty="0"/>
              <a:t>Pro: 230V nog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beschikbaar</a:t>
            </a:r>
            <a:endParaRPr lang="en-US" dirty="0"/>
          </a:p>
          <a:p>
            <a:r>
              <a:rPr lang="en-US" dirty="0"/>
              <a:t>Pro: </a:t>
            </a:r>
            <a:r>
              <a:rPr lang="en-US" dirty="0" err="1"/>
              <a:t>Kapotte</a:t>
            </a:r>
            <a:r>
              <a:rPr lang="en-US" dirty="0"/>
              <a:t> </a:t>
            </a:r>
            <a:r>
              <a:rPr lang="en-US" dirty="0" err="1"/>
              <a:t>onderdelen</a:t>
            </a:r>
            <a:endParaRPr lang="en-US" dirty="0"/>
          </a:p>
          <a:p>
            <a:r>
              <a:rPr lang="en-US" dirty="0"/>
              <a:t>Pro: </a:t>
            </a:r>
            <a:r>
              <a:rPr lang="en-US" dirty="0" err="1"/>
              <a:t>Energieverbruik</a:t>
            </a:r>
            <a:endParaRPr lang="en-US" dirty="0"/>
          </a:p>
          <a:p>
            <a:r>
              <a:rPr lang="en-US" dirty="0"/>
              <a:t>Pro: </a:t>
            </a:r>
            <a:r>
              <a:rPr lang="en-US" dirty="0" err="1"/>
              <a:t>Levensduur</a:t>
            </a:r>
            <a:endParaRPr lang="en-US" dirty="0"/>
          </a:p>
          <a:p>
            <a:r>
              <a:rPr lang="en-US" dirty="0"/>
              <a:t>Con: </a:t>
            </a:r>
            <a:r>
              <a:rPr lang="en-US" dirty="0" err="1"/>
              <a:t>Alleen</a:t>
            </a:r>
            <a:r>
              <a:rPr lang="en-US" dirty="0"/>
              <a:t> AC 50Hz, </a:t>
            </a:r>
            <a:br>
              <a:rPr lang="en-US" dirty="0"/>
            </a:br>
            <a:r>
              <a:rPr lang="en-US" dirty="0" err="1"/>
              <a:t>geen</a:t>
            </a:r>
            <a:r>
              <a:rPr lang="en-US" dirty="0"/>
              <a:t> 60Hz of DC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296949-B9DF-423E-9A72-A311FDE8E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8090"/>
            <a:ext cx="4439816" cy="332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6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Theorie</a:t>
            </a:r>
            <a:r>
              <a:rPr lang="en-US" dirty="0"/>
              <a:t> van </a:t>
            </a:r>
            <a:r>
              <a:rPr lang="en-US" dirty="0" err="1"/>
              <a:t>condensatorballast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110V radio: twee </a:t>
            </a:r>
            <a:r>
              <a:rPr lang="en-US" dirty="0" err="1"/>
              <a:t>belastingen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heel </a:t>
            </a:r>
            <a:r>
              <a:rPr lang="en-US" dirty="0" err="1"/>
              <a:t>verschillend</a:t>
            </a:r>
            <a:endParaRPr lang="en-US" dirty="0"/>
          </a:p>
          <a:p>
            <a:pPr lvl="1"/>
            <a:r>
              <a:rPr lang="en-US" dirty="0" err="1"/>
              <a:t>Gloeiketen</a:t>
            </a:r>
            <a:endParaRPr lang="en-US" dirty="0"/>
          </a:p>
          <a:p>
            <a:pPr lvl="1"/>
            <a:r>
              <a:rPr lang="en-US" dirty="0" err="1"/>
              <a:t>Plaatspanning</a:t>
            </a:r>
            <a:endParaRPr lang="en-US" dirty="0"/>
          </a:p>
          <a:p>
            <a:r>
              <a:rPr lang="en-US" dirty="0"/>
              <a:t>Die in </a:t>
            </a:r>
            <a:r>
              <a:rPr lang="en-US" dirty="0" err="1"/>
              <a:t>serie</a:t>
            </a:r>
            <a:r>
              <a:rPr lang="en-US" dirty="0"/>
              <a:t> met </a:t>
            </a:r>
            <a:br>
              <a:rPr lang="en-US" dirty="0"/>
            </a:br>
            <a:r>
              <a:rPr lang="en-US" dirty="0" err="1"/>
              <a:t>gepaste</a:t>
            </a:r>
            <a:r>
              <a:rPr lang="en-US" dirty="0"/>
              <a:t> ballast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72" y="2924944"/>
            <a:ext cx="502881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3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1402</Words>
  <Application>Microsoft Office PowerPoint</Application>
  <PresentationFormat>Diavoorstelling (4:3)</PresentationFormat>
  <Paragraphs>311</Paragraphs>
  <Slides>50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Ombouw van 110V radio’s</vt:lpstr>
      <vt:lpstr>We behandelen vandaag</vt:lpstr>
      <vt:lpstr>1. Waarom ombouw?</vt:lpstr>
      <vt:lpstr>Amerikaanse radio in Europa</vt:lpstr>
      <vt:lpstr>Europese radio incompleet</vt:lpstr>
      <vt:lpstr>Energiebesparen</vt:lpstr>
      <vt:lpstr>Warmte-ontwikkeling</vt:lpstr>
      <vt:lpstr>Redenen voor of tegen</vt:lpstr>
      <vt:lpstr>2. Theorie van condensatorballast</vt:lpstr>
      <vt:lpstr>Gloeiketen</vt:lpstr>
      <vt:lpstr>Anodespanning, B+</vt:lpstr>
      <vt:lpstr>Vermogen van B0X15U/17U/19U</vt:lpstr>
      <vt:lpstr>Op naar 230V</vt:lpstr>
      <vt:lpstr>Verhuistrafo, inbouw of extern</vt:lpstr>
      <vt:lpstr>Sanshin KR55 (twee versies)</vt:lpstr>
      <vt:lpstr>Motor-ballast (Aristona AR8464)</vt:lpstr>
      <vt:lpstr>Diode-ballast voor Gloeiketen</vt:lpstr>
      <vt:lpstr>Buizen zijn tolerant</vt:lpstr>
      <vt:lpstr>Gloeiballast: Weerstand</vt:lpstr>
      <vt:lpstr>Voeding van Sanshin</vt:lpstr>
      <vt:lpstr>Kunnen we C berekenen?</vt:lpstr>
      <vt:lpstr>CapCalc</vt:lpstr>
      <vt:lpstr>Opmeten van stroom?</vt:lpstr>
      <vt:lpstr>Hoogte van B+?</vt:lpstr>
      <vt:lpstr>3. Voorbeelden</vt:lpstr>
      <vt:lpstr>Schema Sanshin KR55</vt:lpstr>
      <vt:lpstr>Over Sanshin KR55</vt:lpstr>
      <vt:lpstr>Weerstand: Teletone 111</vt:lpstr>
      <vt:lpstr>Schema van Teletone 111</vt:lpstr>
      <vt:lpstr>Ombouw: rond gelijkrichter</vt:lpstr>
      <vt:lpstr>Metingen aan Teletone</vt:lpstr>
      <vt:lpstr>RCA Victor Greenwich (1956)</vt:lpstr>
      <vt:lpstr>Metingen aan RCA Victor</vt:lpstr>
      <vt:lpstr>Philips B0X19U</vt:lpstr>
      <vt:lpstr>Metingen aan B0X19U</vt:lpstr>
      <vt:lpstr>Philips 20*U met 21-buizen</vt:lpstr>
      <vt:lpstr>Eddystone 870</vt:lpstr>
      <vt:lpstr>Eddystone Voeding</vt:lpstr>
      <vt:lpstr>Wijziging: Capacitief</vt:lpstr>
      <vt:lpstr>C bepaling: experimenteel</vt:lpstr>
      <vt:lpstr>4. Veiligheid</vt:lpstr>
      <vt:lpstr>Veiligheid UUtjes/AA5jes </vt:lpstr>
      <vt:lpstr>Aanraken stekkerpinnen</vt:lpstr>
      <vt:lpstr>Veiligheid voor onderdelen?</vt:lpstr>
      <vt:lpstr>Slijtage door hoge dV/dt (in V/µs)</vt:lpstr>
      <vt:lpstr>Senseo-Syndroom</vt:lpstr>
      <vt:lpstr>LED lamp</vt:lpstr>
      <vt:lpstr>Ombouwsetje</vt:lpstr>
      <vt:lpstr>5. Luisterproeven</vt:lpstr>
      <vt:lpstr>Meenemen</vt:lpstr>
    </vt:vector>
  </TitlesOfParts>
  <Company>Faculty of Science U.U.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Science User</dc:creator>
  <cp:lastModifiedBy>Gerard</cp:lastModifiedBy>
  <cp:revision>74</cp:revision>
  <dcterms:created xsi:type="dcterms:W3CDTF">2017-06-07T08:44:39Z</dcterms:created>
  <dcterms:modified xsi:type="dcterms:W3CDTF">2020-06-22T08:24:08Z</dcterms:modified>
</cp:coreProperties>
</file>