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8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7" r:id="rId20"/>
    <p:sldId id="348" r:id="rId21"/>
    <p:sldId id="349" r:id="rId22"/>
    <p:sldId id="344" r:id="rId23"/>
    <p:sldId id="345" r:id="rId24"/>
    <p:sldId id="355" r:id="rId25"/>
    <p:sldId id="346" r:id="rId26"/>
    <p:sldId id="350" r:id="rId27"/>
    <p:sldId id="353" r:id="rId28"/>
    <p:sldId id="351" r:id="rId29"/>
    <p:sldId id="352" r:id="rId30"/>
    <p:sldId id="358" r:id="rId31"/>
    <p:sldId id="359" r:id="rId32"/>
    <p:sldId id="354" r:id="rId33"/>
    <p:sldId id="326" r:id="rId34"/>
    <p:sldId id="357" r:id="rId35"/>
    <p:sldId id="327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7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11-1-2023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11-1-2023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11-1-2023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11-1-2023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r-type.org/pdfs/ucl82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ebspace.science.uu.nl/~tel00101/FotoAlbum/RadioCorner/Pres/Uutjes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space.science.uu.nl/~tel00101/FotoAlbum/RadioCorner/Articles/PhilType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963538"/>
          </a:xfrm>
        </p:spPr>
        <p:txBody>
          <a:bodyPr/>
          <a:lstStyle/>
          <a:p>
            <a:r>
              <a:rPr lang="nl-NL" dirty="0"/>
              <a:t>Philips B3X00U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4886325"/>
            <a:ext cx="7200800" cy="1470025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11 </a:t>
            </a:r>
            <a:r>
              <a:rPr lang="en-US" dirty="0" err="1"/>
              <a:t>januari</a:t>
            </a:r>
            <a:r>
              <a:rPr lang="en-US" dirty="0"/>
              <a:t> 2023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E1D3E34-F23A-63FF-FC61-373C139FF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0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EE78ECC-456E-FA25-5072-177C9168A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789040"/>
            <a:ext cx="8631428" cy="28142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1398F2-1B46-69E7-B628-C8A20FAA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Schemadetails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82398F-65FD-4981-3C7D-C3F37913D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Voeding</a:t>
            </a:r>
          </a:p>
          <a:p>
            <a:r>
              <a:rPr lang="nl-NL" dirty="0"/>
              <a:t>RF-deel</a:t>
            </a:r>
          </a:p>
          <a:p>
            <a:r>
              <a:rPr lang="nl-NL" dirty="0"/>
              <a:t>LF-deel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512DFD-47B5-1046-1D5D-CED880B5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6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6BCA3-6F98-4BC9-2EC8-6ACCCFF6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DDDFA5-CD90-FCBE-1C28-347C024F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300E5E-D073-B618-FC1E-0E1561DF7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81287"/>
            <a:ext cx="8229600" cy="5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7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6585E-B2EF-DE90-C435-6CF5786C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van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BD1A01-4D36-E1FC-10EA-7041AA607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Schakelaar dubbelpolig</a:t>
            </a:r>
          </a:p>
          <a:p>
            <a:r>
              <a:rPr lang="nl-NL" dirty="0"/>
              <a:t>Lampje L1 met NTC R22 als bypass</a:t>
            </a:r>
          </a:p>
          <a:p>
            <a:r>
              <a:rPr lang="nl-NL" dirty="0"/>
              <a:t>Ballast R15, Limiter R14, weg in 110V stand</a:t>
            </a:r>
          </a:p>
          <a:p>
            <a:r>
              <a:rPr lang="nl-NL" dirty="0"/>
              <a:t>Ratel(?)condensator C36</a:t>
            </a:r>
          </a:p>
          <a:p>
            <a:r>
              <a:rPr lang="nl-NL" dirty="0" err="1"/>
              <a:t>Bromgevoeligste</a:t>
            </a:r>
            <a:r>
              <a:rPr lang="nl-NL" dirty="0"/>
              <a:t> buis (AF </a:t>
            </a:r>
            <a:r>
              <a:rPr lang="nl-NL" dirty="0" err="1"/>
              <a:t>Voorverst</a:t>
            </a:r>
            <a:r>
              <a:rPr lang="nl-NL" dirty="0"/>
              <a:t>) heeft gloeidraad aan massa</a:t>
            </a:r>
          </a:p>
          <a:p>
            <a:r>
              <a:rPr lang="nl-NL" dirty="0"/>
              <a:t>Afvlakking C1/C2 verbonden via UGT (+/+1)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63747B-9876-9C80-8FA2-4CD1375A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20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1E55BD-9946-6255-9C3B-6E9234A90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3" y="188640"/>
            <a:ext cx="4771943" cy="66469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4CA7C5-22BD-596B-0D40-2ABCE8A3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440" y="274638"/>
            <a:ext cx="3917360" cy="994122"/>
          </a:xfrm>
        </p:spPr>
        <p:txBody>
          <a:bodyPr/>
          <a:lstStyle/>
          <a:p>
            <a:r>
              <a:rPr lang="nl-NL" dirty="0"/>
              <a:t>Antennekring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C20D1D-E9B3-6B00-ED05-ECFAB2D11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600200"/>
            <a:ext cx="4032448" cy="4983162"/>
          </a:xfrm>
        </p:spPr>
        <p:txBody>
          <a:bodyPr>
            <a:normAutofit/>
          </a:bodyPr>
          <a:lstStyle/>
          <a:p>
            <a:r>
              <a:rPr lang="nl-NL" dirty="0"/>
              <a:t>I LG: Ferriet S4, C34</a:t>
            </a:r>
          </a:p>
          <a:p>
            <a:endParaRPr lang="nl-NL" dirty="0"/>
          </a:p>
          <a:p>
            <a:r>
              <a:rPr lang="nl-NL" dirty="0"/>
              <a:t>II MG: Ferriet S3 (parallel aan S4)</a:t>
            </a:r>
          </a:p>
          <a:p>
            <a:r>
              <a:rPr lang="nl-NL" dirty="0"/>
              <a:t>III KG: Plaatantenne, trafokoppeling</a:t>
            </a:r>
          </a:p>
          <a:p>
            <a:r>
              <a:rPr lang="nl-NL" dirty="0"/>
              <a:t>Afstem-</a:t>
            </a:r>
            <a:r>
              <a:rPr lang="nl-NL" dirty="0" err="1"/>
              <a:t>cond</a:t>
            </a:r>
            <a:r>
              <a:rPr lang="nl-NL" dirty="0"/>
              <a:t> C3, </a:t>
            </a:r>
            <a:br>
              <a:rPr lang="nl-NL" dirty="0"/>
            </a:br>
            <a:r>
              <a:rPr lang="nl-NL" dirty="0"/>
              <a:t>naar B1 gaat C5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ABAFB5-21E7-A00D-C13C-C732FAF2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94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1A44F-2311-5D26-0631-23A0BF01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in antennekring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DB3528-BE70-7A76-8C58-E60541853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Scheidingscondensator C40 in </a:t>
            </a:r>
            <a:r>
              <a:rPr lang="nl-NL" dirty="0" err="1"/>
              <a:t>aardbus</a:t>
            </a:r>
            <a:endParaRPr lang="nl-NL" dirty="0"/>
          </a:p>
          <a:p>
            <a:r>
              <a:rPr lang="nl-NL" dirty="0"/>
              <a:t>Lekweerstand R1 bij </a:t>
            </a:r>
            <a:r>
              <a:rPr lang="nl-NL" dirty="0" err="1"/>
              <a:t>antennebus</a:t>
            </a:r>
            <a:endParaRPr lang="nl-NL" dirty="0"/>
          </a:p>
          <a:p>
            <a:r>
              <a:rPr lang="nl-NL" dirty="0"/>
              <a:t>Parallelcondensator voor LG C34</a:t>
            </a:r>
          </a:p>
          <a:p>
            <a:r>
              <a:rPr lang="nl-NL" dirty="0"/>
              <a:t>Wat doen R6 en C14 bij de LG spoel?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D46542-3D90-17CC-6CB9-2FFAF692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87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95DB8-0ACF-EFC0-5364-20D0247F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r>
              <a:rPr lang="nl-NL" dirty="0"/>
              <a:t>Oscillator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16B9B1-2442-6EEE-3402-AE4EDCAC6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r>
              <a:rPr lang="nl-NL" dirty="0"/>
              <a:t>Triode UCH81, anode R5</a:t>
            </a:r>
          </a:p>
          <a:p>
            <a:r>
              <a:rPr lang="nl-NL" dirty="0" err="1"/>
              <a:t>Afstemcond</a:t>
            </a:r>
            <a:r>
              <a:rPr lang="nl-NL" dirty="0"/>
              <a:t> C4</a:t>
            </a:r>
          </a:p>
          <a:p>
            <a:r>
              <a:rPr lang="nl-NL" dirty="0"/>
              <a:t>Anode via C10, trafo, C82 op g</a:t>
            </a:r>
          </a:p>
          <a:p>
            <a:r>
              <a:rPr lang="nl-NL" dirty="0"/>
              <a:t>L/M: S10-S9</a:t>
            </a:r>
            <a:br>
              <a:rPr lang="nl-NL" dirty="0"/>
            </a:br>
            <a:r>
              <a:rPr lang="nl-NL" dirty="0"/>
              <a:t>K: S8-S7-S6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AABCE8-6558-66DB-2687-C3C5410A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E3DE9AD-335D-C8C5-9CA7-4E9B7F115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5425"/>
            <a:ext cx="511175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4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D857D-F2CB-DBAF-5394-1CD8538D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in oscillator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E1CD69-3E97-267B-E30F-1FE9EF09E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doet C44 (10pF) bij de anode?</a:t>
            </a:r>
          </a:p>
          <a:p>
            <a:r>
              <a:rPr lang="nl-NL" dirty="0"/>
              <a:t>Wat doet C31 (420pF) onder M/L spoel?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67D627-9ED5-63C4-57FA-EEE3A8D0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798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4225BA2-2C81-23E5-CD28-0E84351B8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7" b="46770"/>
          <a:stretch/>
        </p:blipFill>
        <p:spPr>
          <a:xfrm>
            <a:off x="225503" y="1276674"/>
            <a:ext cx="8461297" cy="46144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54D2DB-2B37-CFE1-13A2-EBF75843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nl-NL" dirty="0"/>
              <a:t>Mengtrap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A15827-12F2-2B44-BE29-B70E76DEB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800" y="2060848"/>
            <a:ext cx="4392488" cy="4190764"/>
          </a:xfrm>
        </p:spPr>
        <p:txBody>
          <a:bodyPr/>
          <a:lstStyle/>
          <a:p>
            <a:r>
              <a:rPr lang="nl-NL" dirty="0"/>
              <a:t>C5 van antenne op g1</a:t>
            </a:r>
          </a:p>
          <a:p>
            <a:r>
              <a:rPr lang="nl-NL" dirty="0" err="1"/>
              <a:t>Osc</a:t>
            </a:r>
            <a:r>
              <a:rPr lang="nl-NL" dirty="0"/>
              <a:t> van 9 naar g3</a:t>
            </a:r>
          </a:p>
          <a:p>
            <a:r>
              <a:rPr lang="nl-NL" dirty="0"/>
              <a:t>G2/g4 via R3/C8</a:t>
            </a:r>
          </a:p>
          <a:p>
            <a:r>
              <a:rPr lang="nl-NL" dirty="0"/>
              <a:t>MF blik S13/S14</a:t>
            </a:r>
          </a:p>
          <a:p>
            <a:r>
              <a:rPr lang="nl-NL" dirty="0"/>
              <a:t>AVC via R2 aan g1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C09A22-456C-544D-143E-F35B44F6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137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23C3E-D56E-08E2-6365-FC3AAFD7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</p:spPr>
        <p:txBody>
          <a:bodyPr/>
          <a:lstStyle/>
          <a:p>
            <a:r>
              <a:rPr lang="nl-NL" dirty="0"/>
              <a:t>MF-trap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98DC79-AC6C-0EAD-025F-00EAE9F65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3768843" cy="4525963"/>
          </a:xfrm>
        </p:spPr>
        <p:txBody>
          <a:bodyPr/>
          <a:lstStyle/>
          <a:p>
            <a:r>
              <a:rPr lang="nl-NL" dirty="0"/>
              <a:t>Uit 1</a:t>
            </a:r>
            <a:r>
              <a:rPr lang="nl-NL" baseline="30000" dirty="0"/>
              <a:t>e</a:t>
            </a:r>
            <a:r>
              <a:rPr lang="nl-NL" dirty="0"/>
              <a:t> MF op g1</a:t>
            </a:r>
          </a:p>
          <a:p>
            <a:r>
              <a:rPr lang="nl-NL" dirty="0"/>
              <a:t>Anode naar 2</a:t>
            </a:r>
            <a:r>
              <a:rPr lang="nl-NL" baseline="30000" dirty="0"/>
              <a:t>e</a:t>
            </a:r>
            <a:r>
              <a:rPr lang="nl-NL" dirty="0"/>
              <a:t> MF</a:t>
            </a:r>
          </a:p>
          <a:p>
            <a:r>
              <a:rPr lang="nl-NL" dirty="0"/>
              <a:t>Voeding via R20</a:t>
            </a:r>
          </a:p>
          <a:p>
            <a:r>
              <a:rPr lang="nl-NL" dirty="0"/>
              <a:t>G2 via R7, C15, C21</a:t>
            </a:r>
          </a:p>
          <a:p>
            <a:pPr lvl="1"/>
            <a:r>
              <a:rPr lang="nl-NL" dirty="0"/>
              <a:t>2x ontkoppel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DF80E9-982E-475A-1CB2-CD820C9E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0481139-5037-C043-4B4E-AA438B798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43" y="435412"/>
            <a:ext cx="4460757" cy="62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0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6464F-AC2C-3317-4DBC-E400DAED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994122"/>
          </a:xfrm>
        </p:spPr>
        <p:txBody>
          <a:bodyPr/>
          <a:lstStyle/>
          <a:p>
            <a:r>
              <a:rPr lang="nl-NL" dirty="0"/>
              <a:t>Detector en AVC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08A525-4074-7595-EAF7-3AB0D617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1556792"/>
            <a:ext cx="5482952" cy="5026570"/>
          </a:xfrm>
        </p:spPr>
        <p:txBody>
          <a:bodyPr/>
          <a:lstStyle/>
          <a:p>
            <a:r>
              <a:rPr lang="nl-NL" dirty="0"/>
              <a:t>MF trafo aan diode UBF80:</a:t>
            </a:r>
            <a:br>
              <a:rPr lang="nl-NL" dirty="0"/>
            </a:br>
            <a:r>
              <a:rPr lang="nl-NL" dirty="0"/>
              <a:t>Geeft HF, AF en DC</a:t>
            </a:r>
          </a:p>
          <a:p>
            <a:r>
              <a:rPr lang="nl-NL" dirty="0"/>
              <a:t>HF filter C22 R8 C23</a:t>
            </a:r>
          </a:p>
          <a:p>
            <a:r>
              <a:rPr lang="nl-NL" dirty="0"/>
              <a:t>Rol van R18??</a:t>
            </a:r>
          </a:p>
          <a:p>
            <a:r>
              <a:rPr lang="nl-NL" dirty="0"/>
              <a:t>DC via R19 naar AGC</a:t>
            </a:r>
          </a:p>
          <a:p>
            <a:r>
              <a:rPr lang="nl-NL" dirty="0"/>
              <a:t>C26 blokkeert DC</a:t>
            </a:r>
          </a:p>
          <a:p>
            <a:r>
              <a:rPr lang="nl-NL" dirty="0"/>
              <a:t>Connector IN / OUT</a:t>
            </a:r>
          </a:p>
          <a:p>
            <a:r>
              <a:rPr lang="nl-NL" dirty="0"/>
              <a:t>Scheiding C27 C43 C39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E58FEE-D810-50D2-D5FA-B3DC5FAB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2D0723-A411-56A2-E0B8-59DBBD85D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1332"/>
            <a:ext cx="2411289" cy="67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Overzicht</a:t>
            </a:r>
            <a:r>
              <a:rPr lang="en-US" dirty="0"/>
              <a:t>, U-</a:t>
            </a:r>
            <a:r>
              <a:rPr lang="en-US" dirty="0" err="1"/>
              <a:t>tje</a:t>
            </a:r>
            <a:r>
              <a:rPr lang="en-US" dirty="0"/>
              <a:t>, </a:t>
            </a:r>
            <a:r>
              <a:rPr lang="en-US" dirty="0" err="1"/>
              <a:t>Typenummer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Schemadetails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/>
              <a:t>Voeding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RF-</a:t>
            </a:r>
            <a:r>
              <a:rPr lang="en-US" dirty="0" err="1"/>
              <a:t>Deel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LF-</a:t>
            </a:r>
            <a:r>
              <a:rPr lang="en-US" dirty="0" err="1"/>
              <a:t>deel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Opknaptips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78AF0E1-9F20-372C-F4CA-C053C7CA1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16" y="2636912"/>
            <a:ext cx="5120118" cy="38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30190-0B65-E859-50B0-8156BFC1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Werking AGC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B90CAF-28ED-3922-5CAC-2CF9504D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nl-NL" dirty="0"/>
              <a:t>B1 en B2 versterking </a:t>
            </a:r>
            <a:r>
              <a:rPr lang="nl-NL" dirty="0" err="1"/>
              <a:t>afh</a:t>
            </a:r>
            <a:r>
              <a:rPr lang="nl-NL" dirty="0"/>
              <a:t>. van voorspanning</a:t>
            </a:r>
          </a:p>
          <a:p>
            <a:r>
              <a:rPr lang="nl-NL" dirty="0"/>
              <a:t>Variabele spoed in roosterwikkeling</a:t>
            </a:r>
          </a:p>
          <a:p>
            <a:r>
              <a:rPr lang="nl-NL" dirty="0"/>
              <a:t>Geeft variabele </a:t>
            </a:r>
            <a:br>
              <a:rPr lang="nl-NL" dirty="0"/>
            </a:br>
            <a:r>
              <a:rPr lang="nl-NL" dirty="0"/>
              <a:t>μ karakteristiek</a:t>
            </a:r>
          </a:p>
          <a:p>
            <a:r>
              <a:rPr lang="nl-NL" dirty="0"/>
              <a:t>Op g1 staat </a:t>
            </a:r>
            <a:br>
              <a:rPr lang="nl-NL" dirty="0"/>
            </a:br>
            <a:r>
              <a:rPr lang="nl-NL" dirty="0"/>
              <a:t>signaal en AGC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30261F-5651-E567-9520-C3098A7B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4016D51-880C-C232-8864-0705016E0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77877"/>
            <a:ext cx="5162550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6B54CF1-B771-3408-EEDD-6D0987164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87675"/>
            <a:ext cx="6121400" cy="3733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38159B-D901-EDFC-EBC4-F2BFF60D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AGC circuit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6A7B3-B2CE-5B96-A330-2F8915CF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36691"/>
          </a:xfrm>
        </p:spPr>
        <p:txBody>
          <a:bodyPr/>
          <a:lstStyle/>
          <a:p>
            <a:r>
              <a:rPr lang="nl-NL" dirty="0"/>
              <a:t>B1 heeft V</a:t>
            </a:r>
            <a:r>
              <a:rPr lang="nl-NL" baseline="-25000" dirty="0"/>
              <a:t>AGC</a:t>
            </a:r>
            <a:r>
              <a:rPr lang="nl-NL" dirty="0"/>
              <a:t> parallel aan signaal via R2</a:t>
            </a:r>
          </a:p>
          <a:p>
            <a:r>
              <a:rPr lang="nl-NL" dirty="0"/>
              <a:t>B2 heeft signaal in serie met V</a:t>
            </a:r>
            <a:r>
              <a:rPr lang="nl-NL" baseline="-25000" dirty="0"/>
              <a:t>AGC</a:t>
            </a:r>
          </a:p>
          <a:p>
            <a:endParaRPr lang="nl-NL" dirty="0"/>
          </a:p>
          <a:p>
            <a:r>
              <a:rPr lang="nl-NL" dirty="0"/>
              <a:t>R19 (2M7)</a:t>
            </a:r>
            <a:br>
              <a:rPr lang="nl-NL" dirty="0"/>
            </a:br>
            <a:r>
              <a:rPr lang="nl-NL" dirty="0"/>
              <a:t>voedt C42</a:t>
            </a:r>
          </a:p>
          <a:p>
            <a:endParaRPr lang="nl-NL" dirty="0"/>
          </a:p>
          <a:p>
            <a:r>
              <a:rPr lang="nl-NL" dirty="0" err="1"/>
              <a:t>Hoogohmig</a:t>
            </a:r>
            <a:r>
              <a:rPr lang="nl-NL" dirty="0"/>
              <a:t>!</a:t>
            </a:r>
          </a:p>
          <a:p>
            <a:pPr lvl="1"/>
            <a:r>
              <a:rPr lang="nl-NL" dirty="0"/>
              <a:t>Lekje in C42</a:t>
            </a:r>
          </a:p>
          <a:p>
            <a:pPr lvl="1"/>
            <a:r>
              <a:rPr lang="nl-NL" dirty="0"/>
              <a:t>Meting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AE2989-D12A-DB78-CDA0-034F122A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716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55B60-0C7B-AC3E-6237-B4F3B327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LF Versterker in 1 buis: UCL82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2893D1-91C8-90BA-3646-DB0FFF510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393242-987F-6F39-8EF0-8B8EE03B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C9171D-7BBE-F8BC-201F-10E7C48C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647825"/>
            <a:ext cx="8712968" cy="49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9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6AD03-E33C-BC74-8896-7F16EF4E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AF Voortrap: Triode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D31C45-25B5-D896-7440-0690A05D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24012"/>
            <a:ext cx="4114800" cy="4525963"/>
          </a:xfrm>
        </p:spPr>
        <p:txBody>
          <a:bodyPr/>
          <a:lstStyle/>
          <a:p>
            <a:r>
              <a:rPr lang="nl-NL" dirty="0"/>
              <a:t>Potmeter R9</a:t>
            </a:r>
          </a:p>
          <a:p>
            <a:r>
              <a:rPr lang="nl-NL" dirty="0"/>
              <a:t>DC blokker C28</a:t>
            </a:r>
          </a:p>
          <a:p>
            <a:r>
              <a:rPr lang="nl-NL" dirty="0"/>
              <a:t>Roosterlek R10</a:t>
            </a:r>
          </a:p>
          <a:p>
            <a:r>
              <a:rPr lang="nl-NL" dirty="0"/>
              <a:t>Anodeweerstand R11</a:t>
            </a:r>
          </a:p>
          <a:p>
            <a:r>
              <a:rPr lang="nl-NL" dirty="0"/>
              <a:t>HF lek C30</a:t>
            </a:r>
          </a:p>
          <a:p>
            <a:r>
              <a:rPr lang="nl-NL" dirty="0" err="1"/>
              <a:t>Hoogfilter</a:t>
            </a:r>
            <a:r>
              <a:rPr lang="nl-NL" dirty="0"/>
              <a:t> C29 / SK2</a:t>
            </a:r>
          </a:p>
          <a:p>
            <a:r>
              <a:rPr lang="nl-NL" dirty="0" err="1"/>
              <a:t>Koppelcond</a:t>
            </a:r>
            <a:r>
              <a:rPr lang="nl-NL" dirty="0"/>
              <a:t> C35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B955AE-CE24-BBB6-A99A-B2E0DA42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DFBB9E2-BE87-0098-9833-AF6007ACA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4137388" cy="53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0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F9C08-0B2E-298E-2DF1-2B317A34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komen ze bij die 220p en 4n7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11683F-BAE0-0C17-76AD-67E39392D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>
                <a:hlinkClick r:id="rId2"/>
              </a:rPr>
              <a:t>Plaatweerstand van triode</a:t>
            </a:r>
            <a:r>
              <a:rPr lang="nl-NL" dirty="0"/>
              <a:t>: 30k</a:t>
            </a:r>
            <a:r>
              <a:rPr lang="el-GR" dirty="0"/>
              <a:t>Ω</a:t>
            </a:r>
            <a:endParaRPr lang="nl-NL" dirty="0"/>
          </a:p>
          <a:p>
            <a:endParaRPr lang="nl-NL" dirty="0"/>
          </a:p>
          <a:p>
            <a:r>
              <a:rPr lang="nl-NL" dirty="0"/>
              <a:t>Met 220pF: </a:t>
            </a:r>
          </a:p>
          <a:p>
            <a:pPr lvl="1"/>
            <a:r>
              <a:rPr lang="nl-NL" dirty="0"/>
              <a:t>RC = 220pF x 30k</a:t>
            </a:r>
            <a:r>
              <a:rPr lang="el-GR" dirty="0"/>
              <a:t>Ω</a:t>
            </a:r>
            <a:r>
              <a:rPr lang="nl-NL" dirty="0"/>
              <a:t> = 6,6 </a:t>
            </a:r>
            <a:r>
              <a:rPr lang="el-GR" dirty="0"/>
              <a:t>μ</a:t>
            </a:r>
            <a:r>
              <a:rPr lang="nl-NL" dirty="0"/>
              <a:t>s</a:t>
            </a:r>
          </a:p>
          <a:p>
            <a:pPr lvl="1"/>
            <a:r>
              <a:rPr lang="nl-NL" dirty="0"/>
              <a:t>f = 1 / (2</a:t>
            </a:r>
            <a:r>
              <a:rPr lang="el-GR" dirty="0"/>
              <a:t>π</a:t>
            </a:r>
            <a:r>
              <a:rPr lang="nl-NL" dirty="0"/>
              <a:t>RC) = 24kHz</a:t>
            </a:r>
          </a:p>
          <a:p>
            <a:pPr lvl="1"/>
            <a:r>
              <a:rPr lang="nl-NL" dirty="0"/>
              <a:t>Hogere </a:t>
            </a:r>
            <a:r>
              <a:rPr lang="nl-NL" dirty="0" err="1"/>
              <a:t>freq</a:t>
            </a:r>
            <a:r>
              <a:rPr lang="nl-NL" dirty="0"/>
              <a:t> (452kHz) worden verzwakt</a:t>
            </a:r>
          </a:p>
          <a:p>
            <a:endParaRPr lang="nl-NL" dirty="0"/>
          </a:p>
          <a:p>
            <a:r>
              <a:rPr lang="nl-NL" dirty="0"/>
              <a:t>Met 4,7nF erbij: RC = 5nF x 30k</a:t>
            </a:r>
            <a:r>
              <a:rPr lang="el-GR" dirty="0"/>
              <a:t>Ω</a:t>
            </a:r>
            <a:r>
              <a:rPr lang="nl-NL" dirty="0"/>
              <a:t> = 150</a:t>
            </a:r>
            <a:r>
              <a:rPr lang="el-GR" dirty="0"/>
              <a:t> μ</a:t>
            </a:r>
            <a:r>
              <a:rPr lang="nl-NL" dirty="0"/>
              <a:t>s</a:t>
            </a:r>
          </a:p>
          <a:p>
            <a:pPr lvl="1"/>
            <a:r>
              <a:rPr lang="nl-NL" dirty="0"/>
              <a:t>f = 1,1 kHz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A840D3-5F56-EFCF-F36E-C5E695F5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EED089B-435A-5685-2494-A8B0D9C0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24871" y="1469506"/>
            <a:ext cx="2276521" cy="365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86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CEF39AC-8624-9491-89DB-7300C475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617" y="1232756"/>
            <a:ext cx="4777166" cy="43924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AE226C5-2E1D-9616-33B3-3C34DE6A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Eindtrap: </a:t>
            </a:r>
            <a:r>
              <a:rPr lang="nl-NL" dirty="0" err="1"/>
              <a:t>Pentode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083E25-40D4-9BA5-6E93-7A5719A83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87" y="1738313"/>
            <a:ext cx="3528392" cy="4983162"/>
          </a:xfrm>
        </p:spPr>
        <p:txBody>
          <a:bodyPr>
            <a:normAutofit/>
          </a:bodyPr>
          <a:lstStyle/>
          <a:p>
            <a:r>
              <a:rPr lang="nl-NL" dirty="0"/>
              <a:t>Koppel C35</a:t>
            </a:r>
          </a:p>
          <a:p>
            <a:r>
              <a:rPr lang="nl-NL" dirty="0"/>
              <a:t>Roosterlek R12</a:t>
            </a:r>
          </a:p>
          <a:p>
            <a:r>
              <a:rPr lang="nl-NL" dirty="0" err="1"/>
              <a:t>Stopweerst</a:t>
            </a:r>
            <a:r>
              <a:rPr lang="nl-NL" dirty="0"/>
              <a:t> R13, 680k is veel!</a:t>
            </a:r>
          </a:p>
          <a:p>
            <a:r>
              <a:rPr lang="nl-NL" dirty="0" err="1"/>
              <a:t>Katode</a:t>
            </a:r>
            <a:r>
              <a:rPr lang="nl-NL" dirty="0"/>
              <a:t> R16 / C37</a:t>
            </a:r>
          </a:p>
          <a:p>
            <a:r>
              <a:rPr lang="nl-NL" dirty="0"/>
              <a:t>Scherm +</a:t>
            </a:r>
          </a:p>
          <a:p>
            <a:r>
              <a:rPr lang="nl-NL" dirty="0"/>
              <a:t>Belasting S17</a:t>
            </a:r>
          </a:p>
          <a:p>
            <a:r>
              <a:rPr lang="nl-NL" dirty="0" err="1"/>
              <a:t>Boucherot</a:t>
            </a:r>
            <a:r>
              <a:rPr lang="nl-NL" dirty="0"/>
              <a:t> C38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DD0396-3648-E256-0B89-D6DB62B0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3883850-256D-9E65-2264-DE2DB9A2282E}"/>
              </a:ext>
            </a:extLst>
          </p:cNvPr>
          <p:cNvSpPr txBox="1">
            <a:spLocks/>
          </p:cNvSpPr>
          <p:nvPr/>
        </p:nvSpPr>
        <p:spPr>
          <a:xfrm>
            <a:off x="4272540" y="5157192"/>
            <a:ext cx="352839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S18, R17: </a:t>
            </a:r>
            <a:br>
              <a:rPr lang="nl-NL" dirty="0"/>
            </a:br>
            <a:r>
              <a:rPr lang="nl-NL" dirty="0"/>
              <a:t>deel van voeding</a:t>
            </a:r>
          </a:p>
        </p:txBody>
      </p:sp>
    </p:spTree>
    <p:extLst>
      <p:ext uri="{BB962C8B-B14F-4D97-AF65-F5344CB8AC3E}">
        <p14:creationId xmlns:p14="http://schemas.microsoft.com/office/powerpoint/2010/main" val="1715357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4CEB-5CDE-23B0-0071-D3F6E056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Opknaptips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29A055-10E2-ED3B-B1F0-D7BBA134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Buizenradio algemeen</a:t>
            </a:r>
          </a:p>
          <a:p>
            <a:r>
              <a:rPr lang="nl-NL" dirty="0"/>
              <a:t>Tips voor U-</a:t>
            </a:r>
            <a:r>
              <a:rPr lang="nl-NL" dirty="0" err="1"/>
              <a:t>tjes</a:t>
            </a:r>
            <a:endParaRPr lang="nl-NL" dirty="0"/>
          </a:p>
          <a:p>
            <a:r>
              <a:rPr lang="nl-NL" dirty="0"/>
              <a:t>Condensatorballast</a:t>
            </a:r>
          </a:p>
          <a:p>
            <a:r>
              <a:rPr lang="nl-NL" dirty="0" err="1"/>
              <a:t>Sierstrips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9CF80A-7952-5B38-6D04-6A38B402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417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D0B1C-4D49-653E-9FF8-E59ADE98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Simpele constructie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579C7C-1744-BF0F-D879-5DDA97A58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240" y="1624012"/>
            <a:ext cx="2297088" cy="4525963"/>
          </a:xfrm>
        </p:spPr>
        <p:txBody>
          <a:bodyPr/>
          <a:lstStyle/>
          <a:p>
            <a:r>
              <a:rPr lang="nl-NL" dirty="0"/>
              <a:t>2x schroef, </a:t>
            </a:r>
            <a:br>
              <a:rPr lang="nl-NL" dirty="0"/>
            </a:br>
            <a:r>
              <a:rPr lang="nl-NL" dirty="0" err="1"/>
              <a:t>achterkap</a:t>
            </a:r>
            <a:endParaRPr lang="nl-NL" dirty="0"/>
          </a:p>
          <a:p>
            <a:r>
              <a:rPr lang="nl-NL" dirty="0"/>
              <a:t>PCB aan </a:t>
            </a:r>
            <a:br>
              <a:rPr lang="nl-NL" dirty="0"/>
            </a:br>
            <a:r>
              <a:rPr lang="nl-NL" dirty="0"/>
              <a:t>front</a:t>
            </a:r>
          </a:p>
          <a:p>
            <a:r>
              <a:rPr lang="nl-NL" dirty="0"/>
              <a:t>Overal bij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D27399-F9C1-FA19-6766-F393148E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08EFE8-E8F4-F452-C640-449D5237A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3164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86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569D5-8D48-03D2-A413-76F1A47D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Buizenradio opstarten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B2FD9-CF3D-5044-AA98-3116E7E4E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Visuele inspectie</a:t>
            </a:r>
          </a:p>
          <a:p>
            <a:r>
              <a:rPr lang="nl-NL" dirty="0"/>
              <a:t>Preventief: Koppel-C, Ratel-C, </a:t>
            </a:r>
            <a:r>
              <a:rPr lang="nl-NL" dirty="0" err="1"/>
              <a:t>Boucherot</a:t>
            </a:r>
            <a:endParaRPr lang="nl-NL" dirty="0"/>
          </a:p>
          <a:p>
            <a:r>
              <a:rPr lang="nl-NL" dirty="0"/>
              <a:t>Buizen meten (100%)</a:t>
            </a:r>
          </a:p>
          <a:p>
            <a:r>
              <a:rPr lang="nl-NL" dirty="0"/>
              <a:t>Aan via lamp (voor </a:t>
            </a:r>
            <a:br>
              <a:rPr lang="nl-NL" dirty="0"/>
            </a:br>
            <a:r>
              <a:rPr lang="nl-NL" dirty="0"/>
              <a:t>stroombegrenzing)</a:t>
            </a:r>
          </a:p>
          <a:p>
            <a:r>
              <a:rPr lang="nl-NL" dirty="0"/>
              <a:t>Teercondensators</a:t>
            </a:r>
          </a:p>
          <a:p>
            <a:r>
              <a:rPr lang="nl-NL" dirty="0"/>
              <a:t>Spanningen meten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35CBA9-0071-B844-63FE-4B4E57EA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0EFBF6-6D03-7557-0EEC-8A3D204AF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05" y="3457990"/>
            <a:ext cx="4167163" cy="312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08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CAD114-0342-D3FC-6D27-B3D2BC427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Extra controle op isolatie / modificatie</a:t>
            </a:r>
          </a:p>
          <a:p>
            <a:r>
              <a:rPr lang="nl-NL" dirty="0"/>
              <a:t>Scheidingscondensatoren: X2 type of weg</a:t>
            </a:r>
          </a:p>
          <a:p>
            <a:pPr lvl="1"/>
            <a:r>
              <a:rPr lang="nl-NL" dirty="0"/>
              <a:t>Aarde, antenne</a:t>
            </a:r>
          </a:p>
          <a:p>
            <a:pPr lvl="1"/>
            <a:r>
              <a:rPr lang="nl-NL" dirty="0" err="1"/>
              <a:t>Pickup</a:t>
            </a:r>
            <a:endParaRPr lang="nl-NL" dirty="0"/>
          </a:p>
          <a:p>
            <a:endParaRPr lang="nl-NL" dirty="0"/>
          </a:p>
          <a:p>
            <a:r>
              <a:rPr lang="nl-NL" dirty="0"/>
              <a:t>Ballast in gloeiketen</a:t>
            </a:r>
          </a:p>
          <a:p>
            <a:pPr lvl="1"/>
            <a:r>
              <a:rPr lang="nl-NL" dirty="0"/>
              <a:t>Vervangen door 1,5μF condensator (??)</a:t>
            </a:r>
          </a:p>
          <a:p>
            <a:pPr lvl="1"/>
            <a:r>
              <a:rPr lang="nl-NL" dirty="0"/>
              <a:t>Voeding naar model “</a:t>
            </a:r>
            <a:r>
              <a:rPr lang="nl-NL" dirty="0" err="1"/>
              <a:t>Sanshin</a:t>
            </a:r>
            <a:r>
              <a:rPr lang="nl-NL" dirty="0"/>
              <a:t>”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2A5FA9-DE9B-2EC8-E2BC-E4F875F92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068960"/>
            <a:ext cx="4463426" cy="13681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6B01AD-9C3B-7048-3A93-B20FF485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een (laat) U-</a:t>
            </a:r>
            <a:r>
              <a:rPr lang="nl-NL" dirty="0" err="1"/>
              <a:t>tje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A1D6BE-BDB5-341A-CEB7-46FD1DDC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66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CEBBE-65CD-5CD6-B9DC-A84D1E41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Overzicht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C17769-2DB4-2290-2401-7EEA5F42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een U-</a:t>
            </a:r>
            <a:r>
              <a:rPr lang="nl-NL" dirty="0" err="1"/>
              <a:t>tje</a:t>
            </a:r>
            <a:endParaRPr lang="nl-NL" dirty="0"/>
          </a:p>
          <a:p>
            <a:r>
              <a:rPr lang="nl-NL" dirty="0"/>
              <a:t>Philips Typenummers, andere late U-</a:t>
            </a:r>
            <a:r>
              <a:rPr lang="nl-NL" dirty="0" err="1"/>
              <a:t>tjes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88F763-4C07-B264-E34E-C170D11B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8C3D29-0259-8C04-9799-81CFAD956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05" y="3078162"/>
            <a:ext cx="5266929" cy="34231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A13CDD-7A2E-865F-37B1-1CD1E790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4" y="3078162"/>
            <a:ext cx="1366292" cy="35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48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E9F7D-D038-2078-DB65-86617994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Condensatorballast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56FAA2-E08A-D692-DFC4-81FC007CB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A8602E-3C68-09CC-C53B-9D7215EA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2B62DD-62E7-3E69-275F-C0C622A25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81287"/>
            <a:ext cx="8229600" cy="5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56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E9F7D-D038-2078-DB65-86617994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Sanshin</a:t>
            </a:r>
            <a:r>
              <a:rPr lang="nl-NL" dirty="0"/>
              <a:t> schema, 43 naar 17W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56FAA2-E08A-D692-DFC4-81FC007CB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A8602E-3C68-09CC-C53B-9D7215EA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2B62DD-62E7-3E69-275F-C0C622A25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81287"/>
            <a:ext cx="8229600" cy="5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29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F8C75-4B6E-7CD6-6F28-5AFE5755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Sierstrips</a:t>
            </a:r>
            <a:r>
              <a:rPr lang="nl-NL" dirty="0"/>
              <a:t> en kast (kap)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F972D3-E981-8B8E-5D3E-EA29DBA0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Er zitten (</a:t>
            </a:r>
            <a:r>
              <a:rPr lang="nl-NL" dirty="0">
                <a:solidFill>
                  <a:srgbClr val="FF0000"/>
                </a:solidFill>
              </a:rPr>
              <a:t>zaten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nl-NL" dirty="0">
                <a:sym typeface="Wingdings" panose="05000000000000000000" pitchFamily="2" charset="2"/>
              </a:rPr>
              <a:t>) 3 glimmende strips op</a:t>
            </a:r>
          </a:p>
          <a:p>
            <a:r>
              <a:rPr lang="nl-NL" dirty="0">
                <a:sym typeface="Wingdings" panose="05000000000000000000" pitchFamily="2" charset="2"/>
              </a:rPr>
              <a:t>Slecht geplakt dus meestal verdwenen</a:t>
            </a:r>
          </a:p>
          <a:p>
            <a:r>
              <a:rPr lang="nl-NL" dirty="0">
                <a:sym typeface="Wingdings" panose="05000000000000000000" pitchFamily="2" charset="2"/>
              </a:rPr>
              <a:t>Ali Nikkelstrips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om batterijen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te lassen, 8mm</a:t>
            </a:r>
          </a:p>
          <a:p>
            <a:r>
              <a:rPr lang="nl-NL" dirty="0">
                <a:sym typeface="Wingdings" panose="05000000000000000000" pitchFamily="2" charset="2"/>
              </a:rPr>
              <a:t>Knippen met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schaar</a:t>
            </a:r>
          </a:p>
          <a:p>
            <a:r>
              <a:rPr lang="nl-NL" dirty="0">
                <a:sym typeface="Wingdings" panose="05000000000000000000" pitchFamily="2" charset="2"/>
              </a:rPr>
              <a:t>Kap: </a:t>
            </a:r>
            <a:r>
              <a:rPr lang="nl-NL" dirty="0" err="1">
                <a:sym typeface="Wingdings" panose="05000000000000000000" pitchFamily="2" charset="2"/>
              </a:rPr>
              <a:t>Meubeline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439358-3678-A573-91E9-E0107687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07D995-2376-9534-60CF-C2C750EF5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61809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8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4.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 blijven leuk die U-</a:t>
            </a:r>
            <a:r>
              <a:rPr lang="nl-NL" dirty="0" err="1"/>
              <a:t>tjes</a:t>
            </a:r>
            <a:r>
              <a:rPr lang="nl-NL" dirty="0"/>
              <a:t>, al zijn het “late”</a:t>
            </a:r>
          </a:p>
          <a:p>
            <a:r>
              <a:rPr lang="nl-NL" dirty="0"/>
              <a:t>Alle onderdelen bekeken!</a:t>
            </a:r>
          </a:p>
          <a:p>
            <a:endParaRPr lang="nl-NL" dirty="0"/>
          </a:p>
          <a:p>
            <a:r>
              <a:rPr lang="nl-NL" dirty="0"/>
              <a:t>Even gestandaardiseerd en uitgeknepen </a:t>
            </a:r>
            <a:br>
              <a:rPr lang="nl-NL" dirty="0"/>
            </a:br>
            <a:r>
              <a:rPr lang="nl-NL" dirty="0"/>
              <a:t>als Amerikaanse AA5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B3C83-D841-5F67-02C3-53CE161F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Luisteren naar de B3X00U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75EE1B-BD9D-1166-B2F1-8C5422B20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Radio is erg gevoelig</a:t>
            </a:r>
          </a:p>
          <a:p>
            <a:r>
              <a:rPr lang="nl-NL" dirty="0"/>
              <a:t>LG: Veel storing en weinig stations (BBC)</a:t>
            </a:r>
          </a:p>
          <a:p>
            <a:r>
              <a:rPr lang="nl-NL" dirty="0"/>
              <a:t>MG: Overdag en avond meerdere stations</a:t>
            </a:r>
          </a:p>
          <a:p>
            <a:pPr lvl="1"/>
            <a:r>
              <a:rPr lang="nl-NL" dirty="0"/>
              <a:t>Stand spraakschakelaar</a:t>
            </a:r>
            <a:r>
              <a:rPr lang="nl-NL"/>
              <a:t>: Hoog/Ruis</a:t>
            </a:r>
            <a:endParaRPr lang="nl-NL" dirty="0"/>
          </a:p>
          <a:p>
            <a:r>
              <a:rPr lang="nl-NL" dirty="0"/>
              <a:t>KG: Veel stations, maar moeilijk afstemmen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DB5954-EC73-8500-A763-D1682164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279105-F219-38AB-F78D-D41FBDCBC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3"/>
          <a:stretch/>
        </p:blipFill>
        <p:spPr>
          <a:xfrm>
            <a:off x="2915816" y="4537844"/>
            <a:ext cx="6032766" cy="21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96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nl-NL" dirty="0"/>
              <a:t>Philips B3X00U</a:t>
            </a:r>
          </a:p>
          <a:p>
            <a:r>
              <a:rPr lang="nl-NL" dirty="0"/>
              <a:t>Philips BX300U</a:t>
            </a:r>
          </a:p>
          <a:p>
            <a:r>
              <a:rPr lang="nl-NL" dirty="0" err="1"/>
              <a:t>Loctal</a:t>
            </a:r>
            <a:r>
              <a:rPr lang="nl-NL" dirty="0"/>
              <a:t>, </a:t>
            </a:r>
            <a:r>
              <a:rPr lang="nl-NL" dirty="0" err="1"/>
              <a:t>Rimlock</a:t>
            </a:r>
            <a:r>
              <a:rPr lang="nl-NL" dirty="0"/>
              <a:t>, </a:t>
            </a:r>
            <a:r>
              <a:rPr lang="nl-NL" dirty="0" err="1"/>
              <a:t>Noval</a:t>
            </a:r>
            <a:endParaRPr lang="nl-NL" dirty="0"/>
          </a:p>
          <a:p>
            <a:r>
              <a:rPr lang="nl-NL" dirty="0"/>
              <a:t>Rolletje Nikkelstrip</a:t>
            </a:r>
          </a:p>
          <a:p>
            <a:r>
              <a:rPr lang="nl-NL" dirty="0"/>
              <a:t>Potje </a:t>
            </a:r>
            <a:r>
              <a:rPr lang="nl-NL" dirty="0" err="1"/>
              <a:t>Meubeline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9C379-50AD-FAC2-730B-2CFA74D8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U-toestellen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0D986D-F7C3-7C4A-C548-0B016498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/>
          <a:lstStyle/>
          <a:p>
            <a:r>
              <a:rPr lang="nl-NL" dirty="0"/>
              <a:t>Een U-toestel is een radio met U-buizen</a:t>
            </a:r>
          </a:p>
          <a:p>
            <a:pPr lvl="1"/>
            <a:r>
              <a:rPr lang="nl-NL" dirty="0"/>
              <a:t>Vroege: 1941 – 48, </a:t>
            </a:r>
            <a:r>
              <a:rPr lang="nl-NL" dirty="0" err="1"/>
              <a:t>Loctal</a:t>
            </a:r>
            <a:r>
              <a:rPr lang="nl-NL" dirty="0"/>
              <a:t> (U*21)</a:t>
            </a:r>
          </a:p>
          <a:p>
            <a:pPr lvl="1"/>
            <a:r>
              <a:rPr lang="nl-NL" dirty="0"/>
              <a:t>Midden: 1948 – 56, </a:t>
            </a:r>
            <a:r>
              <a:rPr lang="nl-NL" dirty="0" err="1"/>
              <a:t>Rimlock</a:t>
            </a:r>
            <a:r>
              <a:rPr lang="nl-NL" dirty="0"/>
              <a:t> (U*41)</a:t>
            </a:r>
          </a:p>
          <a:p>
            <a:pPr lvl="1"/>
            <a:r>
              <a:rPr lang="nl-NL" dirty="0"/>
              <a:t>Late: 1957 – 64, </a:t>
            </a:r>
            <a:r>
              <a:rPr lang="nl-NL" dirty="0" err="1"/>
              <a:t>Noval</a:t>
            </a:r>
            <a:r>
              <a:rPr lang="nl-NL" dirty="0"/>
              <a:t> (U*81)</a:t>
            </a:r>
          </a:p>
          <a:p>
            <a:endParaRPr lang="nl-NL" dirty="0"/>
          </a:p>
          <a:p>
            <a:r>
              <a:rPr lang="nl-NL" dirty="0"/>
              <a:t>Geen trafo, rechtstreeks op net, serie-gloei</a:t>
            </a:r>
          </a:p>
          <a:p>
            <a:r>
              <a:rPr lang="nl-NL" dirty="0"/>
              <a:t>Voordelen</a:t>
            </a:r>
          </a:p>
          <a:p>
            <a:pPr lvl="1"/>
            <a:r>
              <a:rPr lang="nl-NL" dirty="0"/>
              <a:t>Geen voedingstrafo dus </a:t>
            </a:r>
            <a:r>
              <a:rPr lang="nl-NL" dirty="0">
                <a:solidFill>
                  <a:srgbClr val="00B050"/>
                </a:solidFill>
              </a:rPr>
              <a:t>goedkoop</a:t>
            </a:r>
          </a:p>
          <a:p>
            <a:pPr lvl="1"/>
            <a:r>
              <a:rPr lang="nl-NL" dirty="0"/>
              <a:t>Kan op wissel- en gelijkstroom dus </a:t>
            </a:r>
            <a:r>
              <a:rPr lang="nl-NL" dirty="0">
                <a:solidFill>
                  <a:srgbClr val="00B050"/>
                </a:solidFill>
              </a:rPr>
              <a:t>Universeel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8BF965-B126-97F8-7B13-E513FD42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BAFB16E-69B2-A9EA-1591-DFDD8C7D1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1515"/>
            <a:ext cx="2245137" cy="15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0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5A450-8408-8EF6-D1F3-C4586288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Philips </a:t>
            </a:r>
            <a:r>
              <a:rPr lang="nl-NL" dirty="0">
                <a:hlinkClick r:id="rId2"/>
              </a:rPr>
              <a:t>Typenummers</a:t>
            </a:r>
            <a:r>
              <a:rPr lang="nl-NL" dirty="0"/>
              <a:t> (1946-66)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8F4E1C-ED52-5D3A-3637-08DD33445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Letter, Cijfer, Letter, Cijfers, Letters, Suffix</a:t>
            </a:r>
          </a:p>
          <a:p>
            <a:pPr lvl="1"/>
            <a:r>
              <a:rPr lang="nl-NL" dirty="0"/>
              <a:t>Soort toestel: B = Tafel, L = Portable, F = radiogram</a:t>
            </a:r>
          </a:p>
          <a:p>
            <a:pPr lvl="1"/>
            <a:r>
              <a:rPr lang="nl-NL" dirty="0"/>
              <a:t>Luxe klasse 1 – 9</a:t>
            </a:r>
          </a:p>
          <a:p>
            <a:pPr lvl="1"/>
            <a:r>
              <a:rPr lang="nl-NL" dirty="0"/>
              <a:t>Land: X = Benelux, D = Duitsland, SF = Finland</a:t>
            </a:r>
          </a:p>
          <a:p>
            <a:pPr lvl="1"/>
            <a:r>
              <a:rPr lang="nl-NL" dirty="0"/>
              <a:t>Cijfer: Vaak laatste cijfer van modeljaar</a:t>
            </a:r>
          </a:p>
          <a:p>
            <a:pPr lvl="1"/>
            <a:r>
              <a:rPr lang="nl-NL" dirty="0"/>
              <a:t>Cijfer: Onderscheid, hoog bij tropentoestel</a:t>
            </a:r>
          </a:p>
          <a:p>
            <a:pPr lvl="1"/>
            <a:r>
              <a:rPr lang="nl-NL" dirty="0"/>
              <a:t>Voeding: A = wissel, B = Batterij, U = Universeel</a:t>
            </a:r>
          </a:p>
          <a:p>
            <a:pPr lvl="1"/>
            <a:r>
              <a:rPr lang="nl-NL" dirty="0"/>
              <a:t>Landuitvoering, Kleur, ….</a:t>
            </a:r>
          </a:p>
          <a:p>
            <a:r>
              <a:rPr lang="nl-NL" dirty="0"/>
              <a:t>Tot 1956: Eerst letters dan cijfers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E0439C-38F1-DED7-9DC5-871EED9A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38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6FF5A-9779-EEDD-55EB-768D1827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Philips BX300U en B3X00U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7DA7EA-2FE9-5F02-A115-9050A790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525361"/>
          </a:xfrm>
        </p:spPr>
        <p:txBody>
          <a:bodyPr/>
          <a:lstStyle/>
          <a:p>
            <a:r>
              <a:rPr lang="nl-NL" dirty="0"/>
              <a:t>Tafelradio, Klasse 3, Benelux, Jaar 19?0, </a:t>
            </a:r>
            <a:r>
              <a:rPr lang="nl-NL" dirty="0" err="1"/>
              <a:t>Univ</a:t>
            </a:r>
            <a:endParaRPr lang="nl-NL" dirty="0"/>
          </a:p>
          <a:p>
            <a:r>
              <a:rPr lang="nl-NL" dirty="0"/>
              <a:t>Klasse 3 is ‘t hoogst voor een U-</a:t>
            </a:r>
            <a:r>
              <a:rPr lang="nl-NL" dirty="0" err="1"/>
              <a:t>tje</a:t>
            </a:r>
            <a:endParaRPr lang="nl-NL" dirty="0"/>
          </a:p>
          <a:p>
            <a:r>
              <a:rPr lang="nl-NL" dirty="0"/>
              <a:t>5x </a:t>
            </a:r>
            <a:r>
              <a:rPr lang="nl-NL" dirty="0" err="1"/>
              <a:t>Rimlock</a:t>
            </a:r>
            <a:r>
              <a:rPr lang="nl-NL" dirty="0"/>
              <a:t> </a:t>
            </a:r>
            <a:r>
              <a:rPr lang="nl-NL" dirty="0" err="1"/>
              <a:t>fl</a:t>
            </a:r>
            <a:r>
              <a:rPr lang="nl-NL" dirty="0"/>
              <a:t> 165, 4x </a:t>
            </a:r>
            <a:r>
              <a:rPr lang="nl-NL" dirty="0" err="1"/>
              <a:t>Noval</a:t>
            </a:r>
            <a:r>
              <a:rPr lang="nl-NL" dirty="0"/>
              <a:t> </a:t>
            </a:r>
            <a:r>
              <a:rPr lang="nl-NL" dirty="0" err="1"/>
              <a:t>fl</a:t>
            </a:r>
            <a:r>
              <a:rPr lang="nl-NL" dirty="0"/>
              <a:t> 138</a:t>
            </a:r>
          </a:p>
          <a:p>
            <a:r>
              <a:rPr lang="nl-NL" dirty="0"/>
              <a:t>Constructie in 1960 veel simpeler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088BA0-7884-F25D-FDF8-030EDF56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B5F166-AD74-5095-87E2-19BCFC3FD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54999"/>
            <a:ext cx="3474132" cy="260559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51CFB7A-74F4-03E8-45D0-2D8F25D23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8" y="3974409"/>
            <a:ext cx="3474132" cy="26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42C14-B9DB-1114-7688-60D738C3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U-</a:t>
            </a:r>
            <a:r>
              <a:rPr lang="nl-NL" dirty="0" err="1"/>
              <a:t>tjes</a:t>
            </a:r>
            <a:r>
              <a:rPr lang="nl-NL" dirty="0"/>
              <a:t> rond 1960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6F32F8-E320-E4A2-6765-53A9F88A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Standaarduizen</a:t>
            </a:r>
            <a:r>
              <a:rPr lang="nl-NL" dirty="0"/>
              <a:t> UCH81, UBF80, UCL82, UY89</a:t>
            </a:r>
          </a:p>
          <a:p>
            <a:r>
              <a:rPr lang="nl-NL" dirty="0"/>
              <a:t>Simpelst: B0X15U, B0X17U, B0X19U</a:t>
            </a:r>
          </a:p>
          <a:p>
            <a:r>
              <a:rPr lang="nl-NL" dirty="0"/>
              <a:t>“Boxje”, klopt niet, is een 0!</a:t>
            </a:r>
          </a:p>
          <a:p>
            <a:r>
              <a:rPr lang="nl-NL" dirty="0"/>
              <a:t>Klasse 0: geen lichtje, alleen MG, kunststof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A7B0CD-87E3-B78C-AB86-B4CA6277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773152-1FA9-B6C6-221F-DFFB62D94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14313" b="13735"/>
          <a:stretch/>
        </p:blipFill>
        <p:spPr>
          <a:xfrm>
            <a:off x="116764" y="4149081"/>
            <a:ext cx="4135654" cy="23898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CF1DE8F-92B6-6828-80D0-51D1EE3B98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20806" r="9365" b="8421"/>
          <a:stretch/>
        </p:blipFill>
        <p:spPr>
          <a:xfrm>
            <a:off x="4891584" y="4131276"/>
            <a:ext cx="3928888" cy="24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5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FF6E9-31E2-6060-937A-4C4F108D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Klasse 2 en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E8AE74-377C-C1BD-D31F-440D8323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B2X40U L/M en B3X40U L/M/K (1964)</a:t>
            </a:r>
          </a:p>
          <a:p>
            <a:r>
              <a:rPr lang="nl-NL" dirty="0"/>
              <a:t>Grotere kast en beter geluid</a:t>
            </a:r>
          </a:p>
          <a:p>
            <a:r>
              <a:rPr lang="nl-NL" dirty="0"/>
              <a:t>Bij 3: Toonschakelaar, </a:t>
            </a:r>
            <a:r>
              <a:rPr lang="nl-NL" dirty="0" err="1"/>
              <a:t>Pickup-aansl</a:t>
            </a:r>
            <a:r>
              <a:rPr lang="nl-NL" dirty="0"/>
              <a:t>, 2 LS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CE4FBD-4144-72B2-FA47-12354B62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96084E-FDE9-1177-2094-24DAE9CB7D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14805" r="3696" b="14721"/>
          <a:stretch/>
        </p:blipFill>
        <p:spPr>
          <a:xfrm>
            <a:off x="323528" y="3887775"/>
            <a:ext cx="4104456" cy="241655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2C342D8-6364-FA0B-3E14-51B88A7C7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20717" r="1250" b="14563"/>
          <a:stretch/>
        </p:blipFill>
        <p:spPr>
          <a:xfrm>
            <a:off x="4920986" y="4331655"/>
            <a:ext cx="3925416" cy="19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8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2DA65-C1BB-3BD3-51A6-88B3391B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U-</a:t>
            </a:r>
            <a:r>
              <a:rPr lang="nl-NL" dirty="0" err="1"/>
              <a:t>tje</a:t>
            </a:r>
            <a:r>
              <a:rPr lang="nl-NL" dirty="0"/>
              <a:t> in de jaren 60 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44D50-8967-6CAF-044D-4190491B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788" y="1468438"/>
            <a:ext cx="4330824" cy="4525963"/>
          </a:xfrm>
        </p:spPr>
        <p:txBody>
          <a:bodyPr/>
          <a:lstStyle/>
          <a:p>
            <a:r>
              <a:rPr lang="nl-NL" dirty="0"/>
              <a:t>Vier standaard buizen, zeer effectief</a:t>
            </a:r>
          </a:p>
          <a:p>
            <a:r>
              <a:rPr lang="nl-NL" dirty="0"/>
              <a:t>Goed en goedkoop</a:t>
            </a:r>
          </a:p>
          <a:p>
            <a:r>
              <a:rPr lang="nl-NL" dirty="0"/>
              <a:t>Kunststof kast </a:t>
            </a:r>
            <a:br>
              <a:rPr lang="nl-NL" dirty="0"/>
            </a:br>
            <a:r>
              <a:rPr lang="nl-NL" dirty="0"/>
              <a:t>in hippe kleuren</a:t>
            </a:r>
          </a:p>
          <a:p>
            <a:r>
              <a:rPr lang="nl-NL" dirty="0"/>
              <a:t>Minimale constructie, bv. weinig schroeven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9313E2-C8A6-122B-528B-55F31243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845353-2F85-FE26-7011-C6037E44E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076"/>
            <a:ext cx="3944534" cy="41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402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1008</Words>
  <Application>Microsoft Office PowerPoint</Application>
  <PresentationFormat>Diavoorstelling (4:3)</PresentationFormat>
  <Paragraphs>231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8" baseType="lpstr">
      <vt:lpstr>Arial</vt:lpstr>
      <vt:lpstr>Calibri</vt:lpstr>
      <vt:lpstr>Kantoorthema</vt:lpstr>
      <vt:lpstr>Philips B3X00U</vt:lpstr>
      <vt:lpstr>Wat gaan we doen</vt:lpstr>
      <vt:lpstr>1. Overzicht</vt:lpstr>
      <vt:lpstr>U-toestellen</vt:lpstr>
      <vt:lpstr>Philips Typenummers (1946-66)</vt:lpstr>
      <vt:lpstr>Philips BX300U en B3X00U</vt:lpstr>
      <vt:lpstr>Andere U-tjes rond 1960</vt:lpstr>
      <vt:lpstr>Klasse 2 en 3</vt:lpstr>
      <vt:lpstr>Het U-tje in de jaren 60 ….</vt:lpstr>
      <vt:lpstr>2. Schemadetails</vt:lpstr>
      <vt:lpstr>Voeding</vt:lpstr>
      <vt:lpstr>Onderdelen van voeding</vt:lpstr>
      <vt:lpstr>Antennekring</vt:lpstr>
      <vt:lpstr>Onderdelen in antennekring</vt:lpstr>
      <vt:lpstr>Oscillator</vt:lpstr>
      <vt:lpstr>Onderdelen in oscillator</vt:lpstr>
      <vt:lpstr>Mengtrap</vt:lpstr>
      <vt:lpstr>MF-trap</vt:lpstr>
      <vt:lpstr>Detector en AVC</vt:lpstr>
      <vt:lpstr>Werking AGC</vt:lpstr>
      <vt:lpstr>Onderdelen AGC circuit</vt:lpstr>
      <vt:lpstr>LF Versterker in 1 buis: UCL82</vt:lpstr>
      <vt:lpstr>AF Voortrap: Triode</vt:lpstr>
      <vt:lpstr>Hoe komen ze bij die 220p en 4n7</vt:lpstr>
      <vt:lpstr>Eindtrap: Pentode</vt:lpstr>
      <vt:lpstr>3. Opknaptips</vt:lpstr>
      <vt:lpstr>Simpele constructie</vt:lpstr>
      <vt:lpstr>Buizenradio opstarten</vt:lpstr>
      <vt:lpstr>Bij een (laat) U-tje</vt:lpstr>
      <vt:lpstr>Condensatorballast</vt:lpstr>
      <vt:lpstr>Sanshin schema, 43 naar 17W</vt:lpstr>
      <vt:lpstr>Sierstrips en kast (kap)</vt:lpstr>
      <vt:lpstr>4. Conclusies</vt:lpstr>
      <vt:lpstr>Luisteren naar de B3X00U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69</cp:revision>
  <dcterms:created xsi:type="dcterms:W3CDTF">2019-01-19T09:21:01Z</dcterms:created>
  <dcterms:modified xsi:type="dcterms:W3CDTF">2023-01-11T16:39:46Z</dcterms:modified>
</cp:coreProperties>
</file>