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78" r:id="rId3"/>
    <p:sldId id="328" r:id="rId4"/>
    <p:sldId id="370" r:id="rId5"/>
    <p:sldId id="371" r:id="rId6"/>
    <p:sldId id="372" r:id="rId7"/>
    <p:sldId id="373" r:id="rId8"/>
    <p:sldId id="374" r:id="rId9"/>
    <p:sldId id="337" r:id="rId10"/>
    <p:sldId id="329" r:id="rId11"/>
    <p:sldId id="375" r:id="rId12"/>
    <p:sldId id="384" r:id="rId13"/>
    <p:sldId id="330" r:id="rId14"/>
    <p:sldId id="376" r:id="rId15"/>
    <p:sldId id="377" r:id="rId16"/>
    <p:sldId id="378" r:id="rId17"/>
    <p:sldId id="379" r:id="rId18"/>
    <p:sldId id="380" r:id="rId19"/>
    <p:sldId id="381" r:id="rId20"/>
    <p:sldId id="331" r:id="rId21"/>
    <p:sldId id="358" r:id="rId22"/>
    <p:sldId id="363" r:id="rId23"/>
    <p:sldId id="348" r:id="rId24"/>
    <p:sldId id="364" r:id="rId25"/>
    <p:sldId id="365" r:id="rId26"/>
    <p:sldId id="366" r:id="rId27"/>
    <p:sldId id="367" r:id="rId28"/>
    <p:sldId id="368" r:id="rId29"/>
    <p:sldId id="369" r:id="rId30"/>
    <p:sldId id="332" r:id="rId31"/>
    <p:sldId id="382" r:id="rId32"/>
    <p:sldId id="383" r:id="rId33"/>
    <p:sldId id="327" r:id="rId34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6" autoAdjust="0"/>
    <p:restoredTop sz="94727" autoAdjust="0"/>
  </p:normalViewPr>
  <p:slideViewPr>
    <p:cSldViewPr>
      <p:cViewPr varScale="1">
        <p:scale>
          <a:sx n="59" d="100"/>
          <a:sy n="59" d="100"/>
        </p:scale>
        <p:origin x="150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2F26E5-EEE8-4C96-960C-2957C271D158}" type="datetimeFigureOut">
              <a:rPr lang="nl-NL" smtClean="0"/>
              <a:t>4-6-2026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7AB2FB-EE13-491B-8E66-126490C0FA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6991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68B74-88D8-4BCA-9660-AF4BE3F796C8}" type="datetime1">
              <a:rPr lang="nl-NL" smtClean="0"/>
              <a:t>4-6-2026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5343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517C7-736B-4D69-99E1-B2EC9C308E91}" type="datetime1">
              <a:rPr lang="nl-NL" smtClean="0"/>
              <a:t>4-6-2026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2641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0307B-E96D-4DED-B142-4FBECAA9DA32}" type="datetime1">
              <a:rPr lang="nl-NL" smtClean="0"/>
              <a:t>4-6-2026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5468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8271A-451D-4A0D-91C1-DAF4C44835B4}" type="datetime1">
              <a:rPr lang="nl-NL" smtClean="0"/>
              <a:t>4-6-2026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5905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E0088-4EEB-4EB6-957F-C81C88E4C1F6}" type="datetime1">
              <a:rPr lang="nl-NL" smtClean="0"/>
              <a:t>4-6-2026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6070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68F2-B85A-479E-BFF6-1B74DEF70B37}" type="datetime1">
              <a:rPr lang="nl-NL" smtClean="0"/>
              <a:t>4-6-2026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5937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0E11F-FF4A-4923-B558-F6AC7BEDBB03}" type="datetime1">
              <a:rPr lang="nl-NL" smtClean="0"/>
              <a:t>4-6-2026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5063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6995F-26CE-4207-AB5F-985F2361B3B8}" type="datetime1">
              <a:rPr lang="nl-NL" smtClean="0"/>
              <a:t>4-6-2026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6466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8F88A-77C9-47CB-9413-6DFAE1938A43}" type="datetime1">
              <a:rPr lang="nl-NL" smtClean="0"/>
              <a:t>4-6-2026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9455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D758-FCB6-487F-B4AB-194F08028C7D}" type="datetime1">
              <a:rPr lang="nl-NL" smtClean="0"/>
              <a:t>4-6-2026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6185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3ECFC-19EB-4284-9FCC-473230671DB6}" type="datetime1">
              <a:rPr lang="nl-NL" smtClean="0"/>
              <a:t>4-6-2026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5794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2FEC4-701A-40FC-B436-9F5D2C077D9D}" type="datetime1">
              <a:rPr lang="nl-NL" smtClean="0"/>
              <a:t>4-6-2026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7942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s://gerardtel.nl/Articles/Conelrad.htm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ilipsradios.nl/Schemas/B4X45T.pdf" TargetMode="External"/><Relationship Id="rId2" Type="http://schemas.openxmlformats.org/officeDocument/2006/relationships/hyperlink" Target="http://www.philipsradios.nl/Schemas/B4X35T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gerardtel.nl/Sets/Kaketoe.htm" TargetMode="External"/><Relationship Id="rId2" Type="http://schemas.openxmlformats.org/officeDocument/2006/relationships/hyperlink" Target="https://gerardtel.nl/Sets/Toekan.htm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hyperlink" Target="https://gerardtel.nl/Sets/Toekan.htm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hyperlink" Target="https://gerardtel.nl/Sets/Kaketoe.htm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5.png"/><Relationship Id="rId4" Type="http://schemas.openxmlformats.org/officeDocument/2006/relationships/hyperlink" Target="https://gerardtel.nl/Articles/TwoRec.htm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gerardtel.nl/Sets/Novaktt.htm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hyperlink" Target="https://gerardtel.nl/Pres/Henriette.pptx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hyperlink" Target="https://gerardtel.nl/Pres/Phil50IC.pptx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gerardtel.nl/Sets/Phil118.ht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Radio_Sutatenza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nvhrbiblio.nl/schema/Philips_B1X18T.pd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gerardtel.nl/Pres/Henriette.ppt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836712"/>
            <a:ext cx="7772400" cy="1226567"/>
          </a:xfrm>
        </p:spPr>
        <p:txBody>
          <a:bodyPr/>
          <a:lstStyle/>
          <a:p>
            <a:r>
              <a:rPr lang="nl-NL" dirty="0"/>
              <a:t>Philips B4X35T (1963)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816818" y="3710248"/>
            <a:ext cx="3168352" cy="1752600"/>
          </a:xfrm>
        </p:spPr>
        <p:txBody>
          <a:bodyPr/>
          <a:lstStyle/>
          <a:p>
            <a:r>
              <a:rPr lang="en-US" dirty="0"/>
              <a:t>Gerard Tel</a:t>
            </a:r>
          </a:p>
          <a:p>
            <a:r>
              <a:rPr lang="en-US" dirty="0"/>
              <a:t>LC-Kring 9/9/26</a:t>
            </a:r>
          </a:p>
          <a:p>
            <a:r>
              <a:rPr lang="en-US" dirty="0"/>
              <a:t>om 19.30</a:t>
            </a: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238B83E-1587-48B3-B361-3358E7123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9CD55B4-45CD-BAB4-3B57-BC14FD8E63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30" y="2329769"/>
            <a:ext cx="5561263" cy="418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698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18BC52-CB1E-5845-9359-9B82E2303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2. De B4X35T, overzicht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30C7F9C-28B0-8B5A-507D-9E2087505C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Beurs 22 maart 2026, 5€</a:t>
            </a:r>
          </a:p>
          <a:p>
            <a:r>
              <a:rPr lang="nl-NL" dirty="0"/>
              <a:t>Rood plastic, 34cm</a:t>
            </a:r>
          </a:p>
          <a:p>
            <a:r>
              <a:rPr lang="nl-NL" dirty="0"/>
              <a:t>Drie banden: MG, 3-10MHz, 10-22MHz</a:t>
            </a:r>
          </a:p>
          <a:p>
            <a:r>
              <a:rPr lang="nl-NL" dirty="0"/>
              <a:t>Zeven* transistors:</a:t>
            </a:r>
          </a:p>
          <a:p>
            <a:pPr lvl="1"/>
            <a:r>
              <a:rPr lang="nl-NL" dirty="0"/>
              <a:t>Mengtrap 	OC170</a:t>
            </a:r>
          </a:p>
          <a:p>
            <a:pPr lvl="1"/>
            <a:r>
              <a:rPr lang="nl-NL" dirty="0"/>
              <a:t>2x MF 		AF117</a:t>
            </a:r>
          </a:p>
          <a:p>
            <a:pPr lvl="1"/>
            <a:r>
              <a:rPr lang="nl-NL" dirty="0"/>
              <a:t>2x AF		OC71</a:t>
            </a:r>
          </a:p>
          <a:p>
            <a:pPr lvl="1"/>
            <a:r>
              <a:rPr lang="nl-NL" dirty="0"/>
              <a:t>2x Eind		OC72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5C28EF8-89E6-D3F0-9D0B-CDFDF1828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7303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9671CB-FF9C-967A-DB36-64929F5C8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Reparatie: OC170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9EC7BEE-E1BF-9641-C3AE-8A106B5021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/>
          <a:lstStyle/>
          <a:p>
            <a:r>
              <a:rPr lang="nl-NL" dirty="0"/>
              <a:t>Ontwikkelt </a:t>
            </a:r>
            <a:br>
              <a:rPr lang="nl-NL" dirty="0"/>
            </a:br>
            <a:r>
              <a:rPr lang="nl-NL" dirty="0" err="1"/>
              <a:t>whiskers</a:t>
            </a:r>
            <a:endParaRPr lang="nl-NL" dirty="0"/>
          </a:p>
          <a:p>
            <a:r>
              <a:rPr lang="nl-NL" dirty="0"/>
              <a:t>AF139 van </a:t>
            </a:r>
            <a:br>
              <a:rPr lang="nl-NL" dirty="0"/>
            </a:br>
            <a:r>
              <a:rPr lang="nl-NL" dirty="0"/>
              <a:t>Fred</a:t>
            </a:r>
          </a:p>
          <a:p>
            <a:endParaRPr lang="nl-NL" dirty="0"/>
          </a:p>
          <a:p>
            <a:r>
              <a:rPr lang="nl-NL" dirty="0"/>
              <a:t>PCB omhoog</a:t>
            </a:r>
          </a:p>
          <a:p>
            <a:endParaRPr lang="nl-NL" dirty="0"/>
          </a:p>
          <a:p>
            <a:r>
              <a:rPr lang="nl-NL" dirty="0"/>
              <a:t>Werking TOP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8ECB6FB-02EA-6D87-1DBB-E7B6B9E29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11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741508C5-6481-6BFD-4749-A908E332F7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650259"/>
            <a:ext cx="5181600" cy="389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7598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9427AF-4BA4-CBD0-3FA2-39BB175D3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Ontvangstbereiken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8EFF94B-5C18-E268-FB04-8DD8D1CA79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65724"/>
          </a:xfrm>
        </p:spPr>
        <p:txBody>
          <a:bodyPr/>
          <a:lstStyle/>
          <a:p>
            <a:r>
              <a:rPr lang="nl-NL" dirty="0"/>
              <a:t>Middengolf: 525 – 1605 kHz</a:t>
            </a:r>
          </a:p>
          <a:p>
            <a:endParaRPr lang="nl-NL" dirty="0"/>
          </a:p>
          <a:p>
            <a:r>
              <a:rPr lang="nl-NL" dirty="0"/>
              <a:t>Tropenband 120m zit er niet op</a:t>
            </a:r>
          </a:p>
          <a:p>
            <a:r>
              <a:rPr lang="nl-NL" dirty="0"/>
              <a:t>Korte golf 1: 3,2 – 9,8 MHz</a:t>
            </a:r>
            <a:br>
              <a:rPr lang="nl-NL" dirty="0"/>
            </a:br>
            <a:r>
              <a:rPr lang="nl-NL" dirty="0"/>
              <a:t>heeft 90m, 75m, 60m, 49m, 41m en 31m</a:t>
            </a:r>
          </a:p>
          <a:p>
            <a:endParaRPr lang="nl-NL" dirty="0"/>
          </a:p>
          <a:p>
            <a:r>
              <a:rPr lang="nl-NL" dirty="0"/>
              <a:t>Korte golf 2: 9,8 – 21,75 MHz</a:t>
            </a:r>
            <a:br>
              <a:rPr lang="nl-NL" dirty="0"/>
            </a:br>
            <a:r>
              <a:rPr lang="nl-NL" dirty="0"/>
              <a:t>25m, 22m, 19m, 16m, 15m band</a:t>
            </a:r>
          </a:p>
          <a:p>
            <a:r>
              <a:rPr lang="nl-NL" dirty="0"/>
              <a:t>13m en 11m zit er niet op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B56F263-640A-BDAD-7498-DA9F532ED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17410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6DD258-5089-7A3F-DEBC-06C9AD300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3. Leuke details van de B4X35T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E118468-F1A6-B27F-B76C-1469D9E696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9B1275B-47D9-7546-D65B-A92BC423F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24262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273772-A35F-66A4-D609-B6F42A00A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Conelrad</a:t>
            </a:r>
            <a:r>
              <a:rPr lang="nl-NL" dirty="0"/>
              <a:t> driehoekjes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1F0C399-8C75-4D40-E343-DB2E2BF9DA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1600200"/>
            <a:ext cx="4114800" cy="4525963"/>
          </a:xfrm>
        </p:spPr>
        <p:txBody>
          <a:bodyPr/>
          <a:lstStyle/>
          <a:p>
            <a:r>
              <a:rPr lang="nl-NL" dirty="0"/>
              <a:t>Op Europese radio’s vrijwel nooit</a:t>
            </a:r>
          </a:p>
          <a:p>
            <a:r>
              <a:rPr lang="nl-NL" dirty="0"/>
              <a:t>Bij 640 en 1240kHz</a:t>
            </a:r>
          </a:p>
          <a:p>
            <a:r>
              <a:rPr lang="nl-NL" dirty="0"/>
              <a:t>Verplicht in USA 1953-1963</a:t>
            </a:r>
          </a:p>
          <a:p>
            <a:r>
              <a:rPr lang="nl-NL" dirty="0"/>
              <a:t>CD = </a:t>
            </a:r>
            <a:r>
              <a:rPr lang="nl-NL" dirty="0" err="1"/>
              <a:t>Civil</a:t>
            </a:r>
            <a:r>
              <a:rPr lang="nl-NL" dirty="0"/>
              <a:t> </a:t>
            </a:r>
            <a:r>
              <a:rPr lang="nl-NL" dirty="0" err="1"/>
              <a:t>Defense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1699CF3-CEBB-402D-32A5-0BAD1F123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14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1723A99-030D-17EF-4C63-00EAE3D4FB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00808"/>
            <a:ext cx="4299945" cy="323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8430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DB8D79-10BA-E343-B9EE-19669F8ED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Antennebescherming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B7CADF7-ACDD-573D-38DE-D7520298C2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Glimlamp GL8</a:t>
            </a:r>
          </a:p>
          <a:p>
            <a:r>
              <a:rPr lang="nl-NL" dirty="0"/>
              <a:t>Tussen </a:t>
            </a:r>
            <a:r>
              <a:rPr lang="nl-NL" dirty="0" err="1"/>
              <a:t>ant</a:t>
            </a:r>
            <a:r>
              <a:rPr lang="nl-NL" dirty="0"/>
              <a:t> en aarde </a:t>
            </a:r>
            <a:br>
              <a:rPr lang="nl-NL" dirty="0"/>
            </a:br>
            <a:r>
              <a:rPr lang="nl-NL" dirty="0"/>
              <a:t>als </a:t>
            </a:r>
            <a:r>
              <a:rPr lang="nl-NL" dirty="0" err="1"/>
              <a:t>ant</a:t>
            </a:r>
            <a:r>
              <a:rPr lang="nl-NL" dirty="0"/>
              <a:t> aangesloten</a:t>
            </a:r>
          </a:p>
          <a:p>
            <a:endParaRPr lang="nl-NL" dirty="0"/>
          </a:p>
          <a:p>
            <a:r>
              <a:rPr lang="nl-NL" dirty="0"/>
              <a:t>Raamantenne </a:t>
            </a:r>
            <a:br>
              <a:rPr lang="nl-NL" dirty="0"/>
            </a:br>
            <a:r>
              <a:rPr lang="nl-NL" dirty="0"/>
              <a:t>Ferriet voor MG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D69FE5D-3287-8842-B64F-116570F59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15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68240072-B9A2-94BE-2897-E9957AC07B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5387" y="1647825"/>
            <a:ext cx="3543795" cy="340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0654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C0BDC7-0D67-1D83-9F5E-4D46E2012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Batterijcontrolelampje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068BBE5-B62B-AAE4-35BD-0E13DD16A6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1840" y="1460426"/>
            <a:ext cx="5842992" cy="4853136"/>
          </a:xfrm>
        </p:spPr>
        <p:txBody>
          <a:bodyPr/>
          <a:lstStyle/>
          <a:p>
            <a:r>
              <a:rPr lang="nl-NL" dirty="0"/>
              <a:t>Indrukken geeft kort lichtflitsje,</a:t>
            </a:r>
            <a:br>
              <a:rPr lang="nl-NL" dirty="0"/>
            </a:br>
            <a:r>
              <a:rPr lang="nl-NL" dirty="0"/>
              <a:t>beoordeel batterij</a:t>
            </a:r>
          </a:p>
          <a:p>
            <a:r>
              <a:rPr lang="nl-NL" dirty="0">
                <a:hlinkClick r:id="rId2"/>
              </a:rPr>
              <a:t>Schema B4X35T</a:t>
            </a:r>
            <a:r>
              <a:rPr lang="nl-NL" dirty="0"/>
              <a:t>: </a:t>
            </a:r>
            <a:br>
              <a:rPr lang="nl-NL" dirty="0"/>
            </a:br>
            <a:r>
              <a:rPr lang="nl-NL" dirty="0"/>
              <a:t>L1 ontlaadt via C47 (800</a:t>
            </a:r>
            <a:r>
              <a:rPr lang="el-GR" dirty="0"/>
              <a:t>μ</a:t>
            </a:r>
            <a:r>
              <a:rPr lang="nl-NL" dirty="0"/>
              <a:t>F)</a:t>
            </a:r>
          </a:p>
          <a:p>
            <a:r>
              <a:rPr lang="nl-NL" dirty="0">
                <a:hlinkClick r:id="rId3"/>
              </a:rPr>
              <a:t>Schema B4X45T</a:t>
            </a:r>
            <a:r>
              <a:rPr lang="nl-NL" dirty="0"/>
              <a:t>:</a:t>
            </a:r>
            <a:br>
              <a:rPr lang="nl-NL" dirty="0"/>
            </a:br>
            <a:r>
              <a:rPr lang="nl-NL" dirty="0"/>
              <a:t>L1 laadt via C47</a:t>
            </a:r>
          </a:p>
          <a:p>
            <a:r>
              <a:rPr lang="nl-NL" dirty="0"/>
              <a:t>2</a:t>
            </a:r>
            <a:r>
              <a:rPr lang="nl-NL" baseline="30000" dirty="0"/>
              <a:t>e</a:t>
            </a:r>
            <a:r>
              <a:rPr lang="nl-NL" dirty="0"/>
              <a:t> beter want meet stroom</a:t>
            </a:r>
          </a:p>
          <a:p>
            <a:r>
              <a:rPr lang="nl-NL" dirty="0"/>
              <a:t>Mijn 35 aangesloten als 45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19AA81E-E9A3-5CE5-D47C-F681220F8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16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06CD7D8-6E65-A3CA-4805-12A3534CE7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1520516"/>
            <a:ext cx="2448272" cy="2165779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CF15154F-456E-12C8-B0A6-81F62F22FA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552" y="4149080"/>
            <a:ext cx="2448271" cy="1642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67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4ECACD-AA42-C7C5-0B45-CCED8EFDF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Batterijvak</a:t>
            </a:r>
            <a:r>
              <a:rPr lang="nl-NL" dirty="0"/>
              <a:t>: 2 sets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5918D41-1397-EBA0-3566-3B994BA19B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/>
          <a:lstStyle/>
          <a:p>
            <a:r>
              <a:rPr lang="nl-NL" dirty="0"/>
              <a:t>Kan 4xD plaatsen</a:t>
            </a:r>
          </a:p>
          <a:p>
            <a:r>
              <a:rPr lang="nl-NL" dirty="0"/>
              <a:t>Of 2x4xD plaatsen</a:t>
            </a:r>
          </a:p>
          <a:p>
            <a:endParaRPr lang="nl-NL" dirty="0"/>
          </a:p>
          <a:p>
            <a:r>
              <a:rPr lang="nl-NL" dirty="0"/>
              <a:t>Minder vaak naar </a:t>
            </a:r>
            <a:br>
              <a:rPr lang="nl-NL" dirty="0"/>
            </a:br>
            <a:r>
              <a:rPr lang="nl-NL" dirty="0"/>
              <a:t>winkel lopen</a:t>
            </a:r>
          </a:p>
          <a:p>
            <a:r>
              <a:rPr lang="nl-NL" dirty="0"/>
              <a:t>8 gaan meer dan 2x </a:t>
            </a:r>
            <a:br>
              <a:rPr lang="nl-NL" dirty="0"/>
            </a:br>
            <a:r>
              <a:rPr lang="nl-NL" dirty="0"/>
              <a:t>zolang mee als 4!!</a:t>
            </a:r>
          </a:p>
          <a:p>
            <a:r>
              <a:rPr lang="nl-NL" dirty="0"/>
              <a:t>Gewicht leeg 2,7kg, wordt 3,22 of 3,74kg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D0D0155-9E5F-0AA3-88BD-BE104B30C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17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CB6EEFA-234E-5A5C-6121-46AF8C0D21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888970"/>
            <a:ext cx="4463008" cy="3358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3261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B33FB4-8145-3E46-5CC2-79D0AB7A2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PU voorversterker, T8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296550C-4621-A4CC-0992-13C8FCA7D5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79550"/>
            <a:ext cx="7859216" cy="4646613"/>
          </a:xfrm>
        </p:spPr>
        <p:txBody>
          <a:bodyPr>
            <a:normAutofit/>
          </a:bodyPr>
          <a:lstStyle/>
          <a:p>
            <a:r>
              <a:rPr lang="nl-NL" dirty="0"/>
              <a:t>PU ingang</a:t>
            </a:r>
          </a:p>
          <a:p>
            <a:r>
              <a:rPr lang="nl-NL" dirty="0"/>
              <a:t>T8 OC75, </a:t>
            </a:r>
            <a:br>
              <a:rPr lang="nl-NL" dirty="0"/>
            </a:br>
            <a:r>
              <a:rPr lang="nl-NL" dirty="0"/>
              <a:t>links van </a:t>
            </a:r>
            <a:r>
              <a:rPr lang="nl-NL" dirty="0" err="1"/>
              <a:t>schak</a:t>
            </a:r>
            <a:endParaRPr lang="nl-NL" dirty="0"/>
          </a:p>
          <a:p>
            <a:endParaRPr lang="nl-NL" dirty="0"/>
          </a:p>
          <a:p>
            <a:r>
              <a:rPr lang="nl-NL" dirty="0"/>
              <a:t>GL8</a:t>
            </a:r>
          </a:p>
          <a:p>
            <a:r>
              <a:rPr lang="nl-NL" dirty="0"/>
              <a:t>Raamantenne</a:t>
            </a:r>
          </a:p>
          <a:p>
            <a:r>
              <a:rPr lang="nl-NL" dirty="0"/>
              <a:t>Bandschakeling</a:t>
            </a:r>
          </a:p>
          <a:p>
            <a:r>
              <a:rPr lang="nl-NL" dirty="0"/>
              <a:t>Afstemcondensator vast op voorplaat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D8CFDC5-BBB7-0634-8399-C125B5BC8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18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E417109-9A8A-0608-25B6-5486906D08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479550"/>
            <a:ext cx="5181600" cy="389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3873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609379-447C-2217-159A-CA59AEF2F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Schakelen en draaien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CBB6E66-4BE8-EEE3-F2B3-4B08FADBEB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/>
          </a:bodyPr>
          <a:lstStyle/>
          <a:p>
            <a:r>
              <a:rPr lang="nl-NL" dirty="0"/>
              <a:t>Aan-Uit: stripje koper met plastic palletje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Aan </a:t>
            </a:r>
            <a:r>
              <a:rPr lang="nl-NL" dirty="0" err="1"/>
              <a:t>afstemco</a:t>
            </a:r>
            <a:r>
              <a:rPr lang="nl-NL" dirty="0"/>
              <a:t>: </a:t>
            </a:r>
            <a:br>
              <a:rPr lang="nl-NL" dirty="0"/>
            </a:br>
            <a:r>
              <a:rPr lang="nl-NL" dirty="0"/>
              <a:t>getallenschaal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1AAA58B-FEFD-6EF1-6EE5-CE80AA317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19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115A5DB9-74C5-6AF1-9F27-60A39CF037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204864"/>
            <a:ext cx="3427920" cy="2181404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D02BD355-AE0E-0204-D5D0-CFC9DD4E58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783" y="3198791"/>
            <a:ext cx="3886944" cy="292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566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 </a:t>
            </a:r>
            <a:r>
              <a:rPr lang="en-US" dirty="0" err="1"/>
              <a:t>gaan</a:t>
            </a:r>
            <a:r>
              <a:rPr lang="en-US" dirty="0"/>
              <a:t> we </a:t>
            </a:r>
            <a:r>
              <a:rPr lang="en-US" dirty="0" err="1"/>
              <a:t>doen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/>
              <a:t>Tafelradio’s</a:t>
            </a:r>
            <a:r>
              <a:rPr lang="en-US" dirty="0"/>
              <a:t> op </a:t>
            </a:r>
            <a:r>
              <a:rPr lang="en-US" dirty="0" err="1"/>
              <a:t>batterijen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B1X18T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 B4X35T, </a:t>
            </a:r>
            <a:r>
              <a:rPr lang="en-US" dirty="0" err="1"/>
              <a:t>overzicht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werking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Schema </a:t>
            </a:r>
            <a:r>
              <a:rPr lang="en-US" dirty="0" err="1"/>
              <a:t>bijzonderheden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Enkelzijband</a:t>
            </a:r>
            <a:r>
              <a:rPr lang="en-US" dirty="0"/>
              <a:t> met de </a:t>
            </a:r>
            <a:r>
              <a:rPr lang="en-US" dirty="0" err="1"/>
              <a:t>Kaketoe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Conclusies</a:t>
            </a:r>
            <a:endParaRPr lang="en-US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94A977A-F9AC-45AF-AF62-B49EC5988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45168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AE5DF8-24BE-B66D-A79E-CB6388727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4. Enkelzijband met de Kaketoe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A6DE327-5377-E1EE-0A9C-78B8AA18CF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Veel stations in SSB (EZB)</a:t>
            </a:r>
          </a:p>
          <a:p>
            <a:r>
              <a:rPr lang="nl-NL" dirty="0"/>
              <a:t>Wens: SSB zonder modificatie AM-toestel</a:t>
            </a:r>
          </a:p>
          <a:p>
            <a:endParaRPr lang="nl-NL" dirty="0"/>
          </a:p>
          <a:p>
            <a:r>
              <a:rPr lang="nl-NL" dirty="0"/>
              <a:t>Dus: Externe BFO nodig</a:t>
            </a:r>
          </a:p>
          <a:p>
            <a:pPr lvl="1"/>
            <a:r>
              <a:rPr lang="nl-NL" dirty="0"/>
              <a:t>Project 1: </a:t>
            </a:r>
            <a:r>
              <a:rPr lang="nl-NL" dirty="0">
                <a:hlinkClick r:id="rId2"/>
              </a:rPr>
              <a:t>Toekan</a:t>
            </a:r>
            <a:r>
              <a:rPr lang="nl-NL" dirty="0"/>
              <a:t> – MF</a:t>
            </a:r>
          </a:p>
          <a:p>
            <a:pPr lvl="1"/>
            <a:r>
              <a:rPr lang="nl-NL" dirty="0"/>
              <a:t>Project 2: </a:t>
            </a:r>
            <a:r>
              <a:rPr lang="nl-NL" dirty="0">
                <a:hlinkClick r:id="rId3"/>
              </a:rPr>
              <a:t>Kaketoe</a:t>
            </a:r>
            <a:r>
              <a:rPr lang="nl-NL" dirty="0"/>
              <a:t> – RF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6B5C2F6-F9BB-A475-46F3-37D328A41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95840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482489-5C6A-B7B1-ACF6-E106180BF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Uitleg Externe BFO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E34D4F9-234A-0D24-81DC-19BDA124F1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/>
          </a:bodyPr>
          <a:lstStyle/>
          <a:p>
            <a:r>
              <a:rPr lang="nl-NL" dirty="0"/>
              <a:t>AM Radio </a:t>
            </a:r>
            <a:br>
              <a:rPr lang="nl-NL" dirty="0"/>
            </a:br>
            <a:r>
              <a:rPr lang="nl-NL" dirty="0"/>
              <a:t>origineel</a:t>
            </a:r>
          </a:p>
          <a:p>
            <a:r>
              <a:rPr lang="nl-NL" dirty="0">
                <a:solidFill>
                  <a:srgbClr val="FF0000"/>
                </a:solidFill>
              </a:rPr>
              <a:t>Klassieke </a:t>
            </a:r>
            <a:br>
              <a:rPr lang="nl-NL" dirty="0">
                <a:solidFill>
                  <a:srgbClr val="FF0000"/>
                </a:solidFill>
              </a:rPr>
            </a:br>
            <a:r>
              <a:rPr lang="nl-NL" dirty="0">
                <a:solidFill>
                  <a:srgbClr val="FF0000"/>
                </a:solidFill>
              </a:rPr>
              <a:t>BFO </a:t>
            </a:r>
            <a:r>
              <a:rPr lang="nl-NL" u="sng" dirty="0">
                <a:solidFill>
                  <a:srgbClr val="FF0000"/>
                </a:solidFill>
              </a:rPr>
              <a:t>in radio</a:t>
            </a:r>
          </a:p>
          <a:p>
            <a:r>
              <a:rPr lang="nl-NL" dirty="0">
                <a:solidFill>
                  <a:srgbClr val="00B050"/>
                </a:solidFill>
              </a:rPr>
              <a:t>Toekan: externe BFO op MF, </a:t>
            </a:r>
            <a:br>
              <a:rPr lang="nl-NL" dirty="0">
                <a:solidFill>
                  <a:srgbClr val="00B050"/>
                </a:solidFill>
              </a:rPr>
            </a:br>
            <a:r>
              <a:rPr lang="nl-NL" dirty="0">
                <a:solidFill>
                  <a:srgbClr val="00B050"/>
                </a:solidFill>
              </a:rPr>
              <a:t>452 signaal door antennekring en mengtrap</a:t>
            </a:r>
          </a:p>
          <a:p>
            <a:r>
              <a:rPr lang="nl-NL" dirty="0">
                <a:solidFill>
                  <a:srgbClr val="002060"/>
                </a:solidFill>
              </a:rPr>
              <a:t>Kaketoe: externe BFO op RF, </a:t>
            </a:r>
            <a:br>
              <a:rPr lang="nl-NL" dirty="0">
                <a:solidFill>
                  <a:srgbClr val="002060"/>
                </a:solidFill>
              </a:rPr>
            </a:br>
            <a:r>
              <a:rPr lang="nl-NL" dirty="0">
                <a:solidFill>
                  <a:srgbClr val="002060"/>
                </a:solidFill>
              </a:rPr>
              <a:t>in antenne en samen met signaal gemengd</a:t>
            </a:r>
          </a:p>
          <a:p>
            <a:r>
              <a:rPr lang="nl-NL" dirty="0"/>
              <a:t>Wat werkt het best?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394399C-4F80-BC48-0BAD-8B69B4C3A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21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439720AB-1719-AF91-290F-80AED97130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417638"/>
            <a:ext cx="5795888" cy="2294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9653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8C7F51-A4E0-CCBF-89BC-117577D1C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De Toekan</a:t>
            </a:r>
            <a:r>
              <a:rPr lang="nl-NL" dirty="0"/>
              <a:t>: Project 1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B60CFB5-DF19-418A-8AA4-E9F7AF3F7C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9"/>
            <a:ext cx="8229600" cy="5303836"/>
          </a:xfrm>
        </p:spPr>
        <p:txBody>
          <a:bodyPr>
            <a:normAutofit/>
          </a:bodyPr>
          <a:lstStyle/>
          <a:p>
            <a:r>
              <a:rPr lang="nl-NL" dirty="0"/>
              <a:t>NE555 in kistje</a:t>
            </a:r>
          </a:p>
          <a:p>
            <a:r>
              <a:rPr lang="nl-NL" dirty="0"/>
              <a:t>Werkt prima</a:t>
            </a:r>
          </a:p>
          <a:p>
            <a:endParaRPr lang="nl-NL" dirty="0"/>
          </a:p>
          <a:p>
            <a:r>
              <a:rPr lang="nl-NL" dirty="0"/>
              <a:t>Sterke 151kHz</a:t>
            </a:r>
            <a:br>
              <a:rPr lang="nl-NL" dirty="0"/>
            </a:br>
            <a:r>
              <a:rPr lang="nl-NL" dirty="0"/>
              <a:t>blokgolf, </a:t>
            </a:r>
            <a:br>
              <a:rPr lang="nl-NL" dirty="0"/>
            </a:br>
            <a:r>
              <a:rPr lang="nl-NL" dirty="0"/>
              <a:t>mengproducten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LSB wordt USB! </a:t>
            </a:r>
            <a:br>
              <a:rPr lang="nl-NL" dirty="0"/>
            </a:br>
            <a:r>
              <a:rPr lang="nl-NL" dirty="0"/>
              <a:t>Dus voor </a:t>
            </a:r>
            <a:r>
              <a:rPr lang="nl-NL" dirty="0">
                <a:solidFill>
                  <a:srgbClr val="FF0000"/>
                </a:solidFill>
              </a:rPr>
              <a:t>hoger</a:t>
            </a:r>
            <a:r>
              <a:rPr lang="nl-NL" dirty="0"/>
              <a:t> stemmetje frequentie </a:t>
            </a:r>
            <a:r>
              <a:rPr lang="nl-NL" dirty="0">
                <a:solidFill>
                  <a:srgbClr val="FF0000"/>
                </a:solidFill>
              </a:rPr>
              <a:t>omlaag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D3A3738-C16A-17E5-C056-9373DF704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22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6AB8890-53E5-AD2F-E105-CC9A6643F0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63" t="13066" r="10308" b="8604"/>
          <a:stretch>
            <a:fillRect/>
          </a:stretch>
        </p:blipFill>
        <p:spPr>
          <a:xfrm>
            <a:off x="3718248" y="1435961"/>
            <a:ext cx="5232584" cy="391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3717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FC94F5-7F58-4A6D-F4CA-707F0A3F5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Project 2: </a:t>
            </a:r>
            <a:r>
              <a:rPr lang="nl-NL" dirty="0">
                <a:hlinkClick r:id="rId2"/>
              </a:rPr>
              <a:t>Kaketoe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E8D8A49-D709-B9D8-B29F-EBA64A0983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/>
          <a:lstStyle/>
          <a:p>
            <a:r>
              <a:rPr lang="nl-NL" dirty="0"/>
              <a:t>Externe BFO Radio-Frequent</a:t>
            </a:r>
          </a:p>
          <a:p>
            <a:r>
              <a:rPr lang="nl-NL" dirty="0"/>
              <a:t>Gemaakt van National Panasonic T-430 </a:t>
            </a:r>
            <a:br>
              <a:rPr lang="nl-NL" dirty="0"/>
            </a:br>
            <a:r>
              <a:rPr lang="nl-NL" dirty="0"/>
              <a:t>met “subtractieve methode” </a:t>
            </a:r>
          </a:p>
          <a:p>
            <a:endParaRPr lang="nl-NL" dirty="0"/>
          </a:p>
          <a:p>
            <a:r>
              <a:rPr lang="nl-NL" dirty="0" err="1"/>
              <a:t>Cymometer</a:t>
            </a:r>
            <a:r>
              <a:rPr lang="nl-NL" dirty="0"/>
              <a:t>, </a:t>
            </a:r>
            <a:br>
              <a:rPr lang="nl-NL" dirty="0"/>
            </a:br>
            <a:r>
              <a:rPr lang="nl-NL" dirty="0"/>
              <a:t>resolutie 10Hz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CEB51DA-D520-E20B-1A3C-7834CFD66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23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2356DBB-32D8-263D-AF4B-E45F2B4E15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0" t="9668" r="3306" b="8657"/>
          <a:stretch>
            <a:fillRect/>
          </a:stretch>
        </p:blipFill>
        <p:spPr>
          <a:xfrm>
            <a:off x="3923928" y="3429000"/>
            <a:ext cx="4608512" cy="3108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6388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891F37-E4E0-4002-B8B4-BA4B0CBBB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National Panasonic T-430 (1963)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663E165-5D41-A68C-D99C-3709F3F680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MTKK, 4xD, 27cm</a:t>
            </a:r>
          </a:p>
          <a:p>
            <a:r>
              <a:rPr lang="nl-NL" dirty="0"/>
              <a:t>Donatie “voor </a:t>
            </a:r>
            <a:br>
              <a:rPr lang="nl-NL" dirty="0"/>
            </a:br>
            <a:r>
              <a:rPr lang="nl-NL" dirty="0"/>
              <a:t>experimenten”</a:t>
            </a:r>
          </a:p>
          <a:p>
            <a:r>
              <a:rPr lang="nl-NL" dirty="0"/>
              <a:t>Oscillator apart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4995681-CBC6-A42F-A338-DB4E5E211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24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EB1FC209-F3E4-3350-EECE-401354A544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863" y="1647825"/>
            <a:ext cx="4724400" cy="30861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5885F479-DD2C-74D9-62C3-D0E24D88DD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33" y="3875946"/>
            <a:ext cx="3670548" cy="2763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8215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CF770D-9DCE-B22E-31CE-0212B241B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Defect in oscillator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ABC8466-180B-AAEF-5BEB-5AD017047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4042792" cy="4756150"/>
          </a:xfrm>
        </p:spPr>
        <p:txBody>
          <a:bodyPr/>
          <a:lstStyle/>
          <a:p>
            <a:r>
              <a:rPr lang="nl-NL" dirty="0" err="1"/>
              <a:t>Mengtor</a:t>
            </a:r>
            <a:r>
              <a:rPr lang="nl-NL" dirty="0"/>
              <a:t> 2SA70 heeft </a:t>
            </a:r>
            <a:r>
              <a:rPr lang="nl-NL" dirty="0" err="1"/>
              <a:t>whiskers</a:t>
            </a:r>
            <a:endParaRPr lang="nl-NL" dirty="0"/>
          </a:p>
          <a:p>
            <a:r>
              <a:rPr lang="nl-NL" dirty="0"/>
              <a:t>Afscherming los</a:t>
            </a:r>
          </a:p>
          <a:p>
            <a:endParaRPr lang="nl-NL" dirty="0"/>
          </a:p>
          <a:p>
            <a:r>
              <a:rPr lang="nl-NL" dirty="0"/>
              <a:t>AB: antennespoel</a:t>
            </a:r>
          </a:p>
          <a:p>
            <a:r>
              <a:rPr lang="nl-NL" dirty="0"/>
              <a:t>CD: oscillatorspoel</a:t>
            </a:r>
          </a:p>
          <a:p>
            <a:r>
              <a:rPr lang="nl-NL" dirty="0"/>
              <a:t>E: massa</a:t>
            </a:r>
          </a:p>
          <a:p>
            <a:r>
              <a:rPr lang="nl-NL" dirty="0"/>
              <a:t>I: Voeding +6V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8A2280B-E40A-68B1-E3F7-E8A2C3256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25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F00A909-C1EF-E7E3-A0EA-F6785A43C4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691481"/>
            <a:ext cx="3724275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4965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BE17D1-28A1-6924-AE62-09CD46315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Weghalen en inbouwen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3FFF7A3-6548-28BB-B877-7EF531E636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4528"/>
            <a:ext cx="3700074" cy="3440617"/>
          </a:xfrm>
        </p:spPr>
        <p:txBody>
          <a:bodyPr/>
          <a:lstStyle/>
          <a:p>
            <a:r>
              <a:rPr lang="nl-NL" dirty="0"/>
              <a:t>Hoofdprint eruit</a:t>
            </a:r>
          </a:p>
          <a:p>
            <a:r>
              <a:rPr lang="nl-NL" dirty="0"/>
              <a:t>Luidspreker eruit</a:t>
            </a:r>
          </a:p>
          <a:p>
            <a:r>
              <a:rPr lang="nl-NL" dirty="0" err="1"/>
              <a:t>Cymo</a:t>
            </a:r>
            <a:r>
              <a:rPr lang="nl-NL" dirty="0"/>
              <a:t> erin</a:t>
            </a:r>
          </a:p>
          <a:p>
            <a:r>
              <a:rPr lang="nl-NL" dirty="0"/>
              <a:t>Ontkoppel R en C</a:t>
            </a:r>
          </a:p>
          <a:p>
            <a:r>
              <a:rPr lang="nl-NL" dirty="0"/>
              <a:t>Geen stabilisatie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1BCEC78-C6E2-D335-EB6C-BD9DE2C7C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26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4552043-9ADE-CF76-1527-A19BBE42AD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274" y="1417638"/>
            <a:ext cx="4791852" cy="3605634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41D3F8D6-A8BB-E833-DFF7-64283A29A8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89" y="4509120"/>
            <a:ext cx="7177819" cy="2079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4283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D2A9EA-6C57-EA4F-5910-60E40C5FB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Kaketoe details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29E60AF-12B3-4B28-3D97-F237455154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/>
              <a:t>Oscillatorfreq</a:t>
            </a:r>
            <a:r>
              <a:rPr lang="nl-NL" dirty="0"/>
              <a:t> is 455 hoger dan afstem</a:t>
            </a:r>
          </a:p>
          <a:p>
            <a:pPr lvl="1"/>
            <a:r>
              <a:rPr lang="nl-NL" dirty="0"/>
              <a:t>Voor T K1 en K2: spoelen </a:t>
            </a:r>
            <a:r>
              <a:rPr lang="nl-NL" dirty="0" err="1"/>
              <a:t>omlaaggetrimd</a:t>
            </a:r>
            <a:endParaRPr lang="nl-NL" dirty="0"/>
          </a:p>
          <a:p>
            <a:pPr lvl="1"/>
            <a:r>
              <a:rPr lang="nl-NL" dirty="0"/>
              <a:t>Voor MG: </a:t>
            </a:r>
            <a:r>
              <a:rPr lang="nl-NL" dirty="0" err="1"/>
              <a:t>padder</a:t>
            </a:r>
            <a:r>
              <a:rPr lang="nl-NL" dirty="0"/>
              <a:t> overbrugd</a:t>
            </a:r>
          </a:p>
          <a:p>
            <a:r>
              <a:rPr lang="nl-NL" dirty="0"/>
              <a:t>Stroomverbruik oscillator: 2mA</a:t>
            </a:r>
          </a:p>
          <a:p>
            <a:pPr lvl="1"/>
            <a:r>
              <a:rPr lang="nl-NL" dirty="0"/>
              <a:t>Geen herinner-</a:t>
            </a:r>
            <a:r>
              <a:rPr lang="nl-NL" dirty="0" err="1"/>
              <a:t>LEDje</a:t>
            </a:r>
            <a:r>
              <a:rPr lang="nl-NL" dirty="0"/>
              <a:t> nodig (weer 2mA!)</a:t>
            </a:r>
          </a:p>
          <a:p>
            <a:r>
              <a:rPr lang="nl-NL" dirty="0"/>
              <a:t>Stroomverbruik </a:t>
            </a:r>
            <a:r>
              <a:rPr lang="nl-NL" dirty="0" err="1"/>
              <a:t>cymometer</a:t>
            </a:r>
            <a:r>
              <a:rPr lang="nl-NL" dirty="0"/>
              <a:t>: 40mA</a:t>
            </a:r>
          </a:p>
          <a:p>
            <a:r>
              <a:rPr lang="nl-NL" dirty="0" err="1"/>
              <a:t>Vari</a:t>
            </a:r>
            <a:r>
              <a:rPr lang="nl-NL" dirty="0"/>
              <a:t>-spoed fijnregeling met toltrimmer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A93EDDA-8720-3A96-5E43-3396EFED6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06271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865B7C-9B2D-9E0A-B572-861DD1309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Werkt het ook?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4B09752-BB01-B294-DAFB-33678D4760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/>
          <a:lstStyle/>
          <a:p>
            <a:r>
              <a:rPr lang="nl-NL" dirty="0"/>
              <a:t>Heel erg goed!</a:t>
            </a:r>
            <a:br>
              <a:rPr lang="nl-NL" dirty="0"/>
            </a:br>
            <a:r>
              <a:rPr lang="nl-NL" dirty="0" err="1"/>
              <a:t>Homebrew</a:t>
            </a:r>
            <a:r>
              <a:rPr lang="nl-NL" dirty="0"/>
              <a:t> </a:t>
            </a:r>
            <a:r>
              <a:rPr lang="nl-NL" dirty="0" err="1"/>
              <a:t>antenna</a:t>
            </a:r>
            <a:r>
              <a:rPr lang="nl-NL" dirty="0"/>
              <a:t> </a:t>
            </a:r>
            <a:r>
              <a:rPr lang="nl-NL" dirty="0" err="1"/>
              <a:t>work</a:t>
            </a:r>
            <a:endParaRPr lang="nl-NL" dirty="0"/>
          </a:p>
          <a:p>
            <a:r>
              <a:rPr lang="nl-NL" dirty="0"/>
              <a:t>Werking is als </a:t>
            </a:r>
            <a:r>
              <a:rPr lang="nl-NL" dirty="0">
                <a:hlinkClick r:id="rId4"/>
              </a:rPr>
              <a:t>Twee Ontvanger Methode</a:t>
            </a:r>
            <a:endParaRPr lang="nl-NL" dirty="0"/>
          </a:p>
          <a:p>
            <a:endParaRPr lang="nl-NL" dirty="0"/>
          </a:p>
          <a:p>
            <a:r>
              <a:rPr lang="nl-NL" dirty="0" err="1"/>
              <a:t>Cymometer</a:t>
            </a:r>
            <a:r>
              <a:rPr lang="nl-NL" dirty="0"/>
              <a:t>: </a:t>
            </a:r>
            <a:r>
              <a:rPr lang="nl-NL" dirty="0" err="1"/>
              <a:t>freq</a:t>
            </a:r>
            <a:r>
              <a:rPr lang="nl-NL" dirty="0"/>
              <a:t> van onderdrukte draaggolf</a:t>
            </a:r>
          </a:p>
          <a:p>
            <a:r>
              <a:rPr lang="nl-NL" dirty="0"/>
              <a:t>Is meestal ronde waarde </a:t>
            </a:r>
            <a:r>
              <a:rPr lang="nl-NL" dirty="0">
                <a:solidFill>
                  <a:srgbClr val="FF0000"/>
                </a:solidFill>
              </a:rPr>
              <a:t>xxxx.00 </a:t>
            </a:r>
          </a:p>
          <a:p>
            <a:r>
              <a:rPr lang="nl-NL" dirty="0"/>
              <a:t>Op hoge </a:t>
            </a:r>
            <a:r>
              <a:rPr lang="nl-NL" dirty="0" err="1"/>
              <a:t>freq</a:t>
            </a:r>
            <a:r>
              <a:rPr lang="nl-NL" dirty="0"/>
              <a:t> verschuiving </a:t>
            </a:r>
            <a:r>
              <a:rPr lang="nl-NL" dirty="0" err="1"/>
              <a:t>cymometer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355ECE2-942F-5F06-27E6-47DA78716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28</a:t>
            </a:fld>
            <a:endParaRPr lang="nl-NL"/>
          </a:p>
        </p:txBody>
      </p:sp>
      <p:pic>
        <p:nvPicPr>
          <p:cNvPr id="5" name="Kaketoe">
            <a:hlinkClick r:id="" action="ppaction://media"/>
            <a:extLst>
              <a:ext uri="{FF2B5EF4-FFF2-40B4-BE49-F238E27FC236}">
                <a16:creationId xmlns:a16="http://schemas.microsoft.com/office/drawing/2014/main" id="{5BBFF34C-74E5-92B0-1682-F257413DFAA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552704" y="1588570"/>
            <a:ext cx="1067296" cy="106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584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3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BB56F1-4A54-6F0A-831B-542EBC215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Frequentie van Omroepstation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4A4F6DD-5490-0366-6AAA-B12BD6EA1A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380707"/>
          </a:xfrm>
        </p:spPr>
        <p:txBody>
          <a:bodyPr>
            <a:normAutofit/>
          </a:bodyPr>
          <a:lstStyle/>
          <a:p>
            <a:r>
              <a:rPr lang="nl-NL" dirty="0"/>
              <a:t>Zero-</a:t>
            </a:r>
            <a:r>
              <a:rPr lang="nl-NL" dirty="0" err="1"/>
              <a:t>beaten</a:t>
            </a:r>
            <a:r>
              <a:rPr lang="nl-NL" dirty="0"/>
              <a:t> met </a:t>
            </a:r>
            <a:r>
              <a:rPr lang="nl-NL" dirty="0" err="1"/>
              <a:t>cymometer</a:t>
            </a:r>
            <a:r>
              <a:rPr lang="nl-NL" dirty="0"/>
              <a:t> AAN</a:t>
            </a:r>
          </a:p>
          <a:p>
            <a:pPr lvl="1"/>
            <a:r>
              <a:rPr lang="nl-NL" dirty="0"/>
              <a:t>Luisteren tot ca 30Hz</a:t>
            </a:r>
          </a:p>
          <a:p>
            <a:r>
              <a:rPr lang="nl-NL" dirty="0"/>
              <a:t>Precies aflezen met oog of LED</a:t>
            </a:r>
          </a:p>
          <a:p>
            <a:pPr lvl="1"/>
            <a:r>
              <a:rPr lang="nl-NL" dirty="0"/>
              <a:t>Probeer knipperen te vertragen of stoppen</a:t>
            </a:r>
          </a:p>
          <a:p>
            <a:endParaRPr lang="nl-NL" dirty="0"/>
          </a:p>
          <a:p>
            <a:r>
              <a:rPr lang="nl-NL" dirty="0"/>
              <a:t>Radio Paradijs: 1467,00</a:t>
            </a:r>
          </a:p>
          <a:p>
            <a:r>
              <a:rPr lang="nl-NL" dirty="0"/>
              <a:t>Radio </a:t>
            </a:r>
            <a:r>
              <a:rPr lang="nl-NL" dirty="0" err="1"/>
              <a:t>Sitara</a:t>
            </a:r>
            <a:r>
              <a:rPr lang="nl-NL" dirty="0"/>
              <a:t>: 918,00</a:t>
            </a:r>
          </a:p>
          <a:p>
            <a:r>
              <a:rPr lang="nl-NL" dirty="0"/>
              <a:t>Colombia AM: 1395,</a:t>
            </a:r>
            <a:r>
              <a:rPr lang="nl-NL" dirty="0">
                <a:solidFill>
                  <a:srgbClr val="FF0000"/>
                </a:solidFill>
              </a:rPr>
              <a:t>02</a:t>
            </a:r>
          </a:p>
          <a:p>
            <a:pPr lvl="1"/>
            <a:r>
              <a:rPr lang="nl-NL" dirty="0"/>
              <a:t>“goed gezien dat de zender iets te hoog staat”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352C088-27C6-557F-29D0-A9BDE47A8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6025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9E2350-69E1-2750-1D13-133C41DF5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1. Tafelradio op batterij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E019345-DACF-F694-3206-4E54658991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/>
          <a:lstStyle/>
          <a:p>
            <a:r>
              <a:rPr lang="nl-NL" dirty="0"/>
              <a:t>Rond 1960: </a:t>
            </a:r>
            <a:br>
              <a:rPr lang="nl-NL" dirty="0"/>
            </a:br>
            <a:r>
              <a:rPr lang="nl-NL" dirty="0"/>
              <a:t>Transistor + Batterij = Portable ??</a:t>
            </a:r>
          </a:p>
          <a:p>
            <a:r>
              <a:rPr lang="nl-NL" dirty="0"/>
              <a:t>1957: </a:t>
            </a:r>
            <a:r>
              <a:rPr lang="nl-NL" dirty="0">
                <a:hlinkClick r:id="rId2"/>
              </a:rPr>
              <a:t>Novak </a:t>
            </a:r>
            <a:r>
              <a:rPr lang="nl-NL" dirty="0" err="1">
                <a:hlinkClick r:id="rId2"/>
              </a:rPr>
              <a:t>Atlantic</a:t>
            </a:r>
            <a:r>
              <a:rPr lang="nl-NL" dirty="0">
                <a:hlinkClick r:id="rId2"/>
              </a:rPr>
              <a:t> 793</a:t>
            </a:r>
            <a:br>
              <a:rPr lang="nl-NL" dirty="0"/>
            </a:br>
            <a:r>
              <a:rPr lang="nl-NL" dirty="0"/>
              <a:t>LMKK, 6xD, 37cm </a:t>
            </a:r>
          </a:p>
          <a:p>
            <a:endParaRPr lang="nl-NL" dirty="0"/>
          </a:p>
          <a:p>
            <a:r>
              <a:rPr lang="nl-NL" dirty="0"/>
              <a:t>Alternatief voor </a:t>
            </a:r>
            <a:br>
              <a:rPr lang="nl-NL" dirty="0"/>
            </a:br>
            <a:r>
              <a:rPr lang="nl-NL" dirty="0"/>
              <a:t>Schippers/Woonwagen/</a:t>
            </a:r>
            <a:br>
              <a:rPr lang="nl-NL" dirty="0"/>
            </a:br>
            <a:r>
              <a:rPr lang="nl-NL" dirty="0"/>
              <a:t>Boerderij-toestellen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BF37E94-09B7-2F9B-AEAC-3B27A170C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4C6E132A-6852-10CF-055E-E48CD518B7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924944"/>
            <a:ext cx="3665240" cy="2748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9455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9D519C-0B9E-C8F9-CA91-B61A777F5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5. Conclusies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1EDBC4A-EFDF-6A4C-8A0F-5F33C540AC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Leuke aparte radio voor die 5 piek!</a:t>
            </a:r>
          </a:p>
          <a:p>
            <a:r>
              <a:rPr lang="nl-NL" dirty="0"/>
              <a:t>Tekenen van doelgebied: Tropenband, CD</a:t>
            </a:r>
          </a:p>
          <a:p>
            <a:endParaRPr lang="nl-NL" dirty="0"/>
          </a:p>
          <a:p>
            <a:r>
              <a:rPr lang="nl-NL" dirty="0"/>
              <a:t>National Panasonic op zelfde dag gekregen</a:t>
            </a:r>
          </a:p>
          <a:p>
            <a:r>
              <a:rPr lang="nl-NL" dirty="0"/>
              <a:t>Omgebouwd tot Kaketoe: BFO en </a:t>
            </a:r>
            <a:r>
              <a:rPr lang="nl-NL" dirty="0" err="1"/>
              <a:t>Freq</a:t>
            </a:r>
            <a:r>
              <a:rPr lang="nl-NL" dirty="0"/>
              <a:t> meter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0CC8A21-D74E-F04A-3865-2962C7505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52923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23C5A6-1436-9017-EB37-F5F49CA08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Echte portable: L4X26T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EE57DD1-AB3E-D8E7-161E-053A4EC3E5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Hengsel </a:t>
            </a:r>
            <a:r>
              <a:rPr lang="nl-NL" dirty="0" err="1"/>
              <a:t>ipv</a:t>
            </a:r>
            <a:r>
              <a:rPr lang="nl-NL" dirty="0"/>
              <a:t> handgreep</a:t>
            </a:r>
          </a:p>
          <a:p>
            <a:r>
              <a:rPr lang="nl-NL" dirty="0"/>
              <a:t>Verder zelfde idee</a:t>
            </a:r>
          </a:p>
          <a:p>
            <a:r>
              <a:rPr lang="nl-NL" dirty="0">
                <a:hlinkClick r:id="rId2"/>
              </a:rPr>
              <a:t>Henriette</a:t>
            </a:r>
            <a:br>
              <a:rPr lang="nl-NL" dirty="0"/>
            </a:br>
            <a:r>
              <a:rPr lang="nl-NL" dirty="0"/>
              <a:t>1959 – 1964 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54938DD-F7E0-14B6-D290-228AF2ED9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31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137E68C4-D506-790E-B4C0-C39DA597FD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9" b="12653"/>
          <a:stretch>
            <a:fillRect/>
          </a:stretch>
        </p:blipFill>
        <p:spPr>
          <a:xfrm>
            <a:off x="3649103" y="2923902"/>
            <a:ext cx="5037697" cy="3770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7086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8A6184-BA4A-903B-3B93-E050FEE20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Latere Tafel/Portable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E88A20C-FE68-6198-D312-C75EAB7B55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Hurricane de Luxe</a:t>
            </a:r>
            <a:endParaRPr lang="nl-NL" dirty="0"/>
          </a:p>
          <a:p>
            <a:r>
              <a:rPr lang="nl-NL" dirty="0"/>
              <a:t>50IC361, 1971</a:t>
            </a:r>
          </a:p>
          <a:p>
            <a:r>
              <a:rPr lang="nl-NL" dirty="0"/>
              <a:t>LMTEKF, 3x </a:t>
            </a:r>
            <a:r>
              <a:rPr lang="nl-NL" dirty="0" err="1"/>
              <a:t>voork</a:t>
            </a:r>
            <a:endParaRPr lang="nl-NL" dirty="0"/>
          </a:p>
          <a:p>
            <a:r>
              <a:rPr lang="nl-NL" dirty="0"/>
              <a:t>Draagbeugel </a:t>
            </a:r>
            <a:br>
              <a:rPr lang="nl-NL" dirty="0"/>
            </a:br>
            <a:r>
              <a:rPr lang="nl-NL" dirty="0"/>
              <a:t>inklapbaar</a:t>
            </a:r>
          </a:p>
          <a:p>
            <a:r>
              <a:rPr lang="nl-NL" dirty="0"/>
              <a:t>Klinkt heel mooi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D3FBEF1-D808-08A0-F57B-A0233EFC8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32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45EE729-E131-7DDE-E5E5-EB500B7FDA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660" y="1677102"/>
            <a:ext cx="4657080" cy="3244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9490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9E394-A954-1111-3FF9-129B6B51F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Meenemen / Tonen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D23043-BF58-216F-C94E-3DF75F5ADA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B4X35T</a:t>
            </a:r>
          </a:p>
          <a:p>
            <a:r>
              <a:rPr lang="nl-NL" dirty="0"/>
              <a:t>L4X26T, portable klasse 4</a:t>
            </a:r>
          </a:p>
          <a:p>
            <a:r>
              <a:rPr lang="nl-NL" dirty="0"/>
              <a:t>Hurricane, </a:t>
            </a:r>
            <a:r>
              <a:rPr lang="nl-NL" dirty="0" err="1"/>
              <a:t>tafelset</a:t>
            </a:r>
            <a:r>
              <a:rPr lang="nl-NL" dirty="0"/>
              <a:t> 8 jaar later</a:t>
            </a:r>
          </a:p>
          <a:p>
            <a:r>
              <a:rPr lang="nl-NL" dirty="0"/>
              <a:t>Kaketoe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2242B4-21EC-3EAB-A9EC-0AEAE78EA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604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08E583-0C45-2F44-6D6D-01EEC6011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Philips B1X18T</a:t>
            </a:r>
            <a:r>
              <a:rPr lang="nl-NL" dirty="0"/>
              <a:t> (1962)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59BAD44-AFAE-E743-BA7E-4366B00013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31430"/>
            <a:ext cx="8229600" cy="5026570"/>
          </a:xfrm>
        </p:spPr>
        <p:txBody>
          <a:bodyPr>
            <a:normAutofit/>
          </a:bodyPr>
          <a:lstStyle/>
          <a:p>
            <a:r>
              <a:rPr lang="nl-NL" dirty="0"/>
              <a:t>M* T* T* K*</a:t>
            </a:r>
            <a:br>
              <a:rPr lang="nl-NL" dirty="0"/>
            </a:br>
            <a:r>
              <a:rPr lang="nl-NL" dirty="0"/>
              <a:t>* = vast!</a:t>
            </a:r>
          </a:p>
          <a:p>
            <a:r>
              <a:rPr lang="nl-NL" dirty="0"/>
              <a:t>29cm, 6xD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Geen afstemknop of -schaal!</a:t>
            </a:r>
          </a:p>
          <a:p>
            <a:r>
              <a:rPr lang="nl-NL" dirty="0"/>
              <a:t>Sutatenza </a:t>
            </a:r>
            <a:r>
              <a:rPr lang="nl-NL" dirty="0" err="1"/>
              <a:t>Escuelas</a:t>
            </a:r>
            <a:r>
              <a:rPr lang="nl-NL" dirty="0"/>
              <a:t> </a:t>
            </a:r>
            <a:r>
              <a:rPr lang="nl-NL" dirty="0" err="1"/>
              <a:t>Radiofonicas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EDD8CDD-BBDA-334E-491A-63FB62FAE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4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07FD9EB-3477-1DA8-CCF3-00B409BEDD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6" t="9838" r="7476" b="9838"/>
          <a:stretch>
            <a:fillRect/>
          </a:stretch>
        </p:blipFill>
        <p:spPr>
          <a:xfrm>
            <a:off x="3629846" y="1575182"/>
            <a:ext cx="5056954" cy="358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49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4DB8D2-B207-3E94-9457-675C67239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Sutatenza</a:t>
            </a:r>
            <a:r>
              <a:rPr lang="nl-NL" dirty="0"/>
              <a:t> (1947-1990)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A27829-333E-9DD8-6D6F-7312EF741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 lnSpcReduction="10000"/>
          </a:bodyPr>
          <a:lstStyle/>
          <a:p>
            <a:r>
              <a:rPr lang="nl-NL" dirty="0"/>
              <a:t>Radioschool, tegen analfabetisme</a:t>
            </a:r>
          </a:p>
          <a:p>
            <a:pPr lvl="1"/>
            <a:r>
              <a:rPr lang="nl-NL" dirty="0"/>
              <a:t>Thuis of in zaaltjes?  Weet niet</a:t>
            </a:r>
          </a:p>
          <a:p>
            <a:pPr lvl="1"/>
            <a:r>
              <a:rPr lang="nl-NL" dirty="0"/>
              <a:t>Lezen &amp; Schrijven, Wiskunde, Landbouw, Gezondheidszorg, Hygiëne</a:t>
            </a:r>
          </a:p>
          <a:p>
            <a:pPr lvl="1"/>
            <a:r>
              <a:rPr lang="nl-NL" dirty="0"/>
              <a:t>Gezegend door Paus Paul 4 (1968)</a:t>
            </a:r>
          </a:p>
          <a:p>
            <a:endParaRPr lang="nl-NL" dirty="0"/>
          </a:p>
          <a:p>
            <a:r>
              <a:rPr lang="nl-NL" dirty="0"/>
              <a:t>Belangrijkste stations: </a:t>
            </a:r>
            <a:br>
              <a:rPr lang="nl-NL" dirty="0"/>
            </a:br>
            <a:r>
              <a:rPr lang="nl-NL" dirty="0"/>
              <a:t>700(M), 5075(T), 5095(T), 6075(K)</a:t>
            </a:r>
          </a:p>
          <a:p>
            <a:r>
              <a:rPr lang="nl-NL" dirty="0"/>
              <a:t>Radio’s voor </a:t>
            </a:r>
            <a:r>
              <a:rPr lang="nl-NL" dirty="0">
                <a:solidFill>
                  <a:srgbClr val="FF0000"/>
                </a:solidFill>
              </a:rPr>
              <a:t>alleen deze frequenties</a:t>
            </a:r>
            <a:r>
              <a:rPr lang="nl-NL" dirty="0"/>
              <a:t>!?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F8AFD5C-0213-E114-F5E6-5A4B2E5AD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584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055325-7910-BC3C-E60C-0D506EEB2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Tuner deel: vaste afstemming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02E9137-74C6-5836-A864-5B85922C0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402832" cy="4525963"/>
          </a:xfrm>
        </p:spPr>
        <p:txBody>
          <a:bodyPr/>
          <a:lstStyle/>
          <a:p>
            <a:r>
              <a:rPr lang="nl-NL" dirty="0"/>
              <a:t>Voor MG: </a:t>
            </a:r>
            <a:r>
              <a:rPr lang="nl-NL" dirty="0" err="1"/>
              <a:t>Afstemco</a:t>
            </a:r>
            <a:endParaRPr lang="nl-NL" dirty="0"/>
          </a:p>
          <a:p>
            <a:endParaRPr lang="nl-NL" dirty="0"/>
          </a:p>
          <a:p>
            <a:r>
              <a:rPr lang="nl-NL" dirty="0"/>
              <a:t>Voor TTK: 3x kristal</a:t>
            </a:r>
            <a:br>
              <a:rPr lang="nl-NL" dirty="0"/>
            </a:br>
            <a:r>
              <a:rPr lang="nl-NL" dirty="0"/>
              <a:t>plus antennespoelen</a:t>
            </a:r>
          </a:p>
          <a:p>
            <a:endParaRPr lang="nl-NL" dirty="0"/>
          </a:p>
          <a:p>
            <a:r>
              <a:rPr lang="nl-NL" dirty="0"/>
              <a:t>X = 5527 voor 5075 </a:t>
            </a:r>
            <a:br>
              <a:rPr lang="nl-NL" dirty="0"/>
            </a:br>
            <a:r>
              <a:rPr lang="nl-NL" dirty="0"/>
              <a:t>dus </a:t>
            </a:r>
            <a:r>
              <a:rPr lang="nl-NL" dirty="0">
                <a:solidFill>
                  <a:srgbClr val="FF0000"/>
                </a:solidFill>
              </a:rPr>
              <a:t>MF = 452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BEDF987-8B78-4B6B-9982-EAF159D6A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6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0A3433A-7A0E-E480-242E-3D9E1D5041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13"/>
          <a:stretch>
            <a:fillRect/>
          </a:stretch>
        </p:blipFill>
        <p:spPr>
          <a:xfrm>
            <a:off x="4845698" y="1397647"/>
            <a:ext cx="3947187" cy="518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815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0A4048-3A49-F50B-6F0F-93B02E56D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Met 2 kristallen kan het ook!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6FB9B89-E51B-740C-9F30-01436A4985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/>
          <a:lstStyle/>
          <a:p>
            <a:r>
              <a:rPr lang="nl-NL" dirty="0"/>
              <a:t>Volgens </a:t>
            </a:r>
            <a:r>
              <a:rPr lang="nl-NL" dirty="0">
                <a:hlinkClick r:id="rId2"/>
              </a:rPr>
              <a:t>docu</a:t>
            </a:r>
            <a:r>
              <a:rPr lang="nl-NL" dirty="0"/>
              <a:t>: X1, X2 van 5565 en 5585</a:t>
            </a:r>
          </a:p>
          <a:p>
            <a:r>
              <a:rPr lang="nl-NL" dirty="0"/>
              <a:t>En zet MF op M = 490 kHz</a:t>
            </a:r>
          </a:p>
          <a:p>
            <a:pPr lvl="1"/>
            <a:r>
              <a:rPr lang="nl-NL" dirty="0"/>
              <a:t>Radio met MF aangepast aan stations!</a:t>
            </a:r>
          </a:p>
          <a:p>
            <a:pPr lvl="1"/>
            <a:endParaRPr lang="nl-NL" dirty="0"/>
          </a:p>
          <a:p>
            <a:r>
              <a:rPr lang="nl-NL" dirty="0"/>
              <a:t>Ontvangst MG met niet-afstembare C</a:t>
            </a:r>
          </a:p>
          <a:p>
            <a:pPr lvl="1"/>
            <a:r>
              <a:rPr lang="nl-NL" dirty="0"/>
              <a:t>Dan 5075 = X1 – M </a:t>
            </a:r>
          </a:p>
          <a:p>
            <a:pPr lvl="1"/>
            <a:r>
              <a:rPr lang="nl-NL" dirty="0"/>
              <a:t>En    5095 = X2 – M</a:t>
            </a:r>
          </a:p>
          <a:p>
            <a:pPr lvl="1"/>
            <a:r>
              <a:rPr lang="nl-NL" dirty="0"/>
              <a:t>En    6075 = X2 + M    (</a:t>
            </a:r>
            <a:r>
              <a:rPr lang="nl-NL" dirty="0" err="1"/>
              <a:t>ondermenging</a:t>
            </a:r>
            <a:r>
              <a:rPr lang="nl-NL" dirty="0"/>
              <a:t>!)</a:t>
            </a: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DDC51DE-92C7-7AE0-71A1-CFE52BCEB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65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0A98CD-8FE5-61F4-3CA0-8D463D51C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Niet allemaal verscheept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E84F4D9-51D1-43F7-289C-EC4A72B35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47825"/>
            <a:ext cx="4013251" cy="4708525"/>
          </a:xfrm>
        </p:spPr>
        <p:txBody>
          <a:bodyPr/>
          <a:lstStyle/>
          <a:p>
            <a:r>
              <a:rPr lang="nl-NL" dirty="0"/>
              <a:t>Gevonden in depot </a:t>
            </a:r>
            <a:br>
              <a:rPr lang="nl-NL" dirty="0"/>
            </a:br>
            <a:r>
              <a:rPr lang="nl-NL" dirty="0"/>
              <a:t>van Philips</a:t>
            </a:r>
          </a:p>
          <a:p>
            <a:r>
              <a:rPr lang="nl-NL" dirty="0"/>
              <a:t>Stapeltje op beurs</a:t>
            </a:r>
            <a:br>
              <a:rPr lang="nl-NL" dirty="0"/>
            </a:br>
            <a:r>
              <a:rPr lang="nl-NL" dirty="0"/>
              <a:t>25 maart 2001 </a:t>
            </a:r>
            <a:br>
              <a:rPr lang="nl-NL" dirty="0"/>
            </a:br>
            <a:r>
              <a:rPr lang="nl-NL" dirty="0"/>
              <a:t>voor </a:t>
            </a:r>
            <a:r>
              <a:rPr lang="nl-NL" dirty="0" err="1"/>
              <a:t>fl</a:t>
            </a:r>
            <a:r>
              <a:rPr lang="nl-NL" dirty="0"/>
              <a:t> 50,- </a:t>
            </a:r>
          </a:p>
          <a:p>
            <a:r>
              <a:rPr lang="nl-NL" dirty="0"/>
              <a:t>Verkocht juni 2001 </a:t>
            </a:r>
            <a:br>
              <a:rPr lang="nl-NL" dirty="0"/>
            </a:br>
            <a:r>
              <a:rPr lang="nl-NL" dirty="0"/>
              <a:t>naar Amerika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D31928A-E244-2640-4A72-74A6E1F54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8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19A9EAAA-3A1E-B0CE-A66F-22155BA18B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451" y="1772816"/>
            <a:ext cx="4378322" cy="2933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005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1DF903-DE4C-FC2C-0BE0-DC228CB21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Tafelradio B4X01T (1960)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BEF171B-7F1E-CC23-E4AC-82A897CD15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“Schippersradio” op 6x D-cel</a:t>
            </a:r>
          </a:p>
          <a:p>
            <a:r>
              <a:rPr lang="nl-NL" dirty="0"/>
              <a:t>Gebouwd op metalen chassis</a:t>
            </a:r>
          </a:p>
          <a:p>
            <a:r>
              <a:rPr lang="nl-NL" dirty="0"/>
              <a:t>Werking vrijwel gelijk aan </a:t>
            </a:r>
            <a:r>
              <a:rPr lang="nl-NL" dirty="0">
                <a:hlinkClick r:id="rId2"/>
              </a:rPr>
              <a:t>Henriette</a:t>
            </a:r>
            <a:r>
              <a:rPr lang="nl-NL" dirty="0"/>
              <a:t> (L4XxxT)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3B06F7B-D614-6AA3-FD39-40EA181E7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9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BB2396D-CF81-6D30-7467-CDE1BBF9F1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992" y="3838427"/>
            <a:ext cx="4483330" cy="2883048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9474238E-00FB-9A87-B476-B180E64E42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223" y="3863180"/>
            <a:ext cx="4076163" cy="272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86639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2062</TotalTime>
  <Words>994</Words>
  <Application>Microsoft Office PowerPoint</Application>
  <PresentationFormat>Diavoorstelling (4:3)</PresentationFormat>
  <Paragraphs>240</Paragraphs>
  <Slides>33</Slides>
  <Notes>0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33</vt:i4>
      </vt:variant>
    </vt:vector>
  </HeadingPairs>
  <TitlesOfParts>
    <vt:vector size="36" baseType="lpstr">
      <vt:lpstr>Arial</vt:lpstr>
      <vt:lpstr>Calibri</vt:lpstr>
      <vt:lpstr>Kantoorthema</vt:lpstr>
      <vt:lpstr>Philips B4X35T (1963)</vt:lpstr>
      <vt:lpstr>Wat gaan we doen</vt:lpstr>
      <vt:lpstr>1. Tafelradio op batterij</vt:lpstr>
      <vt:lpstr>Philips B1X18T (1962)</vt:lpstr>
      <vt:lpstr>Sutatenza (1947-1990)</vt:lpstr>
      <vt:lpstr>Tuner deel: vaste afstemming</vt:lpstr>
      <vt:lpstr>Met 2 kristallen kan het ook!</vt:lpstr>
      <vt:lpstr>Niet allemaal verscheept</vt:lpstr>
      <vt:lpstr>Tafelradio B4X01T (1960)</vt:lpstr>
      <vt:lpstr>2. De B4X35T, overzicht</vt:lpstr>
      <vt:lpstr>Reparatie: OC170</vt:lpstr>
      <vt:lpstr>Ontvangstbereiken</vt:lpstr>
      <vt:lpstr>3. Leuke details van de B4X35T</vt:lpstr>
      <vt:lpstr>Conelrad driehoekjes</vt:lpstr>
      <vt:lpstr>Antennebescherming</vt:lpstr>
      <vt:lpstr>Batterijcontrolelampje</vt:lpstr>
      <vt:lpstr>Batterijvak: 2 sets</vt:lpstr>
      <vt:lpstr>PU voorversterker, T8</vt:lpstr>
      <vt:lpstr>Schakelen en draaien</vt:lpstr>
      <vt:lpstr>4. Enkelzijband met de Kaketoe</vt:lpstr>
      <vt:lpstr>Uitleg Externe BFO</vt:lpstr>
      <vt:lpstr>De Toekan: Project 1</vt:lpstr>
      <vt:lpstr>Project 2: Kaketoe</vt:lpstr>
      <vt:lpstr>National Panasonic T-430 (1963)</vt:lpstr>
      <vt:lpstr>Defect in oscillator</vt:lpstr>
      <vt:lpstr>Weghalen en inbouwen</vt:lpstr>
      <vt:lpstr>Kaketoe details</vt:lpstr>
      <vt:lpstr>Werkt het ook?</vt:lpstr>
      <vt:lpstr>Frequentie van Omroepstation</vt:lpstr>
      <vt:lpstr>5. Conclusies</vt:lpstr>
      <vt:lpstr>Echte portable: L4X26T</vt:lpstr>
      <vt:lpstr>Latere Tafel/Portable</vt:lpstr>
      <vt:lpstr>Meenemen / Tonen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Gerard</dc:creator>
  <cp:lastModifiedBy>Gerard Tel</cp:lastModifiedBy>
  <cp:revision>63</cp:revision>
  <dcterms:created xsi:type="dcterms:W3CDTF">2019-01-19T09:21:01Z</dcterms:created>
  <dcterms:modified xsi:type="dcterms:W3CDTF">2026-06-04T13:31:01Z</dcterms:modified>
</cp:coreProperties>
</file>