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97" r:id="rId7"/>
    <p:sldId id="262" r:id="rId8"/>
    <p:sldId id="263" r:id="rId9"/>
    <p:sldId id="264" r:id="rId10"/>
    <p:sldId id="281" r:id="rId11"/>
    <p:sldId id="283" r:id="rId12"/>
    <p:sldId id="265" r:id="rId13"/>
    <p:sldId id="295" r:id="rId14"/>
    <p:sldId id="280" r:id="rId15"/>
    <p:sldId id="266" r:id="rId16"/>
    <p:sldId id="292" r:id="rId17"/>
    <p:sldId id="267" r:id="rId18"/>
    <p:sldId id="268" r:id="rId19"/>
    <p:sldId id="269" r:id="rId20"/>
    <p:sldId id="293" r:id="rId21"/>
    <p:sldId id="299" r:id="rId22"/>
    <p:sldId id="303" r:id="rId23"/>
    <p:sldId id="270" r:id="rId24"/>
    <p:sldId id="272" r:id="rId25"/>
    <p:sldId id="271" r:id="rId26"/>
    <p:sldId id="282" r:id="rId27"/>
    <p:sldId id="273" r:id="rId28"/>
    <p:sldId id="298" r:id="rId29"/>
    <p:sldId id="274" r:id="rId30"/>
    <p:sldId id="275" r:id="rId31"/>
    <p:sldId id="276" r:id="rId32"/>
    <p:sldId id="284" r:id="rId33"/>
    <p:sldId id="300" r:id="rId34"/>
    <p:sldId id="285" r:id="rId35"/>
    <p:sldId id="286" r:id="rId36"/>
    <p:sldId id="287" r:id="rId37"/>
    <p:sldId id="294" r:id="rId38"/>
    <p:sldId id="302" r:id="rId39"/>
    <p:sldId id="277" r:id="rId40"/>
    <p:sldId id="288" r:id="rId41"/>
    <p:sldId id="289" r:id="rId42"/>
    <p:sldId id="290" r:id="rId43"/>
    <p:sldId id="291" r:id="rId44"/>
    <p:sldId id="278" r:id="rId45"/>
    <p:sldId id="301" r:id="rId46"/>
    <p:sldId id="279" r:id="rId47"/>
    <p:sldId id="258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4-2-2022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88024" y="1412777"/>
            <a:ext cx="4176464" cy="2187674"/>
          </a:xfrm>
        </p:spPr>
        <p:txBody>
          <a:bodyPr>
            <a:normAutofit/>
          </a:bodyPr>
          <a:lstStyle/>
          <a:p>
            <a:r>
              <a:rPr lang="en-US" dirty="0"/>
              <a:t>Philips</a:t>
            </a:r>
            <a:br>
              <a:rPr lang="en-US" dirty="0"/>
            </a:br>
            <a:r>
              <a:rPr lang="en-US" dirty="0"/>
              <a:t> D2000 </a:t>
            </a:r>
            <a:r>
              <a:rPr lang="en-US" dirty="0" err="1"/>
              <a:t>serie</a:t>
            </a:r>
            <a:br>
              <a:rPr lang="en-US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3600400" cy="2207096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RC, 10/04/2018</a:t>
            </a:r>
          </a:p>
          <a:p>
            <a:r>
              <a:rPr lang="en-US" dirty="0"/>
              <a:t>LCK, 10/06/2020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EDA051-532E-4B8F-B223-CA067BCC8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9" y="2636912"/>
            <a:ext cx="5094719" cy="38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18" y="1340768"/>
            <a:ext cx="5619699" cy="473660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4" y="3861048"/>
            <a:ext cx="3810000" cy="28479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D1028 (1982)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66017"/>
            <a:ext cx="8229600" cy="4525963"/>
          </a:xfrm>
        </p:spPr>
        <p:txBody>
          <a:bodyPr/>
          <a:lstStyle/>
          <a:p>
            <a:r>
              <a:rPr lang="en-US" dirty="0"/>
              <a:t>LG </a:t>
            </a:r>
            <a:r>
              <a:rPr lang="en-US" dirty="0" err="1"/>
              <a:t>zakradio</a:t>
            </a:r>
            <a:endParaRPr lang="en-US" dirty="0"/>
          </a:p>
          <a:p>
            <a:r>
              <a:rPr lang="en-US" dirty="0"/>
              <a:t>150-255kHz</a:t>
            </a:r>
          </a:p>
          <a:p>
            <a:r>
              <a:rPr lang="en-US" dirty="0"/>
              <a:t>10,5cm </a:t>
            </a:r>
            <a:r>
              <a:rPr lang="en-US" dirty="0" err="1"/>
              <a:t>hoog</a:t>
            </a:r>
            <a:endParaRPr lang="en-US" dirty="0"/>
          </a:p>
          <a:p>
            <a:r>
              <a:rPr lang="en-US" dirty="0"/>
              <a:t>6 </a:t>
            </a:r>
            <a:r>
              <a:rPr lang="en-US" dirty="0" err="1"/>
              <a:t>Tr</a:t>
            </a:r>
            <a:r>
              <a:rPr lang="en-US" dirty="0"/>
              <a:t> + 2 Di</a:t>
            </a:r>
          </a:p>
          <a:p>
            <a:r>
              <a:rPr lang="en-US" dirty="0"/>
              <a:t>LS 0,25W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67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48836"/>
            <a:ext cx="5345175" cy="4751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LG: Luxemburg-Effect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59334"/>
          </a:xfrm>
        </p:spPr>
        <p:txBody>
          <a:bodyPr/>
          <a:lstStyle/>
          <a:p>
            <a:r>
              <a:rPr lang="en-US" dirty="0" err="1"/>
              <a:t>Geluid</a:t>
            </a:r>
            <a:r>
              <a:rPr lang="en-US" dirty="0"/>
              <a:t> van Luxemburg 234 op Inter 162</a:t>
            </a:r>
          </a:p>
          <a:p>
            <a:endParaRPr lang="en-US" dirty="0"/>
          </a:p>
          <a:p>
            <a:r>
              <a:rPr lang="en-US" dirty="0"/>
              <a:t>162 </a:t>
            </a:r>
            <a:r>
              <a:rPr lang="en-US" dirty="0" err="1"/>
              <a:t>staat</a:t>
            </a:r>
            <a:r>
              <a:rPr lang="en-US" dirty="0"/>
              <a:t> </a:t>
            </a:r>
            <a:r>
              <a:rPr lang="en-US" dirty="0" err="1"/>
              <a:t>leeg</a:t>
            </a:r>
            <a:endParaRPr lang="en-US" dirty="0"/>
          </a:p>
          <a:p>
            <a:r>
              <a:rPr lang="en-US" dirty="0" err="1"/>
              <a:t>Tbv</a:t>
            </a:r>
            <a:r>
              <a:rPr lang="en-US" dirty="0"/>
              <a:t> </a:t>
            </a:r>
            <a:r>
              <a:rPr lang="en-US" dirty="0" err="1"/>
              <a:t>klokken</a:t>
            </a:r>
            <a:endParaRPr lang="en-US" dirty="0"/>
          </a:p>
          <a:p>
            <a:r>
              <a:rPr lang="en-US" dirty="0"/>
              <a:t>Lx 234: 1500kW</a:t>
            </a:r>
          </a:p>
          <a:p>
            <a:r>
              <a:rPr lang="en-US" dirty="0"/>
              <a:t>Eur1 183 </a:t>
            </a:r>
            <a:r>
              <a:rPr lang="en-US" dirty="0" err="1"/>
              <a:t>gestopt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LG </a:t>
            </a:r>
            <a:r>
              <a:rPr lang="en-US" dirty="0" err="1"/>
              <a:t>totaal</a:t>
            </a:r>
            <a:r>
              <a:rPr lang="en-US" dirty="0"/>
              <a:t> 13 </a:t>
            </a:r>
            <a:r>
              <a:rPr lang="en-US" dirty="0" err="1"/>
              <a:t>kanalen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339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Portables </a:t>
            </a:r>
            <a:r>
              <a:rPr lang="en-US" dirty="0" err="1"/>
              <a:t>jaren</a:t>
            </a:r>
            <a:r>
              <a:rPr lang="en-US" dirty="0"/>
              <a:t> 80 </a:t>
            </a:r>
            <a:r>
              <a:rPr lang="en-US" dirty="0" err="1"/>
              <a:t>herkennen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Vormgeving</a:t>
            </a:r>
            <a:endParaRPr lang="en-US" dirty="0"/>
          </a:p>
          <a:p>
            <a:r>
              <a:rPr lang="en-US" dirty="0" err="1"/>
              <a:t>Voeding</a:t>
            </a:r>
            <a:endParaRPr lang="en-US" dirty="0"/>
          </a:p>
          <a:p>
            <a:r>
              <a:rPr lang="en-US" dirty="0"/>
              <a:t>ICs</a:t>
            </a:r>
          </a:p>
          <a:p>
            <a:r>
              <a:rPr lang="en-US" dirty="0" err="1"/>
              <a:t>Banden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9443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Radio van Hendrik </a:t>
            </a:r>
            <a:r>
              <a:rPr lang="en-US" dirty="0" err="1"/>
              <a:t>Groen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3538736" cy="5328592"/>
          </a:xfrm>
        </p:spPr>
        <p:txBody>
          <a:bodyPr>
            <a:normAutofit/>
          </a:bodyPr>
          <a:lstStyle/>
          <a:p>
            <a:r>
              <a:rPr lang="en-US" dirty="0"/>
              <a:t>90AL590, 1979</a:t>
            </a:r>
          </a:p>
          <a:p>
            <a:r>
              <a:rPr lang="en-US" dirty="0"/>
              <a:t>14 trans</a:t>
            </a:r>
          </a:p>
          <a:p>
            <a:r>
              <a:rPr lang="en-US" dirty="0"/>
              <a:t>4 band LMKF</a:t>
            </a:r>
          </a:p>
          <a:p>
            <a:r>
              <a:rPr lang="en-US" dirty="0" err="1"/>
              <a:t>Netvoeding</a:t>
            </a:r>
            <a:endParaRPr lang="en-US" dirty="0"/>
          </a:p>
          <a:p>
            <a:r>
              <a:rPr lang="en-US" dirty="0" err="1"/>
              <a:t>Spriet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Discrete </a:t>
            </a:r>
            <a:r>
              <a:rPr lang="en-US" dirty="0" err="1"/>
              <a:t>bouw</a:t>
            </a:r>
            <a:endParaRPr lang="en-US" dirty="0"/>
          </a:p>
          <a:p>
            <a:r>
              <a:rPr lang="en-US" dirty="0" err="1"/>
              <a:t>Lompe</a:t>
            </a:r>
            <a:r>
              <a:rPr lang="en-US" dirty="0"/>
              <a:t> </a:t>
            </a:r>
            <a:r>
              <a:rPr lang="en-US" dirty="0" err="1"/>
              <a:t>knoppen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96" y="1412776"/>
            <a:ext cx="494281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Jaren </a:t>
            </a:r>
            <a:r>
              <a:rPr lang="en-US" dirty="0" err="1"/>
              <a:t>zeventig</a:t>
            </a:r>
            <a:r>
              <a:rPr lang="en-US" dirty="0"/>
              <a:t> </a:t>
            </a:r>
            <a:r>
              <a:rPr lang="en-US" dirty="0" err="1"/>
              <a:t>afsluiten</a:t>
            </a:r>
            <a:r>
              <a:rPr lang="en-US" dirty="0"/>
              <a:t>: 90AL800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/>
              <a:t>1980, 17 transistors, discreet op </a:t>
            </a:r>
            <a:r>
              <a:rPr lang="en-US" dirty="0" err="1"/>
              <a:t>grote</a:t>
            </a:r>
            <a:r>
              <a:rPr lang="en-US" dirty="0"/>
              <a:t> print</a:t>
            </a:r>
          </a:p>
          <a:p>
            <a:endParaRPr lang="en-US" dirty="0"/>
          </a:p>
          <a:p>
            <a:r>
              <a:rPr lang="en-US" dirty="0" err="1"/>
              <a:t>Fijnafstemming</a:t>
            </a:r>
            <a:endParaRPr lang="en-US" dirty="0"/>
          </a:p>
          <a:p>
            <a:r>
              <a:rPr lang="en-US" dirty="0" err="1"/>
              <a:t>Ruitertjes</a:t>
            </a:r>
            <a:r>
              <a:rPr lang="en-US" dirty="0"/>
              <a:t> FM</a:t>
            </a:r>
          </a:p>
          <a:p>
            <a:r>
              <a:rPr lang="en-US" dirty="0"/>
              <a:t>LEDs </a:t>
            </a:r>
            <a:r>
              <a:rPr lang="en-US" dirty="0" err="1"/>
              <a:t>voor</a:t>
            </a:r>
            <a:r>
              <a:rPr lang="en-US" dirty="0"/>
              <a:t> band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80928"/>
            <a:ext cx="5080000" cy="381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1498FAC-AA5A-459B-9418-FAFE884CC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8" y="4561488"/>
            <a:ext cx="2847752" cy="21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Vormgeving</a:t>
            </a:r>
            <a:r>
              <a:rPr lang="en-US" dirty="0"/>
              <a:t> </a:t>
            </a:r>
            <a:r>
              <a:rPr lang="en-US" dirty="0" err="1"/>
              <a:t>jaren</a:t>
            </a:r>
            <a:r>
              <a:rPr lang="en-US" dirty="0"/>
              <a:t> 80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Military look was </a:t>
            </a:r>
            <a:r>
              <a:rPr lang="en-US" dirty="0" err="1"/>
              <a:t>passe</a:t>
            </a:r>
            <a:r>
              <a:rPr lang="en-US" dirty="0"/>
              <a:t> (Hendrik </a:t>
            </a:r>
            <a:r>
              <a:rPr lang="en-US" dirty="0" err="1"/>
              <a:t>Groen</a:t>
            </a:r>
            <a:r>
              <a:rPr lang="en-US" dirty="0"/>
              <a:t>)</a:t>
            </a:r>
          </a:p>
          <a:p>
            <a:r>
              <a:rPr lang="en-US" dirty="0" err="1"/>
              <a:t>Sobere</a:t>
            </a:r>
            <a:r>
              <a:rPr lang="en-US" dirty="0"/>
              <a:t> </a:t>
            </a:r>
            <a:r>
              <a:rPr lang="en-US" dirty="0" err="1"/>
              <a:t>grijze</a:t>
            </a:r>
            <a:r>
              <a:rPr lang="en-US" dirty="0"/>
              <a:t> of </a:t>
            </a:r>
            <a:r>
              <a:rPr lang="en-US" dirty="0" err="1"/>
              <a:t>zwarte</a:t>
            </a:r>
            <a:r>
              <a:rPr lang="en-US" dirty="0"/>
              <a:t> </a:t>
            </a:r>
            <a:r>
              <a:rPr lang="en-US" dirty="0" err="1"/>
              <a:t>kastjes</a:t>
            </a:r>
            <a:endParaRPr lang="en-US" dirty="0"/>
          </a:p>
          <a:p>
            <a:r>
              <a:rPr lang="en-US" dirty="0" err="1"/>
              <a:t>Kleurrijke</a:t>
            </a:r>
            <a:r>
              <a:rPr lang="en-US" dirty="0"/>
              <a:t> </a:t>
            </a:r>
            <a:r>
              <a:rPr lang="en-US" dirty="0" err="1"/>
              <a:t>strepen</a:t>
            </a:r>
            <a:r>
              <a:rPr lang="en-US" dirty="0"/>
              <a:t> of </a:t>
            </a:r>
            <a:r>
              <a:rPr lang="en-US" dirty="0" err="1"/>
              <a:t>bediening</a:t>
            </a:r>
            <a:endParaRPr lang="en-US" dirty="0"/>
          </a:p>
          <a:p>
            <a:r>
              <a:rPr lang="en-US" dirty="0" err="1"/>
              <a:t>Functioneel</a:t>
            </a:r>
            <a:r>
              <a:rPr lang="en-US" dirty="0"/>
              <a:t> </a:t>
            </a:r>
            <a:r>
              <a:rPr lang="en-US" dirty="0" err="1"/>
              <a:t>uiterlijk</a:t>
            </a:r>
            <a:endParaRPr lang="en-US" dirty="0"/>
          </a:p>
          <a:p>
            <a:r>
              <a:rPr lang="en-US" dirty="0"/>
              <a:t>Metallic plastic, </a:t>
            </a:r>
            <a:br>
              <a:rPr lang="en-US" dirty="0"/>
            </a:br>
            <a:r>
              <a:rPr lang="en-US" dirty="0" err="1"/>
              <a:t>beetje</a:t>
            </a:r>
            <a:r>
              <a:rPr lang="en-US" dirty="0"/>
              <a:t> sleets</a:t>
            </a:r>
            <a:endParaRPr lang="nl-NL" dirty="0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7603211-F808-4034-B3E9-7090B8848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4" y="3586454"/>
            <a:ext cx="3958456" cy="29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07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Achterkant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/>
              <a:t>Meestal </a:t>
            </a:r>
            <a:r>
              <a:rPr lang="en-US" dirty="0" err="1"/>
              <a:t>zwart</a:t>
            </a:r>
            <a:endParaRPr lang="en-US" dirty="0"/>
          </a:p>
          <a:p>
            <a:r>
              <a:rPr lang="en-US" dirty="0" err="1"/>
              <a:t>Batterijvakje</a:t>
            </a:r>
            <a:r>
              <a:rPr lang="en-US" dirty="0"/>
              <a:t>: 4xAA of 4xC</a:t>
            </a:r>
          </a:p>
          <a:p>
            <a:r>
              <a:rPr lang="en-US" dirty="0" err="1"/>
              <a:t>Antenne</a:t>
            </a:r>
            <a:r>
              <a:rPr lang="en-US" dirty="0"/>
              <a:t>,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: U-op-I of I-op-U</a:t>
            </a:r>
          </a:p>
          <a:p>
            <a:r>
              <a:rPr lang="en-US" dirty="0" err="1"/>
              <a:t>Netaansluiting</a:t>
            </a:r>
            <a:endParaRPr lang="en-US" dirty="0"/>
          </a:p>
          <a:p>
            <a:r>
              <a:rPr lang="en-US" dirty="0" err="1"/>
              <a:t>Oortelefoonaansluiting</a:t>
            </a:r>
            <a:r>
              <a:rPr lang="en-US" dirty="0"/>
              <a:t>: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ringmoertje</a:t>
            </a:r>
            <a:endParaRPr lang="en-US" dirty="0"/>
          </a:p>
          <a:p>
            <a:r>
              <a:rPr lang="en-US" dirty="0" err="1"/>
              <a:t>Bandschakelaar</a:t>
            </a:r>
            <a:r>
              <a:rPr lang="en-US" dirty="0"/>
              <a:t>: </a:t>
            </a:r>
            <a:r>
              <a:rPr lang="en-US" dirty="0" err="1"/>
              <a:t>Onhandig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6038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Voeding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Portables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uiteraard</a:t>
            </a:r>
            <a:r>
              <a:rPr lang="en-US" dirty="0"/>
              <a:t> op </a:t>
            </a:r>
            <a:r>
              <a:rPr lang="en-US" dirty="0" err="1"/>
              <a:t>batterij</a:t>
            </a:r>
            <a:br>
              <a:rPr lang="en-US" dirty="0"/>
            </a:br>
            <a:r>
              <a:rPr lang="en-US" dirty="0" err="1"/>
              <a:t>Meest</a:t>
            </a:r>
            <a:r>
              <a:rPr lang="en-US" dirty="0"/>
              <a:t> AA of C</a:t>
            </a:r>
          </a:p>
          <a:p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op </a:t>
            </a:r>
            <a:r>
              <a:rPr lang="en-US" dirty="0" err="1"/>
              <a:t>lichtnet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Ingebouwde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 met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snoer</a:t>
            </a:r>
            <a:r>
              <a:rPr lang="en-US" dirty="0"/>
              <a:t> C7</a:t>
            </a:r>
            <a:br>
              <a:rPr lang="en-US" dirty="0"/>
            </a:br>
            <a:r>
              <a:rPr lang="en-US" dirty="0" err="1"/>
              <a:t>Bruingoedjargon</a:t>
            </a:r>
            <a:r>
              <a:rPr lang="en-US" dirty="0"/>
              <a:t>: 8-je</a:t>
            </a:r>
          </a:p>
          <a:p>
            <a:r>
              <a:rPr lang="en-US" dirty="0"/>
              <a:t>Jaren </a:t>
            </a:r>
            <a:r>
              <a:rPr lang="en-US" dirty="0" err="1"/>
              <a:t>zeventig</a:t>
            </a:r>
            <a:r>
              <a:rPr lang="en-US" dirty="0"/>
              <a:t>: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batterij</a:t>
            </a:r>
            <a:endParaRPr lang="en-US" dirty="0"/>
          </a:p>
          <a:p>
            <a:r>
              <a:rPr lang="en-US" dirty="0"/>
              <a:t>Jaren </a:t>
            </a:r>
            <a:r>
              <a:rPr lang="en-US" dirty="0" err="1"/>
              <a:t>negentig</a:t>
            </a:r>
            <a:r>
              <a:rPr lang="en-US" dirty="0"/>
              <a:t>: </a:t>
            </a: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voeding</a:t>
            </a:r>
            <a:r>
              <a:rPr lang="en-US" dirty="0"/>
              <a:t> (DC in)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399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Halfgeleiders</a:t>
            </a:r>
            <a:r>
              <a:rPr lang="en-US" dirty="0"/>
              <a:t>: </a:t>
            </a:r>
            <a:r>
              <a:rPr lang="en-US" dirty="0" err="1"/>
              <a:t>allemaal</a:t>
            </a:r>
            <a:r>
              <a:rPr lang="en-US" dirty="0"/>
              <a:t> ICs!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736"/>
          </a:xfrm>
        </p:spPr>
        <p:txBody>
          <a:bodyPr/>
          <a:lstStyle/>
          <a:p>
            <a:r>
              <a:rPr lang="en-US" dirty="0"/>
              <a:t>Jaren 60/70: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losse</a:t>
            </a:r>
            <a:r>
              <a:rPr lang="en-US" dirty="0"/>
              <a:t> </a:t>
            </a:r>
            <a:r>
              <a:rPr lang="en-US" dirty="0" err="1"/>
              <a:t>transistortjes</a:t>
            </a:r>
            <a:endParaRPr lang="en-US" dirty="0"/>
          </a:p>
          <a:p>
            <a:r>
              <a:rPr lang="en-US" dirty="0"/>
              <a:t>D2243: </a:t>
            </a:r>
            <a:r>
              <a:rPr lang="nl-NL" dirty="0"/>
              <a:t>TDA1220, TBA820M, 2 </a:t>
            </a:r>
            <a:r>
              <a:rPr lang="nl-NL" dirty="0" err="1"/>
              <a:t>tr</a:t>
            </a:r>
            <a:r>
              <a:rPr lang="nl-NL" dirty="0"/>
              <a:t>, 4 di</a:t>
            </a:r>
          </a:p>
          <a:p>
            <a:r>
              <a:rPr lang="en-US" dirty="0" err="1"/>
              <a:t>Typisch</a:t>
            </a:r>
            <a:endParaRPr lang="en-US" dirty="0"/>
          </a:p>
          <a:p>
            <a:pPr lvl="1"/>
            <a:r>
              <a:rPr lang="en-US" dirty="0"/>
              <a:t>HF IC</a:t>
            </a:r>
          </a:p>
          <a:p>
            <a:pPr lvl="1"/>
            <a:r>
              <a:rPr lang="en-US" dirty="0"/>
              <a:t>LF IC</a:t>
            </a:r>
          </a:p>
          <a:p>
            <a:pPr lvl="1"/>
            <a:r>
              <a:rPr lang="en-US" dirty="0"/>
              <a:t>Extra amp, </a:t>
            </a:r>
            <a:r>
              <a:rPr lang="en-US" dirty="0" err="1"/>
              <a:t>rect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stabilisatie</a:t>
            </a:r>
            <a:endParaRPr lang="en-US" dirty="0"/>
          </a:p>
          <a:p>
            <a:r>
              <a:rPr lang="en-US" dirty="0" err="1"/>
              <a:t>Werkt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gewone</a:t>
            </a:r>
            <a:r>
              <a:rPr lang="en-US" dirty="0"/>
              <a:t> </a:t>
            </a:r>
            <a:r>
              <a:rPr lang="en-US" dirty="0" err="1"/>
              <a:t>superhet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4" y="285293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9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2ABABEC-6F47-4BD7-8707-EFC72A9C0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4019285" cy="3014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Banden</a:t>
            </a:r>
            <a:r>
              <a:rPr lang="en-US" dirty="0"/>
              <a:t>: MG </a:t>
            </a:r>
            <a:r>
              <a:rPr lang="en-US" dirty="0" err="1"/>
              <a:t>en</a:t>
            </a:r>
            <a:r>
              <a:rPr lang="en-US" dirty="0"/>
              <a:t> FM </a:t>
            </a:r>
            <a:r>
              <a:rPr lang="en-US" dirty="0" err="1"/>
              <a:t>standaard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/>
          <a:lstStyle/>
          <a:p>
            <a:r>
              <a:rPr lang="en-US" dirty="0" err="1"/>
              <a:t>Rond</a:t>
            </a:r>
            <a:r>
              <a:rPr lang="en-US" dirty="0"/>
              <a:t> 1970: MG </a:t>
            </a:r>
            <a:r>
              <a:rPr lang="en-US" dirty="0" err="1"/>
              <a:t>en</a:t>
            </a:r>
            <a:r>
              <a:rPr lang="en-US" dirty="0"/>
              <a:t> LG, </a:t>
            </a:r>
            <a:br>
              <a:rPr lang="en-US" dirty="0"/>
            </a:br>
            <a:r>
              <a:rPr lang="en-US" dirty="0" err="1"/>
              <a:t>soms</a:t>
            </a:r>
            <a:r>
              <a:rPr lang="en-US" dirty="0"/>
              <a:t> KG (90RL210)</a:t>
            </a:r>
          </a:p>
          <a:p>
            <a:r>
              <a:rPr lang="en-US" dirty="0"/>
              <a:t>Jaren </a:t>
            </a:r>
            <a:r>
              <a:rPr lang="en-US" dirty="0" err="1"/>
              <a:t>zeventig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minder LG, </a:t>
            </a:r>
            <a:r>
              <a:rPr lang="en-US" dirty="0" err="1"/>
              <a:t>meer</a:t>
            </a:r>
            <a:r>
              <a:rPr lang="en-US" dirty="0"/>
              <a:t> FM</a:t>
            </a:r>
            <a:br>
              <a:rPr lang="en-US" dirty="0"/>
            </a:br>
            <a:r>
              <a:rPr lang="en-US" dirty="0"/>
              <a:t>           Limbo D2010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endParaRPr lang="en-US" dirty="0"/>
          </a:p>
          <a:p>
            <a:r>
              <a:rPr lang="en-US" dirty="0" err="1"/>
              <a:t>Vanaf</a:t>
            </a:r>
            <a:r>
              <a:rPr lang="en-US" dirty="0"/>
              <a:t> 1978 </a:t>
            </a:r>
            <a:r>
              <a:rPr lang="en-US" dirty="0" err="1"/>
              <a:t>alles</a:t>
            </a:r>
            <a:r>
              <a:rPr lang="en-US" dirty="0"/>
              <a:t> FM!</a:t>
            </a:r>
          </a:p>
          <a:p>
            <a:endParaRPr lang="en-US" dirty="0"/>
          </a:p>
          <a:p>
            <a:r>
              <a:rPr lang="en-US" dirty="0"/>
              <a:t>“Door </a:t>
            </a:r>
            <a:r>
              <a:rPr lang="en-US" dirty="0" err="1"/>
              <a:t>afschakelen</a:t>
            </a:r>
            <a:r>
              <a:rPr lang="en-US" dirty="0"/>
              <a:t> </a:t>
            </a:r>
            <a:r>
              <a:rPr lang="en-US" dirty="0" err="1"/>
              <a:t>MiddenGolf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toestel</a:t>
            </a:r>
            <a:r>
              <a:rPr lang="en-US" dirty="0"/>
              <a:t> </a:t>
            </a:r>
            <a:r>
              <a:rPr lang="en-US" dirty="0" err="1"/>
              <a:t>opeens</a:t>
            </a:r>
            <a:r>
              <a:rPr lang="en-US" dirty="0"/>
              <a:t> </a:t>
            </a:r>
            <a:r>
              <a:rPr lang="en-US" dirty="0" err="1"/>
              <a:t>weggooien</a:t>
            </a:r>
            <a:r>
              <a:rPr lang="en-US" dirty="0"/>
              <a:t>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948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vanavond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Van Sharpie </a:t>
            </a:r>
            <a:r>
              <a:rPr lang="en-US" dirty="0" err="1"/>
              <a:t>naar</a:t>
            </a:r>
            <a:r>
              <a:rPr lang="en-US" dirty="0"/>
              <a:t> Limbo: 1957 – 87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Typenummersystemen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Portables in </a:t>
            </a:r>
            <a:r>
              <a:rPr lang="en-US" dirty="0" err="1"/>
              <a:t>jaren</a:t>
            </a:r>
            <a:r>
              <a:rPr lang="en-US" dirty="0"/>
              <a:t> </a:t>
            </a:r>
            <a:r>
              <a:rPr lang="en-US" dirty="0" err="1"/>
              <a:t>tachtig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Tropenband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D2243: </a:t>
            </a:r>
            <a:r>
              <a:rPr lang="en-US" dirty="0" err="1"/>
              <a:t>ontbromming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D2935 </a:t>
            </a:r>
            <a:r>
              <a:rPr lang="en-US" dirty="0" err="1"/>
              <a:t>en</a:t>
            </a:r>
            <a:r>
              <a:rPr lang="en-US" dirty="0"/>
              <a:t> D2999: PLL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 </a:t>
            </a:r>
            <a:r>
              <a:rPr lang="en-US" dirty="0" err="1"/>
              <a:t>naar</a:t>
            </a:r>
            <a:r>
              <a:rPr lang="en-US" dirty="0"/>
              <a:t> de 21e </a:t>
            </a:r>
            <a:r>
              <a:rPr lang="en-US" dirty="0" err="1"/>
              <a:t>eeuw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Kijken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luisteren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4565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Klassen 0, 1, 2 (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cijfer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29392"/>
            <a:ext cx="8229600" cy="4995952"/>
          </a:xfrm>
        </p:spPr>
        <p:txBody>
          <a:bodyPr/>
          <a:lstStyle/>
          <a:p>
            <a:r>
              <a:rPr lang="en-US" dirty="0"/>
              <a:t>D2000, D2010</a:t>
            </a:r>
          </a:p>
          <a:p>
            <a:pPr lvl="1"/>
            <a:r>
              <a:rPr lang="en-US" dirty="0"/>
              <a:t>MG/FM, net</a:t>
            </a:r>
          </a:p>
          <a:p>
            <a:pPr lvl="1"/>
            <a:r>
              <a:rPr lang="en-US" dirty="0"/>
              <a:t>D2130 </a:t>
            </a:r>
            <a:r>
              <a:rPr lang="en-US" dirty="0" err="1"/>
              <a:t>ook</a:t>
            </a:r>
            <a:r>
              <a:rPr lang="en-US" dirty="0"/>
              <a:t> maar </a:t>
            </a:r>
            <a:r>
              <a:rPr lang="en-US" dirty="0" err="1"/>
              <a:t>groter</a:t>
            </a:r>
            <a:endParaRPr lang="en-US" dirty="0"/>
          </a:p>
          <a:p>
            <a:r>
              <a:rPr lang="en-US" dirty="0"/>
              <a:t>D2122</a:t>
            </a:r>
          </a:p>
          <a:p>
            <a:pPr lvl="1"/>
            <a:r>
              <a:rPr lang="en-US" dirty="0"/>
              <a:t>LW</a:t>
            </a:r>
          </a:p>
          <a:p>
            <a:pPr lvl="1"/>
            <a:r>
              <a:rPr lang="en-US" dirty="0"/>
              <a:t>Toon (</a:t>
            </a:r>
            <a:r>
              <a:rPr lang="en-US" dirty="0" err="1"/>
              <a:t>Pot+C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Groter</a:t>
            </a:r>
            <a:endParaRPr lang="en-US" dirty="0"/>
          </a:p>
          <a:p>
            <a:r>
              <a:rPr lang="en-US" dirty="0"/>
              <a:t>D2214, D2243</a:t>
            </a:r>
          </a:p>
          <a:p>
            <a:pPr lvl="1"/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banden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69"/>
            <a:ext cx="298821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36912"/>
            <a:ext cx="2706316" cy="204326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8" y="1"/>
            <a:ext cx="2424478" cy="30689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Klassen 4, 6, 8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3970784" cy="5400599"/>
          </a:xfrm>
        </p:spPr>
        <p:txBody>
          <a:bodyPr>
            <a:normAutofit/>
          </a:bodyPr>
          <a:lstStyle/>
          <a:p>
            <a:r>
              <a:rPr lang="en-US" dirty="0"/>
              <a:t>D2412, 1981</a:t>
            </a:r>
          </a:p>
          <a:p>
            <a:pPr lvl="1"/>
            <a:r>
              <a:rPr lang="en-US" dirty="0"/>
              <a:t>L, M, F</a:t>
            </a:r>
          </a:p>
          <a:p>
            <a:pPr lvl="1"/>
            <a:r>
              <a:rPr lang="en-US" dirty="0" err="1"/>
              <a:t>Varicap</a:t>
            </a:r>
            <a:r>
              <a:rPr lang="en-US" dirty="0"/>
              <a:t>, 4 presets</a:t>
            </a:r>
          </a:p>
          <a:p>
            <a:r>
              <a:rPr lang="en-US" dirty="0"/>
              <a:t>D2615, 1981</a:t>
            </a:r>
          </a:p>
          <a:p>
            <a:pPr lvl="1"/>
            <a:r>
              <a:rPr lang="en-US" dirty="0"/>
              <a:t>L, M, T(2</a:t>
            </a:r>
            <a:r>
              <a:rPr lang="en-US" baseline="30000" dirty="0"/>
              <a:t>.3</a:t>
            </a:r>
            <a:r>
              <a:rPr lang="en-US" dirty="0"/>
              <a:t> – 7</a:t>
            </a:r>
            <a:r>
              <a:rPr lang="en-US" baseline="30000" dirty="0"/>
              <a:t>.3</a:t>
            </a:r>
            <a:r>
              <a:rPr lang="en-US" dirty="0"/>
              <a:t>), K, F</a:t>
            </a:r>
          </a:p>
          <a:p>
            <a:pPr lvl="1"/>
            <a:r>
              <a:rPr lang="en-US" dirty="0" err="1"/>
              <a:t>Fijnafst</a:t>
            </a:r>
            <a:r>
              <a:rPr lang="en-US" dirty="0"/>
              <a:t>, LEDs</a:t>
            </a:r>
          </a:p>
          <a:p>
            <a:pPr lvl="1"/>
            <a:r>
              <a:rPr lang="en-US" dirty="0" err="1"/>
              <a:t>Hoog</a:t>
            </a:r>
            <a:r>
              <a:rPr lang="en-US" dirty="0"/>
              <a:t>, </a:t>
            </a:r>
            <a:r>
              <a:rPr lang="en-US" dirty="0" err="1"/>
              <a:t>Laag</a:t>
            </a:r>
            <a:r>
              <a:rPr lang="en-US" dirty="0"/>
              <a:t>, Vol</a:t>
            </a:r>
          </a:p>
          <a:p>
            <a:pPr lvl="1"/>
            <a:r>
              <a:rPr lang="en-US" dirty="0"/>
              <a:t>2xLS, 700mW</a:t>
            </a:r>
          </a:p>
          <a:p>
            <a:r>
              <a:rPr lang="en-US" dirty="0"/>
              <a:t>D2813, 1981</a:t>
            </a:r>
          </a:p>
          <a:p>
            <a:pPr lvl="1"/>
            <a:r>
              <a:rPr lang="en-US" dirty="0"/>
              <a:t>3W, 3xLS, 6 batt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80" y="4869160"/>
            <a:ext cx="28412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0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6BA71-3BFE-48D1-9457-DCB24114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Wereldontvanger D2825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98016-E718-4E15-9D65-653FE98AE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r>
              <a:rPr lang="nl-NL" dirty="0"/>
              <a:t>F/L/M/6xK</a:t>
            </a:r>
          </a:p>
          <a:p>
            <a:r>
              <a:rPr lang="nl-NL" dirty="0"/>
              <a:t>Batterij 5xAA</a:t>
            </a:r>
          </a:p>
          <a:p>
            <a:r>
              <a:rPr lang="nl-NL" dirty="0"/>
              <a:t>1 LS, 1000mW</a:t>
            </a:r>
          </a:p>
          <a:p>
            <a:endParaRPr lang="nl-NL" dirty="0"/>
          </a:p>
          <a:p>
            <a:r>
              <a:rPr lang="nl-NL" dirty="0"/>
              <a:t>Geen 230V </a:t>
            </a:r>
            <a:br>
              <a:rPr lang="nl-NL" dirty="0"/>
            </a:br>
            <a:r>
              <a:rPr lang="nl-NL" dirty="0"/>
              <a:t>maar DC plug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4149320-F359-4757-9F5B-1A29A8F88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00200"/>
            <a:ext cx="5374613" cy="40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73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Tropenband</a:t>
            </a:r>
            <a:r>
              <a:rPr lang="en-US" dirty="0"/>
              <a:t>: </a:t>
            </a:r>
            <a:r>
              <a:rPr lang="en-US" dirty="0" err="1"/>
              <a:t>Tussen</a:t>
            </a:r>
            <a:r>
              <a:rPr lang="en-US" dirty="0"/>
              <a:t> M </a:t>
            </a:r>
            <a:r>
              <a:rPr lang="en-US" dirty="0" err="1"/>
              <a:t>en</a:t>
            </a:r>
            <a:r>
              <a:rPr lang="en-US" dirty="0"/>
              <a:t> 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LG </a:t>
            </a:r>
            <a:r>
              <a:rPr lang="en-US" dirty="0" err="1"/>
              <a:t>alleen</a:t>
            </a:r>
            <a:r>
              <a:rPr lang="en-US" dirty="0"/>
              <a:t> in Europa, TB </a:t>
            </a:r>
            <a:r>
              <a:rPr lang="en-US" dirty="0" err="1"/>
              <a:t>alleen</a:t>
            </a:r>
            <a:r>
              <a:rPr lang="en-US" dirty="0"/>
              <a:t> in </a:t>
            </a:r>
            <a:r>
              <a:rPr lang="en-US" dirty="0" err="1"/>
              <a:t>Tropen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Waarom</a:t>
            </a:r>
            <a:r>
              <a:rPr lang="en-US" dirty="0"/>
              <a:t> radio met LG </a:t>
            </a:r>
            <a:r>
              <a:rPr lang="en-US" dirty="0" err="1"/>
              <a:t>en</a:t>
            </a:r>
            <a:r>
              <a:rPr lang="en-US" dirty="0"/>
              <a:t> TB?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MiddenGolf</a:t>
            </a:r>
            <a:r>
              <a:rPr lang="en-US" dirty="0"/>
              <a:t> </a:t>
            </a:r>
            <a:r>
              <a:rPr lang="en-US" dirty="0" err="1"/>
              <a:t>schaal</a:t>
            </a:r>
            <a:r>
              <a:rPr lang="en-US" dirty="0"/>
              <a:t> tot ca 1,6MHz (180m)</a:t>
            </a:r>
          </a:p>
          <a:p>
            <a:r>
              <a:rPr lang="en-US" dirty="0" err="1"/>
              <a:t>KorteGolf</a:t>
            </a:r>
            <a:r>
              <a:rPr lang="en-US" dirty="0"/>
              <a:t> </a:t>
            </a:r>
            <a:r>
              <a:rPr lang="en-US" dirty="0" err="1"/>
              <a:t>begint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ca 6MHz (50m)</a:t>
            </a:r>
          </a:p>
          <a:p>
            <a:r>
              <a:rPr lang="en-US" dirty="0"/>
              <a:t>Wat </a:t>
            </a:r>
            <a:r>
              <a:rPr lang="en-US" dirty="0" err="1"/>
              <a:t>gebeurt</a:t>
            </a:r>
            <a:r>
              <a:rPr lang="en-US" dirty="0"/>
              <a:t>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tussenin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86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Midden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2836911"/>
          </a:xfrm>
        </p:spPr>
        <p:txBody>
          <a:bodyPr/>
          <a:lstStyle/>
          <a:p>
            <a:r>
              <a:rPr lang="en-US" dirty="0"/>
              <a:t>MG tot 1600k, KG </a:t>
            </a:r>
            <a:r>
              <a:rPr lang="en-US" dirty="0" err="1"/>
              <a:t>vanaf</a:t>
            </a:r>
            <a:r>
              <a:rPr lang="en-US" dirty="0"/>
              <a:t> 6M</a:t>
            </a:r>
          </a:p>
          <a:p>
            <a:r>
              <a:rPr lang="en-US" dirty="0"/>
              <a:t>Op KG </a:t>
            </a:r>
            <a:r>
              <a:rPr lang="en-US" dirty="0" err="1"/>
              <a:t>stukjes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Omroep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Amateurs</a:t>
            </a:r>
          </a:p>
          <a:p>
            <a:r>
              <a:rPr lang="en-US" dirty="0" err="1"/>
              <a:t>Daartussen</a:t>
            </a:r>
            <a:r>
              <a:rPr lang="en-US" dirty="0"/>
              <a:t>: </a:t>
            </a:r>
            <a:r>
              <a:rPr lang="en-US" dirty="0" err="1"/>
              <a:t>vroeger</a:t>
            </a:r>
            <a:r>
              <a:rPr lang="en-US" dirty="0"/>
              <a:t> P2P </a:t>
            </a:r>
            <a:r>
              <a:rPr lang="en-US" dirty="0" err="1"/>
              <a:t>communicatie</a:t>
            </a:r>
            <a:r>
              <a:rPr lang="en-US" dirty="0"/>
              <a:t>, nu ???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91440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63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79792" cy="1143000"/>
          </a:xfrm>
        </p:spPr>
        <p:txBody>
          <a:bodyPr>
            <a:normAutofit/>
          </a:bodyPr>
          <a:lstStyle/>
          <a:p>
            <a:r>
              <a:rPr lang="en-US" dirty="0"/>
              <a:t>Naam </a:t>
            </a:r>
            <a:r>
              <a:rPr lang="en-US" dirty="0" err="1"/>
              <a:t>Visserijband</a:t>
            </a:r>
            <a:r>
              <a:rPr lang="en-US" dirty="0"/>
              <a:t>: </a:t>
            </a:r>
            <a:r>
              <a:rPr lang="en-US" dirty="0" err="1"/>
              <a:t>Scheepstelefonie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Tussen</a:t>
            </a:r>
            <a:r>
              <a:rPr lang="en-US" dirty="0"/>
              <a:t> 1800 </a:t>
            </a:r>
            <a:r>
              <a:rPr lang="en-US" dirty="0" err="1"/>
              <a:t>en</a:t>
            </a:r>
            <a:r>
              <a:rPr lang="en-US" dirty="0"/>
              <a:t> 2800 kHz op </a:t>
            </a:r>
            <a:r>
              <a:rPr lang="en-US" dirty="0" err="1"/>
              <a:t>Noordzee</a:t>
            </a:r>
            <a:endParaRPr lang="en-US" dirty="0"/>
          </a:p>
          <a:p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2007 </a:t>
            </a:r>
            <a:r>
              <a:rPr lang="en-US" dirty="0" err="1"/>
              <a:t>nog</a:t>
            </a:r>
            <a:r>
              <a:rPr lang="en-US" dirty="0"/>
              <a:t> (</a:t>
            </a:r>
            <a:r>
              <a:rPr lang="en-US" dirty="0" err="1"/>
              <a:t>sporadisch</a:t>
            </a:r>
            <a:r>
              <a:rPr lang="en-US" dirty="0"/>
              <a:t>) </a:t>
            </a:r>
            <a:r>
              <a:rPr lang="en-US" dirty="0" err="1"/>
              <a:t>gebruikt</a:t>
            </a:r>
            <a:endParaRPr lang="en-US" dirty="0"/>
          </a:p>
          <a:p>
            <a:r>
              <a:rPr lang="en-US" dirty="0" err="1"/>
              <a:t>Luisteren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storm</a:t>
            </a:r>
          </a:p>
          <a:p>
            <a:r>
              <a:rPr lang="en-US" dirty="0" err="1"/>
              <a:t>Zendertjes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 30W</a:t>
            </a:r>
          </a:p>
          <a:p>
            <a:endParaRPr lang="en-US" dirty="0"/>
          </a:p>
          <a:p>
            <a:r>
              <a:rPr lang="en-US" dirty="0"/>
              <a:t>Nu </a:t>
            </a:r>
            <a:r>
              <a:rPr lang="en-US" dirty="0" err="1"/>
              <a:t>afgeschaft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5051400" cy="37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Mijn</a:t>
            </a:r>
            <a:r>
              <a:rPr lang="en-US" dirty="0"/>
              <a:t> interesse: </a:t>
            </a:r>
            <a:r>
              <a:rPr lang="en-US" dirty="0" err="1"/>
              <a:t>Sloper</a:t>
            </a:r>
            <a:r>
              <a:rPr lang="en-US" dirty="0"/>
              <a:t> </a:t>
            </a:r>
            <a:r>
              <a:rPr lang="en-US" dirty="0" err="1"/>
              <a:t>Troper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err="1"/>
              <a:t>Sloopradio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proef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afstemindicatie</a:t>
            </a:r>
            <a:endParaRPr lang="en-US" dirty="0"/>
          </a:p>
          <a:p>
            <a:r>
              <a:rPr lang="en-US" dirty="0"/>
              <a:t>8 </a:t>
            </a:r>
            <a:r>
              <a:rPr lang="en-US" dirty="0" err="1"/>
              <a:t>buizen</a:t>
            </a:r>
            <a:r>
              <a:rPr lang="en-US" dirty="0"/>
              <a:t> ~1956</a:t>
            </a:r>
          </a:p>
          <a:p>
            <a:endParaRPr lang="en-US" dirty="0"/>
          </a:p>
          <a:p>
            <a:r>
              <a:rPr lang="en-US" dirty="0"/>
              <a:t>Tr: 1,6 – 5 MHz</a:t>
            </a:r>
          </a:p>
          <a:p>
            <a:r>
              <a:rPr lang="en-US" dirty="0"/>
              <a:t>80m, 160m,</a:t>
            </a:r>
            <a:br>
              <a:rPr lang="en-US" dirty="0"/>
            </a:br>
            <a:r>
              <a:rPr lang="en-US" dirty="0"/>
              <a:t>60m, 75m, </a:t>
            </a:r>
            <a:br>
              <a:rPr lang="en-US" dirty="0"/>
            </a:br>
            <a:r>
              <a:rPr lang="en-US" dirty="0" err="1"/>
              <a:t>piraten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26922"/>
            <a:ext cx="5322168" cy="39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9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Tropenband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en-US" dirty="0"/>
              <a:t>MG </a:t>
            </a:r>
            <a:r>
              <a:rPr lang="en-US" dirty="0" err="1"/>
              <a:t>storingen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</a:t>
            </a:r>
            <a:r>
              <a:rPr lang="en-US" dirty="0" err="1"/>
              <a:t>evenaar</a:t>
            </a:r>
            <a:endParaRPr lang="en-US" dirty="0"/>
          </a:p>
          <a:p>
            <a:r>
              <a:rPr lang="en-US" dirty="0"/>
              <a:t>Grote </a:t>
            </a:r>
            <a:r>
              <a:rPr lang="en-US" dirty="0" err="1"/>
              <a:t>landen</a:t>
            </a:r>
            <a:r>
              <a:rPr lang="en-US" dirty="0"/>
              <a:t>: </a:t>
            </a:r>
            <a:r>
              <a:rPr lang="en-US" dirty="0" err="1"/>
              <a:t>Brazilie</a:t>
            </a:r>
            <a:r>
              <a:rPr lang="en-US" dirty="0"/>
              <a:t>, </a:t>
            </a:r>
            <a:r>
              <a:rPr lang="en-US" dirty="0" err="1"/>
              <a:t>Indonesie</a:t>
            </a:r>
            <a:r>
              <a:rPr lang="en-US" dirty="0"/>
              <a:t>, India</a:t>
            </a:r>
          </a:p>
          <a:p>
            <a:r>
              <a:rPr lang="en-US" dirty="0" err="1"/>
              <a:t>Bereik</a:t>
            </a:r>
            <a:r>
              <a:rPr lang="en-US" dirty="0"/>
              <a:t> van </a:t>
            </a:r>
            <a:r>
              <a:rPr lang="en-US" dirty="0" err="1"/>
              <a:t>zenders</a:t>
            </a:r>
            <a:r>
              <a:rPr lang="en-US" dirty="0"/>
              <a:t>: 1500 tot 2000km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645024"/>
            <a:ext cx="89154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94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Buitenbandse</a:t>
            </a:r>
            <a:r>
              <a:rPr lang="en-US" dirty="0"/>
              <a:t> stations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21088"/>
          </a:xfrm>
        </p:spPr>
        <p:txBody>
          <a:bodyPr/>
          <a:lstStyle/>
          <a:p>
            <a:r>
              <a:rPr lang="en-US" dirty="0" err="1"/>
              <a:t>Weer</a:t>
            </a:r>
            <a:r>
              <a:rPr lang="en-US" dirty="0"/>
              <a:t> 5450U, 5505U</a:t>
            </a:r>
          </a:p>
          <a:p>
            <a:r>
              <a:rPr lang="en-US" dirty="0"/>
              <a:t>Number Stations</a:t>
            </a:r>
          </a:p>
          <a:p>
            <a:pPr lvl="1"/>
            <a:r>
              <a:rPr lang="en-US" dirty="0"/>
              <a:t>The Buzzer 4625</a:t>
            </a:r>
          </a:p>
          <a:p>
            <a:pPr lvl="1"/>
            <a:r>
              <a:rPr lang="en-US" dirty="0"/>
              <a:t>The Pip 3756</a:t>
            </a:r>
          </a:p>
          <a:p>
            <a:r>
              <a:rPr lang="en-US" dirty="0"/>
              <a:t>Web: Priyom.org</a:t>
            </a:r>
          </a:p>
          <a:p>
            <a:r>
              <a:rPr lang="en-US" dirty="0" err="1"/>
              <a:t>Waarschijnlijk</a:t>
            </a:r>
            <a:r>
              <a:rPr lang="en-US" dirty="0"/>
              <a:t>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spionageberichten</a:t>
            </a:r>
            <a:endParaRPr lang="en-US" dirty="0"/>
          </a:p>
          <a:p>
            <a:r>
              <a:rPr lang="en-US" dirty="0" err="1"/>
              <a:t>Dodemansknop</a:t>
            </a:r>
            <a:r>
              <a:rPr lang="en-US" dirty="0"/>
              <a:t>? </a:t>
            </a:r>
            <a:r>
              <a:rPr lang="en-US" dirty="0" err="1"/>
              <a:t>Uitval</a:t>
            </a:r>
            <a:r>
              <a:rPr lang="en-US" dirty="0"/>
              <a:t> </a:t>
            </a:r>
            <a:r>
              <a:rPr lang="en-US" dirty="0" err="1"/>
              <a:t>triggert</a:t>
            </a:r>
            <a:r>
              <a:rPr lang="en-US" dirty="0"/>
              <a:t> </a:t>
            </a:r>
            <a:r>
              <a:rPr lang="en-US" dirty="0" err="1"/>
              <a:t>atoomaanval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6136" y="1412776"/>
            <a:ext cx="609600" cy="609600"/>
          </a:xfrm>
          <a:prstGeom prst="rect">
            <a:avLst/>
          </a:prstGeom>
        </p:spPr>
      </p:pic>
      <p:pic>
        <p:nvPicPr>
          <p:cNvPr id="5" name="Buzze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6136" y="2276872"/>
            <a:ext cx="609600" cy="609600"/>
          </a:xfrm>
          <a:prstGeom prst="rect">
            <a:avLst/>
          </a:prstGeom>
        </p:spPr>
      </p:pic>
      <p:pic>
        <p:nvPicPr>
          <p:cNvPr id="6" name="Pip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613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Philips </a:t>
            </a:r>
            <a:r>
              <a:rPr lang="en-US" dirty="0" err="1"/>
              <a:t>Tropenradio’s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/>
          <a:lstStyle/>
          <a:p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120, 90, 75 </a:t>
            </a:r>
            <a:r>
              <a:rPr lang="en-US" dirty="0" err="1"/>
              <a:t>en</a:t>
            </a:r>
            <a:r>
              <a:rPr lang="en-US" dirty="0"/>
              <a:t> 60m</a:t>
            </a:r>
          </a:p>
          <a:p>
            <a:r>
              <a:rPr lang="en-US" dirty="0"/>
              <a:t>Gat </a:t>
            </a:r>
            <a:r>
              <a:rPr lang="en-US" dirty="0" err="1"/>
              <a:t>tussen</a:t>
            </a:r>
            <a:r>
              <a:rPr lang="en-US" dirty="0"/>
              <a:t> 41m </a:t>
            </a:r>
            <a:r>
              <a:rPr lang="en-US" dirty="0" err="1"/>
              <a:t>en</a:t>
            </a:r>
            <a:r>
              <a:rPr lang="en-US" dirty="0"/>
              <a:t> 31m</a:t>
            </a:r>
          </a:p>
          <a:p>
            <a:r>
              <a:rPr lang="en-US" dirty="0" err="1"/>
              <a:t>Afstem</a:t>
            </a:r>
            <a:r>
              <a:rPr lang="en-US" dirty="0"/>
              <a:t>-C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verhouding</a:t>
            </a:r>
            <a:r>
              <a:rPr lang="en-US" dirty="0"/>
              <a:t> ca 1 op 3</a:t>
            </a:r>
          </a:p>
          <a:p>
            <a:r>
              <a:rPr lang="en-US" dirty="0"/>
              <a:t>KG </a:t>
            </a:r>
            <a:r>
              <a:rPr lang="en-US" dirty="0" err="1"/>
              <a:t>vanaf</a:t>
            </a:r>
            <a:r>
              <a:rPr lang="en-US" dirty="0"/>
              <a:t> 9, </a:t>
            </a:r>
            <a:r>
              <a:rPr lang="en-US" dirty="0" err="1"/>
              <a:t>loopt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door t/m 13m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9144000" cy="1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Historische</a:t>
            </a:r>
            <a:r>
              <a:rPr lang="en-US" dirty="0"/>
              <a:t> Philips portables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970" y="1556792"/>
            <a:ext cx="4546848" cy="4525963"/>
          </a:xfrm>
        </p:spPr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Philips transistor: </a:t>
            </a:r>
            <a:br>
              <a:rPr lang="nl-NL" dirty="0"/>
            </a:br>
            <a:r>
              <a:rPr lang="nl-NL" dirty="0"/>
              <a:t>Sharpie L3X71T, 1957</a:t>
            </a:r>
          </a:p>
          <a:p>
            <a:r>
              <a:rPr lang="en-US" dirty="0"/>
              <a:t>Nu is 2019 </a:t>
            </a:r>
            <a:r>
              <a:rPr lang="en-US" dirty="0" err="1"/>
              <a:t>voorbij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(1957+2019)/2 = 1988</a:t>
            </a:r>
          </a:p>
          <a:p>
            <a:r>
              <a:rPr lang="en-US" dirty="0"/>
              <a:t>Tot 1988: </a:t>
            </a:r>
            <a:r>
              <a:rPr lang="en-US" dirty="0" err="1"/>
              <a:t>dichter</a:t>
            </a:r>
            <a:r>
              <a:rPr lang="en-US" dirty="0"/>
              <a:t> </a:t>
            </a:r>
            <a:r>
              <a:rPr lang="en-US" dirty="0" err="1"/>
              <a:t>bij</a:t>
            </a:r>
            <a:br>
              <a:rPr lang="en-US" dirty="0"/>
            </a:br>
            <a:r>
              <a:rPr lang="en-US" dirty="0"/>
              <a:t>Sharpie dan </a:t>
            </a:r>
            <a:r>
              <a:rPr lang="en-US" dirty="0" err="1"/>
              <a:t>bij</a:t>
            </a:r>
            <a:r>
              <a:rPr lang="en-US" dirty="0"/>
              <a:t> nu!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74" y="1308465"/>
            <a:ext cx="39909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6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Tropenontvangst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97152"/>
          </a:xfrm>
        </p:spPr>
        <p:txBody>
          <a:bodyPr/>
          <a:lstStyle/>
          <a:p>
            <a:r>
              <a:rPr lang="en-US" dirty="0" err="1"/>
              <a:t>Omroepzenders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horen</a:t>
            </a:r>
            <a:endParaRPr lang="en-US" dirty="0"/>
          </a:p>
          <a:p>
            <a:r>
              <a:rPr lang="en-US" dirty="0" err="1"/>
              <a:t>Voor</a:t>
            </a:r>
            <a:r>
              <a:rPr lang="en-US" dirty="0"/>
              <a:t> amateurs is</a:t>
            </a:r>
            <a:br>
              <a:rPr lang="en-US" dirty="0"/>
            </a:br>
            <a:r>
              <a:rPr lang="en-US" dirty="0"/>
              <a:t>EZB </a:t>
            </a:r>
            <a:r>
              <a:rPr lang="en-US" dirty="0" err="1"/>
              <a:t>vereist</a:t>
            </a:r>
            <a:endParaRPr lang="en-US" dirty="0"/>
          </a:p>
          <a:p>
            <a:r>
              <a:rPr lang="en-US" dirty="0"/>
              <a:t>Op 75m </a:t>
            </a:r>
            <a:r>
              <a:rPr lang="en-US" dirty="0" err="1"/>
              <a:t>Europese</a:t>
            </a:r>
            <a:r>
              <a:rPr lang="en-US" dirty="0"/>
              <a:t> </a:t>
            </a:r>
            <a:r>
              <a:rPr lang="en-US" dirty="0" err="1"/>
              <a:t>omroep</a:t>
            </a:r>
            <a:r>
              <a:rPr lang="en-US" dirty="0"/>
              <a:t> (Du, 3x)</a:t>
            </a:r>
          </a:p>
          <a:p>
            <a:r>
              <a:rPr lang="en-US" dirty="0" err="1"/>
              <a:t>Ongeveer</a:t>
            </a:r>
            <a:r>
              <a:rPr lang="en-US" dirty="0"/>
              <a:t> </a:t>
            </a:r>
            <a:r>
              <a:rPr lang="en-US" dirty="0" err="1"/>
              <a:t>drie</a:t>
            </a:r>
            <a:r>
              <a:rPr lang="en-US" dirty="0"/>
              <a:t> stations op TB?</a:t>
            </a:r>
          </a:p>
          <a:p>
            <a:r>
              <a:rPr lang="en-US" dirty="0" err="1"/>
              <a:t>Gepriegel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93" y="1484784"/>
            <a:ext cx="4737539" cy="300833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78" y="4959034"/>
            <a:ext cx="4444914" cy="14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5: De D2243 (</a:t>
            </a:r>
            <a:r>
              <a:rPr lang="en-US" dirty="0" err="1"/>
              <a:t>en</a:t>
            </a:r>
            <a:r>
              <a:rPr lang="en-US" dirty="0"/>
              <a:t> D2214)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D2243: </a:t>
            </a:r>
            <a:r>
              <a:rPr lang="en-US" dirty="0" err="1"/>
              <a:t>Tropenversie</a:t>
            </a:r>
            <a:r>
              <a:rPr lang="en-US" dirty="0"/>
              <a:t> van D2214 (LMKF)</a:t>
            </a:r>
          </a:p>
          <a:p>
            <a:r>
              <a:rPr lang="en-US" dirty="0" err="1"/>
              <a:t>Schaal</a:t>
            </a:r>
            <a:r>
              <a:rPr lang="en-US" dirty="0"/>
              <a:t>: 2.3 – 7.3 kilohertz</a:t>
            </a:r>
          </a:p>
          <a:p>
            <a:r>
              <a:rPr lang="en-US" dirty="0" err="1"/>
              <a:t>Bandschakelaar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achterop</a:t>
            </a:r>
            <a:endParaRPr lang="en-US" dirty="0"/>
          </a:p>
          <a:p>
            <a:r>
              <a:rPr lang="nl-NL" dirty="0"/>
              <a:t>TDA1220 (RF), </a:t>
            </a:r>
            <a:br>
              <a:rPr lang="nl-NL" dirty="0"/>
            </a:br>
            <a:r>
              <a:rPr lang="nl-NL" dirty="0"/>
              <a:t>TBA820M (AF), </a:t>
            </a:r>
            <a:br>
              <a:rPr lang="nl-NL" dirty="0"/>
            </a:br>
            <a:r>
              <a:rPr lang="nl-NL" dirty="0"/>
              <a:t>2 </a:t>
            </a:r>
            <a:r>
              <a:rPr lang="nl-NL" dirty="0" err="1"/>
              <a:t>tr</a:t>
            </a:r>
            <a:r>
              <a:rPr lang="nl-NL" dirty="0"/>
              <a:t>, 4 di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4944"/>
            <a:ext cx="4719960" cy="35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95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Klacht</a:t>
            </a:r>
            <a:r>
              <a:rPr lang="en-US" dirty="0"/>
              <a:t>: </a:t>
            </a:r>
            <a:r>
              <a:rPr lang="en-US" dirty="0" err="1"/>
              <a:t>Brommetje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2736"/>
          </a:xfrm>
        </p:spPr>
        <p:txBody>
          <a:bodyPr>
            <a:normAutofit/>
          </a:bodyPr>
          <a:lstStyle/>
          <a:p>
            <a:r>
              <a:rPr lang="en-US" dirty="0"/>
              <a:t>Zoon </a:t>
            </a:r>
            <a:r>
              <a:rPr lang="en-US" dirty="0" err="1"/>
              <a:t>wil</a:t>
            </a:r>
            <a:r>
              <a:rPr lang="en-US" dirty="0"/>
              <a:t> </a:t>
            </a:r>
            <a:r>
              <a:rPr lang="en-US" dirty="0" err="1"/>
              <a:t>luisteren</a:t>
            </a:r>
            <a:r>
              <a:rPr lang="en-US" dirty="0"/>
              <a:t> in bed, D2243 </a:t>
            </a:r>
            <a:r>
              <a:rPr lang="en-US" dirty="0" err="1"/>
              <a:t>meegegeven</a:t>
            </a:r>
            <a:endParaRPr lang="en-US" dirty="0"/>
          </a:p>
          <a:p>
            <a:r>
              <a:rPr lang="en-US" dirty="0"/>
              <a:t>Retour, “</a:t>
            </a:r>
            <a:r>
              <a:rPr lang="en-US" dirty="0" err="1"/>
              <a:t>Zoemt</a:t>
            </a:r>
            <a:r>
              <a:rPr lang="en-US" dirty="0"/>
              <a:t>” </a:t>
            </a:r>
            <a:r>
              <a:rPr lang="en-US" dirty="0" err="1"/>
              <a:t>zacht</a:t>
            </a:r>
            <a:r>
              <a:rPr lang="en-US" dirty="0"/>
              <a:t>!, D2010 </a:t>
            </a:r>
            <a:r>
              <a:rPr lang="en-US" dirty="0" err="1"/>
              <a:t>mee</a:t>
            </a:r>
            <a:endParaRPr lang="en-US" dirty="0"/>
          </a:p>
          <a:p>
            <a:r>
              <a:rPr lang="en-US" dirty="0"/>
              <a:t>D2243 </a:t>
            </a:r>
            <a:r>
              <a:rPr lang="en-US" dirty="0" err="1"/>
              <a:t>stuk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/>
              <a:t>normaal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Snaar</a:t>
            </a:r>
            <a:r>
              <a:rPr lang="en-US" dirty="0"/>
              <a:t> in </a:t>
            </a:r>
            <a:r>
              <a:rPr lang="en-US" dirty="0" err="1"/>
              <a:t>kast</a:t>
            </a:r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klein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293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44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Documentatie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NVHR.nl (</a:t>
            </a:r>
            <a:r>
              <a:rPr lang="en-US" dirty="0" err="1"/>
              <a:t>uiteraard</a:t>
            </a:r>
            <a:r>
              <a:rPr lang="en-US" dirty="0"/>
              <a:t>!)</a:t>
            </a:r>
          </a:p>
          <a:p>
            <a:r>
              <a:rPr lang="en-US" dirty="0"/>
              <a:t>RadioMuseum.org, elektrotanya.com</a:t>
            </a:r>
          </a:p>
          <a:p>
            <a:r>
              <a:rPr lang="en-US" dirty="0"/>
              <a:t>DocTSF.fr</a:t>
            </a:r>
          </a:p>
          <a:p>
            <a:pPr lvl="1"/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Franse</a:t>
            </a:r>
            <a:r>
              <a:rPr lang="en-US" dirty="0"/>
              <a:t> </a:t>
            </a:r>
            <a:r>
              <a:rPr lang="en-US" dirty="0" err="1"/>
              <a:t>toestellen</a:t>
            </a:r>
            <a:endParaRPr lang="en-US" dirty="0"/>
          </a:p>
          <a:p>
            <a:pPr lvl="1"/>
            <a:r>
              <a:rPr lang="en-US" dirty="0" err="1"/>
              <a:t>Veel</a:t>
            </a:r>
            <a:r>
              <a:rPr lang="en-US" dirty="0"/>
              <a:t> Philips, </a:t>
            </a:r>
            <a:r>
              <a:rPr lang="en-US" dirty="0" err="1"/>
              <a:t>speciaal</a:t>
            </a:r>
            <a:r>
              <a:rPr lang="en-US" dirty="0"/>
              <a:t> LG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6740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was het </a:t>
            </a:r>
            <a:r>
              <a:rPr lang="en-US" dirty="0" err="1"/>
              <a:t>niet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Defecte</a:t>
            </a:r>
            <a:r>
              <a:rPr lang="en-US" dirty="0"/>
              <a:t> </a:t>
            </a:r>
            <a:r>
              <a:rPr lang="en-US" dirty="0" err="1"/>
              <a:t>voedingselco</a:t>
            </a:r>
            <a:r>
              <a:rPr lang="en-US" dirty="0"/>
              <a:t> </a:t>
            </a:r>
          </a:p>
          <a:p>
            <a:r>
              <a:rPr lang="en-US" dirty="0" err="1"/>
              <a:t>Defecte</a:t>
            </a:r>
            <a:r>
              <a:rPr lang="en-US" dirty="0"/>
              <a:t> </a:t>
            </a:r>
            <a:r>
              <a:rPr lang="en-US" dirty="0" err="1"/>
              <a:t>ratel</a:t>
            </a:r>
            <a:r>
              <a:rPr lang="en-US" dirty="0"/>
              <a:t>-C</a:t>
            </a:r>
          </a:p>
          <a:p>
            <a:r>
              <a:rPr lang="en-US" dirty="0" err="1"/>
              <a:t>Strooiveld</a:t>
            </a:r>
            <a:r>
              <a:rPr lang="en-US" dirty="0"/>
              <a:t> van </a:t>
            </a:r>
            <a:r>
              <a:rPr lang="en-US" dirty="0" err="1"/>
              <a:t>voedingstrafo</a:t>
            </a:r>
            <a:endParaRPr lang="en-US" dirty="0"/>
          </a:p>
          <a:p>
            <a:r>
              <a:rPr lang="nl-NL" dirty="0"/>
              <a:t>TBA820 </a:t>
            </a:r>
            <a:r>
              <a:rPr lang="nl-NL" dirty="0" err="1"/>
              <a:t>bromcompensatorelco</a:t>
            </a:r>
            <a:endParaRPr lang="nl-NL" dirty="0"/>
          </a:p>
          <a:p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stroomafname</a:t>
            </a:r>
            <a:endParaRPr lang="en-US" dirty="0"/>
          </a:p>
          <a:p>
            <a:r>
              <a:rPr lang="en-US" dirty="0" err="1"/>
              <a:t>Speakerverstijving</a:t>
            </a:r>
            <a:r>
              <a:rPr lang="en-US" dirty="0"/>
              <a:t>: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laag</a:t>
            </a:r>
            <a:r>
              <a:rPr lang="en-US" dirty="0"/>
              <a:t>??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4654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taff.science.uu.nl/~tel00101/FotoAlbum/RadioCorner/Fotos4/PhD2243vo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8" y="3068960"/>
            <a:ext cx="80962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Oplossing</a:t>
            </a:r>
            <a:r>
              <a:rPr lang="en-US" dirty="0"/>
              <a:t>: Rep of Mod?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US" dirty="0"/>
              <a:t>Twee </a:t>
            </a:r>
            <a:r>
              <a:rPr lang="en-US" dirty="0" err="1"/>
              <a:t>voedingselco’s</a:t>
            </a:r>
            <a:r>
              <a:rPr lang="en-US" dirty="0"/>
              <a:t> parallel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actieve</a:t>
            </a:r>
            <a:r>
              <a:rPr lang="en-US" dirty="0"/>
              <a:t> </a:t>
            </a:r>
            <a:r>
              <a:rPr lang="en-US" dirty="0" err="1"/>
              <a:t>stabilisatie</a:t>
            </a:r>
            <a:endParaRPr lang="en-US" dirty="0"/>
          </a:p>
          <a:p>
            <a:r>
              <a:rPr lang="en-US" dirty="0"/>
              <a:t>R van 20</a:t>
            </a:r>
            <a:r>
              <a:rPr lang="el-GR" dirty="0"/>
              <a:t>Ω</a:t>
            </a:r>
            <a:r>
              <a:rPr lang="en-US" dirty="0"/>
              <a:t>, </a:t>
            </a:r>
            <a:r>
              <a:rPr lang="en-US" dirty="0" err="1"/>
              <a:t>klaar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537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Sluipverbruik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err="1"/>
              <a:t>Schakelaar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zekering</a:t>
            </a:r>
            <a:r>
              <a:rPr lang="en-US" dirty="0"/>
              <a:t> in </a:t>
            </a:r>
            <a:r>
              <a:rPr lang="en-US" dirty="0" err="1"/>
              <a:t>laagspanningsdeel</a:t>
            </a:r>
            <a:endParaRPr lang="en-US" dirty="0"/>
          </a:p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elco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onder</a:t>
            </a:r>
            <a:r>
              <a:rPr lang="en-US" dirty="0"/>
              <a:t> spanning</a:t>
            </a:r>
          </a:p>
          <a:p>
            <a:r>
              <a:rPr lang="en-US" dirty="0" err="1"/>
              <a:t>Trafo</a:t>
            </a:r>
            <a:r>
              <a:rPr lang="en-US" dirty="0"/>
              <a:t> </a:t>
            </a:r>
            <a:r>
              <a:rPr lang="en-US" dirty="0" err="1"/>
              <a:t>trekt</a:t>
            </a:r>
            <a:r>
              <a:rPr lang="en-US" dirty="0"/>
              <a:t> circa 1W, </a:t>
            </a:r>
            <a:r>
              <a:rPr lang="en-US" dirty="0" err="1"/>
              <a:t>jaarlijks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9kWh</a:t>
            </a:r>
            <a:r>
              <a:rPr lang="en-US" dirty="0"/>
              <a:t> (a 2€)</a:t>
            </a:r>
          </a:p>
          <a:p>
            <a:endParaRPr lang="en-US" dirty="0"/>
          </a:p>
          <a:p>
            <a:r>
              <a:rPr lang="en-US" dirty="0"/>
              <a:t>Radio was 1€ op </a:t>
            </a:r>
            <a:r>
              <a:rPr lang="en-US" dirty="0" err="1"/>
              <a:t>rommelmarkt</a:t>
            </a:r>
            <a:r>
              <a:rPr lang="en-US" dirty="0"/>
              <a:t> (3 </a:t>
            </a:r>
            <a:r>
              <a:rPr lang="en-US" dirty="0" err="1"/>
              <a:t>gekocht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Radioverzameling</a:t>
            </a:r>
            <a:r>
              <a:rPr lang="en-US" dirty="0"/>
              <a:t> </a:t>
            </a:r>
            <a:r>
              <a:rPr lang="en-US" dirty="0" err="1"/>
              <a:t>aansluiten</a:t>
            </a:r>
            <a:r>
              <a:rPr lang="en-US" dirty="0"/>
              <a:t> via </a:t>
            </a:r>
            <a:r>
              <a:rPr lang="en-US" dirty="0" err="1"/>
              <a:t>schakelaar</a:t>
            </a:r>
            <a:r>
              <a:rPr lang="en-US" dirty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669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Verbruiksmeting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921014"/>
              </p:ext>
            </p:extLst>
          </p:nvPr>
        </p:nvGraphicFramePr>
        <p:xfrm>
          <a:off x="755576" y="1628800"/>
          <a:ext cx="698477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Model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Uit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Zacht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Hard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D2000 Limbo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0,6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0,9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D2130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0,6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0,9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1,1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D2122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1,3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1,5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1,6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Grundig 225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2,4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3,0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Hurricane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0,3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90AL800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1,4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3,8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5,0</a:t>
                      </a:r>
                      <a:endParaRPr lang="nl-N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2899644-7B99-4675-8EA0-B624CFAD4C7F}"/>
              </a:ext>
            </a:extLst>
          </p:cNvPr>
          <p:cNvSpPr txBox="1">
            <a:spLocks/>
          </p:cNvSpPr>
          <p:nvPr/>
        </p:nvSpPr>
        <p:spPr>
          <a:xfrm>
            <a:off x="457200" y="6106007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Grundigs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duurder</a:t>
            </a:r>
            <a:r>
              <a:rPr lang="en-US" dirty="0"/>
              <a:t>!!  (1,5 – 2W)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0140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07FC-E072-4DD5-A511-46DC1E46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Aanpakken die vampier!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653D99-B551-4BD9-A47E-0E46568E3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Schakelen in snoer</a:t>
            </a:r>
          </a:p>
          <a:p>
            <a:r>
              <a:rPr lang="nl-NL" dirty="0"/>
              <a:t>9V SMPS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90E406-A66E-4C28-9D27-311E60CB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943900" cy="39439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5F9FCA-1538-4EA4-8977-C091C8D40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2" y="2893076"/>
            <a:ext cx="4339596" cy="37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8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 b="-18844"/>
          <a:stretch/>
        </p:blipFill>
        <p:spPr>
          <a:xfrm>
            <a:off x="3316049" y="3406846"/>
            <a:ext cx="5603776" cy="4202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Luxe 9, PLL </a:t>
            </a:r>
            <a:r>
              <a:rPr lang="en-US" dirty="0" err="1"/>
              <a:t>dubbelsupers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Bekend</a:t>
            </a:r>
            <a:r>
              <a:rPr lang="en-US" dirty="0"/>
              <a:t>: D2999, </a:t>
            </a:r>
            <a:r>
              <a:rPr lang="en-US" dirty="0" err="1"/>
              <a:t>Tafelmodel</a:t>
            </a:r>
            <a:endParaRPr lang="en-US" dirty="0"/>
          </a:p>
          <a:p>
            <a:r>
              <a:rPr lang="en-US" dirty="0" err="1"/>
              <a:t>Ook</a:t>
            </a:r>
            <a:r>
              <a:rPr lang="en-US" dirty="0"/>
              <a:t>: D2935, Portable</a:t>
            </a:r>
          </a:p>
          <a:p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simpeler</a:t>
            </a:r>
            <a:r>
              <a:rPr lang="en-US" dirty="0"/>
              <a:t> maar </a:t>
            </a:r>
            <a:r>
              <a:rPr lang="en-US" dirty="0" err="1"/>
              <a:t>grotendeels</a:t>
            </a:r>
            <a:r>
              <a:rPr lang="en-US" dirty="0"/>
              <a:t> </a:t>
            </a:r>
            <a:r>
              <a:rPr lang="en-US" dirty="0" err="1"/>
              <a:t>gelijk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568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Typenummers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1956 – 1966: L3X71T</a:t>
            </a:r>
          </a:p>
          <a:p>
            <a:r>
              <a:rPr lang="en-US" dirty="0"/>
              <a:t>1966 – 1980: 90AL800</a:t>
            </a:r>
          </a:p>
          <a:p>
            <a:r>
              <a:rPr lang="en-US" dirty="0"/>
              <a:t>1980 – 1990: D2122</a:t>
            </a:r>
          </a:p>
          <a:p>
            <a:r>
              <a:rPr lang="en-US" dirty="0"/>
              <a:t>1990 – 20??: AE3625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97560"/>
            <a:ext cx="4499992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3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eerste</a:t>
            </a:r>
            <a:r>
              <a:rPr lang="en-US" dirty="0"/>
              <a:t> MF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/>
          <a:lstStyle/>
          <a:p>
            <a:r>
              <a:rPr lang="en-US" dirty="0"/>
              <a:t>MF1 is 55000kHz: </a:t>
            </a:r>
            <a:br>
              <a:rPr lang="en-US" dirty="0"/>
            </a:br>
            <a:r>
              <a:rPr lang="en-US" dirty="0" err="1"/>
              <a:t>Spiegelfrequenties</a:t>
            </a:r>
            <a:r>
              <a:rPr lang="en-US" dirty="0"/>
              <a:t> </a:t>
            </a:r>
            <a:r>
              <a:rPr lang="en-US" dirty="0" err="1"/>
              <a:t>luchtvaartband</a:t>
            </a:r>
            <a:endParaRPr lang="en-US" dirty="0"/>
          </a:p>
          <a:p>
            <a:r>
              <a:rPr lang="en-US" dirty="0" err="1"/>
              <a:t>Kristalfilters</a:t>
            </a:r>
            <a:r>
              <a:rPr lang="en-US" dirty="0"/>
              <a:t> op 1e MF</a:t>
            </a:r>
          </a:p>
          <a:p>
            <a:r>
              <a:rPr lang="en-US" dirty="0"/>
              <a:t>MF2 is 455kHz</a:t>
            </a:r>
          </a:p>
          <a:p>
            <a:endParaRPr lang="en-US" dirty="0"/>
          </a:p>
          <a:p>
            <a:r>
              <a:rPr lang="en-US" dirty="0" err="1"/>
              <a:t>Spiegelstoringen</a:t>
            </a:r>
            <a:r>
              <a:rPr lang="en-US" dirty="0"/>
              <a:t> </a:t>
            </a:r>
            <a:r>
              <a:rPr lang="en-US" dirty="0" err="1"/>
              <a:t>onmeetbaar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160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Afstemming</a:t>
            </a:r>
            <a:r>
              <a:rPr lang="en-US" dirty="0"/>
              <a:t> PLL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LocOsc</a:t>
            </a:r>
            <a:r>
              <a:rPr lang="en-US" dirty="0"/>
              <a:t> is PLL, </a:t>
            </a:r>
            <a:r>
              <a:rPr lang="en-US" dirty="0" err="1"/>
              <a:t>digitaal</a:t>
            </a:r>
            <a:r>
              <a:rPr lang="en-US" dirty="0"/>
              <a:t> </a:t>
            </a:r>
            <a:r>
              <a:rPr lang="en-US" dirty="0" err="1"/>
              <a:t>gestuurd</a:t>
            </a:r>
            <a:endParaRPr lang="en-US" dirty="0"/>
          </a:p>
          <a:p>
            <a:r>
              <a:rPr lang="en-US" dirty="0" err="1"/>
              <a:t>Veelvouden</a:t>
            </a:r>
            <a:r>
              <a:rPr lang="en-US" dirty="0"/>
              <a:t> van 1kHz</a:t>
            </a:r>
          </a:p>
          <a:p>
            <a:r>
              <a:rPr lang="en-US" dirty="0" err="1"/>
              <a:t>Afwijkingen</a:t>
            </a:r>
            <a:r>
              <a:rPr lang="en-US" dirty="0"/>
              <a:t> </a:t>
            </a:r>
            <a:r>
              <a:rPr lang="en-US" dirty="0" err="1"/>
              <a:t>onmerkbaar</a:t>
            </a:r>
            <a:r>
              <a:rPr lang="en-US" dirty="0"/>
              <a:t> </a:t>
            </a:r>
            <a:r>
              <a:rPr lang="en-US" dirty="0" err="1"/>
              <a:t>klein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Vgl</a:t>
            </a:r>
            <a:r>
              <a:rPr lang="en-US" dirty="0"/>
              <a:t> </a:t>
            </a:r>
            <a:r>
              <a:rPr lang="en-US" dirty="0" err="1"/>
              <a:t>Satellit</a:t>
            </a:r>
            <a:r>
              <a:rPr lang="en-US" dirty="0"/>
              <a:t> 2100:</a:t>
            </a:r>
            <a:br>
              <a:rPr lang="en-US" dirty="0"/>
            </a:b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17798"/>
            <a:ext cx="4399136" cy="329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73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7473F69-BEA5-4D99-B351-9C20ACAE2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00492"/>
            <a:ext cx="4932040" cy="36990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Verschillen</a:t>
            </a:r>
            <a:r>
              <a:rPr lang="en-US" dirty="0"/>
              <a:t> D2935 vs D2999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84168"/>
            <a:ext cx="8229600" cy="5215353"/>
          </a:xfrm>
        </p:spPr>
        <p:txBody>
          <a:bodyPr/>
          <a:lstStyle/>
          <a:p>
            <a:r>
              <a:rPr lang="en-US" dirty="0" err="1"/>
              <a:t>Vormfactor</a:t>
            </a:r>
            <a:r>
              <a:rPr lang="en-US" dirty="0"/>
              <a:t>: portable vs base</a:t>
            </a:r>
          </a:p>
          <a:p>
            <a:r>
              <a:rPr lang="en-US" dirty="0" err="1"/>
              <a:t>Geheugens</a:t>
            </a:r>
            <a:r>
              <a:rPr lang="en-US" dirty="0"/>
              <a:t>: 9 </a:t>
            </a:r>
            <a:r>
              <a:rPr lang="en-US" dirty="0" err="1"/>
              <a:t>ipv</a:t>
            </a:r>
            <a:r>
              <a:rPr lang="en-US" dirty="0"/>
              <a:t> 16,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klokje</a:t>
            </a:r>
            <a:endParaRPr lang="en-US" dirty="0"/>
          </a:p>
          <a:p>
            <a:r>
              <a:rPr lang="en-US" dirty="0" err="1"/>
              <a:t>Luidspreker</a:t>
            </a:r>
            <a:r>
              <a:rPr lang="en-US" dirty="0"/>
              <a:t>: 1 </a:t>
            </a:r>
            <a:r>
              <a:rPr lang="en-US" dirty="0" err="1"/>
              <a:t>ipv</a:t>
            </a:r>
            <a:r>
              <a:rPr lang="en-US" dirty="0"/>
              <a:t> 2</a:t>
            </a:r>
          </a:p>
          <a:p>
            <a:r>
              <a:rPr lang="en-US" dirty="0" err="1"/>
              <a:t>Antenne’s</a:t>
            </a:r>
            <a:r>
              <a:rPr lang="en-US" dirty="0"/>
              <a:t>: </a:t>
            </a:r>
            <a:r>
              <a:rPr lang="en-US" dirty="0" err="1"/>
              <a:t>klem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schakelbaar</a:t>
            </a:r>
            <a:endParaRPr lang="en-US" dirty="0"/>
          </a:p>
          <a:p>
            <a:r>
              <a:rPr lang="en-US" dirty="0"/>
              <a:t>RF regel: </a:t>
            </a:r>
            <a:r>
              <a:rPr lang="en-US" dirty="0" err="1"/>
              <a:t>alleen</a:t>
            </a:r>
            <a:r>
              <a:rPr lang="en-US" dirty="0"/>
              <a:t> SSB</a:t>
            </a:r>
          </a:p>
          <a:p>
            <a:r>
              <a:rPr lang="en-US" dirty="0"/>
              <a:t>Minder </a:t>
            </a:r>
            <a:r>
              <a:rPr lang="en-US" dirty="0" err="1"/>
              <a:t>knoppen</a:t>
            </a:r>
            <a:endParaRPr lang="en-US" dirty="0"/>
          </a:p>
          <a:p>
            <a:r>
              <a:rPr lang="en-US" dirty="0" err="1"/>
              <a:t>Zwak</a:t>
            </a:r>
            <a:r>
              <a:rPr lang="en-US" dirty="0"/>
              <a:t> punt D2935: </a:t>
            </a:r>
            <a:br>
              <a:rPr lang="en-US" dirty="0"/>
            </a:br>
            <a:r>
              <a:rPr lang="en-US" dirty="0"/>
              <a:t>Front </a:t>
            </a:r>
            <a:r>
              <a:rPr lang="en-US" dirty="0" err="1"/>
              <a:t>barst</a:t>
            </a:r>
            <a:r>
              <a:rPr lang="en-US" dirty="0"/>
              <a:t> door UV </a:t>
            </a:r>
            <a:r>
              <a:rPr lang="en-US" dirty="0" err="1"/>
              <a:t>licht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812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Deze</a:t>
            </a:r>
            <a:r>
              <a:rPr lang="en-US" dirty="0"/>
              <a:t> D2935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eigenaar</a:t>
            </a:r>
            <a:r>
              <a:rPr lang="en-US" dirty="0"/>
              <a:t>, Winfried</a:t>
            </a:r>
          </a:p>
          <a:p>
            <a:r>
              <a:rPr lang="en-US" dirty="0"/>
              <a:t>10 </a:t>
            </a:r>
            <a:r>
              <a:rPr lang="en-US" dirty="0" err="1"/>
              <a:t>okt</a:t>
            </a:r>
            <a:r>
              <a:rPr lang="en-US" dirty="0"/>
              <a:t> 1987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Mikro</a:t>
            </a:r>
            <a:r>
              <a:rPr lang="en-US" dirty="0"/>
              <a:t> Electro Goes</a:t>
            </a:r>
          </a:p>
          <a:p>
            <a:r>
              <a:rPr lang="en-US" dirty="0" err="1"/>
              <a:t>Prijs</a:t>
            </a:r>
            <a:r>
              <a:rPr lang="en-US" dirty="0"/>
              <a:t> </a:t>
            </a:r>
            <a:r>
              <a:rPr lang="en-US" dirty="0" err="1"/>
              <a:t>Fl</a:t>
            </a:r>
            <a:r>
              <a:rPr lang="en-US" dirty="0"/>
              <a:t> 549, Sony ICF7000D </a:t>
            </a:r>
            <a:r>
              <a:rPr lang="en-US" dirty="0" err="1"/>
              <a:t>ingeruild</a:t>
            </a:r>
            <a:endParaRPr lang="en-US" dirty="0"/>
          </a:p>
          <a:p>
            <a:r>
              <a:rPr lang="en-US" dirty="0" err="1"/>
              <a:t>Groter</a:t>
            </a:r>
            <a:r>
              <a:rPr lang="en-US" dirty="0"/>
              <a:t> SSB </a:t>
            </a:r>
            <a:r>
              <a:rPr lang="en-US" dirty="0" err="1"/>
              <a:t>knopje</a:t>
            </a:r>
            <a:r>
              <a:rPr lang="en-US" dirty="0"/>
              <a:t> </a:t>
            </a:r>
          </a:p>
          <a:p>
            <a:r>
              <a:rPr lang="en-US" dirty="0" err="1"/>
              <a:t>Bonnen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originele</a:t>
            </a:r>
            <a:r>
              <a:rPr lang="en-US" dirty="0"/>
              <a:t> </a:t>
            </a:r>
            <a:r>
              <a:rPr lang="en-US" dirty="0" err="1"/>
              <a:t>boekjes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Zwak</a:t>
            </a:r>
            <a:r>
              <a:rPr lang="en-US" dirty="0"/>
              <a:t> punt: Front </a:t>
            </a:r>
            <a:r>
              <a:rPr lang="en-US" dirty="0" err="1"/>
              <a:t>barst</a:t>
            </a:r>
            <a:r>
              <a:rPr lang="en-US" dirty="0"/>
              <a:t> door UV </a:t>
            </a:r>
            <a:r>
              <a:rPr lang="en-US" dirty="0" err="1"/>
              <a:t>licht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0469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2" y="980728"/>
            <a:ext cx="6223114" cy="46673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Na de </a:t>
            </a:r>
            <a:r>
              <a:rPr lang="en-US" dirty="0" err="1"/>
              <a:t>jaren</a:t>
            </a:r>
            <a:r>
              <a:rPr lang="en-US" dirty="0"/>
              <a:t> 80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/>
              <a:t>AE3625, 1994</a:t>
            </a:r>
          </a:p>
          <a:p>
            <a:r>
              <a:rPr lang="en-US" dirty="0"/>
              <a:t>Klein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zwart</a:t>
            </a:r>
            <a:endParaRPr lang="en-US" dirty="0"/>
          </a:p>
          <a:p>
            <a:r>
              <a:rPr lang="en-US" dirty="0"/>
              <a:t>PLL </a:t>
            </a:r>
          </a:p>
          <a:p>
            <a:r>
              <a:rPr lang="en-US" dirty="0"/>
              <a:t>DC 6V of 4x AA</a:t>
            </a:r>
          </a:p>
          <a:p>
            <a:r>
              <a:rPr lang="en-US" dirty="0" err="1"/>
              <a:t>Spriet</a:t>
            </a:r>
            <a:r>
              <a:rPr lang="en-US" dirty="0"/>
              <a:t> + </a:t>
            </a:r>
            <a:r>
              <a:rPr lang="en-US" dirty="0" err="1"/>
              <a:t>ferriet</a:t>
            </a:r>
            <a:endParaRPr lang="en-US" dirty="0"/>
          </a:p>
          <a:p>
            <a:r>
              <a:rPr lang="en-US" dirty="0"/>
              <a:t>FM, presets</a:t>
            </a:r>
          </a:p>
          <a:p>
            <a:r>
              <a:rPr lang="en-US" dirty="0"/>
              <a:t>Nog steeds single conversion </a:t>
            </a:r>
            <a:r>
              <a:rPr lang="en-US" dirty="0" err="1"/>
              <a:t>superhet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813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radio’s NIET?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en-US" dirty="0"/>
              <a:t>PLL </a:t>
            </a:r>
            <a:r>
              <a:rPr lang="en-US" dirty="0" err="1"/>
              <a:t>afstemming</a:t>
            </a:r>
            <a:r>
              <a:rPr lang="en-US" dirty="0"/>
              <a:t>, </a:t>
            </a:r>
            <a:r>
              <a:rPr lang="en-US" dirty="0" err="1"/>
              <a:t>directe</a:t>
            </a:r>
            <a:r>
              <a:rPr lang="en-US" dirty="0"/>
              <a:t> </a:t>
            </a:r>
            <a:r>
              <a:rPr lang="en-US" dirty="0" err="1"/>
              <a:t>frequentie</a:t>
            </a:r>
            <a:endParaRPr lang="en-US" dirty="0"/>
          </a:p>
          <a:p>
            <a:r>
              <a:rPr lang="en-US" dirty="0" err="1"/>
              <a:t>Automatische</a:t>
            </a:r>
            <a:r>
              <a:rPr lang="en-US" dirty="0"/>
              <a:t> </a:t>
            </a:r>
            <a:r>
              <a:rPr lang="en-US" dirty="0" err="1"/>
              <a:t>zenderinstelling</a:t>
            </a:r>
            <a:endParaRPr lang="en-US" dirty="0"/>
          </a:p>
          <a:p>
            <a:r>
              <a:rPr lang="en-US" dirty="0" err="1"/>
              <a:t>Dubbelsuper</a:t>
            </a:r>
            <a:endParaRPr lang="en-US" dirty="0"/>
          </a:p>
          <a:p>
            <a:r>
              <a:rPr lang="en-US" dirty="0"/>
              <a:t>Stereo</a:t>
            </a:r>
          </a:p>
          <a:p>
            <a:r>
              <a:rPr lang="en-US" dirty="0"/>
              <a:t>Searching, Scanning</a:t>
            </a:r>
          </a:p>
          <a:p>
            <a:r>
              <a:rPr lang="en-US" dirty="0"/>
              <a:t>RDS, DAB+, DSP, MP3</a:t>
            </a:r>
          </a:p>
          <a:p>
            <a:r>
              <a:rPr lang="en-US" dirty="0" err="1"/>
              <a:t>Accu</a:t>
            </a:r>
            <a:r>
              <a:rPr lang="en-US" dirty="0"/>
              <a:t>, </a:t>
            </a:r>
            <a:r>
              <a:rPr lang="en-US" dirty="0" err="1"/>
              <a:t>zonnecel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674096" cy="3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44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8. </a:t>
            </a:r>
            <a:r>
              <a:rPr lang="en-US" dirty="0" err="1"/>
              <a:t>Luisterproef</a:t>
            </a:r>
            <a:r>
              <a:rPr lang="en-US" dirty="0"/>
              <a:t>: </a:t>
            </a:r>
            <a:r>
              <a:rPr lang="en-US" dirty="0" err="1"/>
              <a:t>Alles</a:t>
            </a:r>
            <a:r>
              <a:rPr lang="en-US" dirty="0"/>
              <a:t> </a:t>
            </a:r>
            <a:r>
              <a:rPr lang="en-US" dirty="0" err="1"/>
              <a:t>proberen</a:t>
            </a:r>
            <a:r>
              <a:rPr lang="en-US" dirty="0"/>
              <a:t>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r>
              <a:rPr lang="en-US" dirty="0"/>
              <a:t>Caroline 648kHz, </a:t>
            </a:r>
            <a:r>
              <a:rPr lang="en-US" dirty="0" err="1"/>
              <a:t>Praag</a:t>
            </a:r>
            <a:r>
              <a:rPr lang="en-US" dirty="0"/>
              <a:t> 954kHz</a:t>
            </a:r>
          </a:p>
          <a:p>
            <a:r>
              <a:rPr lang="en-US" dirty="0" err="1"/>
              <a:t>Paradijs</a:t>
            </a:r>
            <a:r>
              <a:rPr lang="en-US" dirty="0"/>
              <a:t> 1467kHz</a:t>
            </a:r>
          </a:p>
          <a:p>
            <a:r>
              <a:rPr lang="en-US" dirty="0" err="1"/>
              <a:t>Piraten</a:t>
            </a:r>
            <a:r>
              <a:rPr lang="en-US" dirty="0"/>
              <a:t> 1611-1660</a:t>
            </a:r>
          </a:p>
          <a:p>
            <a:r>
              <a:rPr lang="en-US" dirty="0"/>
              <a:t>75m station: 3955/75/85/95</a:t>
            </a:r>
          </a:p>
          <a:p>
            <a:r>
              <a:rPr lang="en-US" dirty="0"/>
              <a:t>41m, 7200-7500kHz </a:t>
            </a:r>
            <a:r>
              <a:rPr lang="en-US" dirty="0" err="1"/>
              <a:t>omroep</a:t>
            </a:r>
            <a:endParaRPr lang="en-US" dirty="0"/>
          </a:p>
          <a:p>
            <a:r>
              <a:rPr lang="en-US" dirty="0"/>
              <a:t>Luxemburg effect (</a:t>
            </a:r>
            <a:r>
              <a:rPr lang="en-US" dirty="0" err="1"/>
              <a:t>geluid</a:t>
            </a:r>
            <a:r>
              <a:rPr lang="en-US" dirty="0"/>
              <a:t> 234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op 162)</a:t>
            </a:r>
          </a:p>
          <a:p>
            <a:r>
              <a:rPr lang="en-US" dirty="0" err="1"/>
              <a:t>Kwaliteit</a:t>
            </a:r>
            <a:r>
              <a:rPr lang="en-US" dirty="0"/>
              <a:t> van FM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255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Klaarzetten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81128"/>
          </a:xfrm>
        </p:spPr>
        <p:txBody>
          <a:bodyPr/>
          <a:lstStyle/>
          <a:p>
            <a:r>
              <a:rPr lang="en-US" dirty="0"/>
              <a:t>Sharpie, Hurricane</a:t>
            </a:r>
          </a:p>
          <a:p>
            <a:r>
              <a:rPr lang="en-US" dirty="0"/>
              <a:t>D2000, D2010 </a:t>
            </a:r>
          </a:p>
          <a:p>
            <a:r>
              <a:rPr lang="en-US" dirty="0"/>
              <a:t>D2122, D2130</a:t>
            </a:r>
          </a:p>
          <a:p>
            <a:r>
              <a:rPr lang="en-US" dirty="0"/>
              <a:t>D2243</a:t>
            </a:r>
          </a:p>
          <a:p>
            <a:r>
              <a:rPr lang="en-US" dirty="0"/>
              <a:t>D2935</a:t>
            </a:r>
          </a:p>
          <a:p>
            <a:r>
              <a:rPr lang="en-US" dirty="0"/>
              <a:t>AE2300</a:t>
            </a:r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88024" y="1628800"/>
            <a:ext cx="375476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Schema D2214</a:t>
            </a:r>
          </a:p>
          <a:p>
            <a:r>
              <a:rPr lang="en-US" dirty="0" err="1"/>
              <a:t>Boekjes</a:t>
            </a:r>
            <a:r>
              <a:rPr lang="en-US" dirty="0"/>
              <a:t> D2935</a:t>
            </a:r>
          </a:p>
          <a:p>
            <a:r>
              <a:rPr lang="en-US" dirty="0"/>
              <a:t>Wattmeter</a:t>
            </a:r>
          </a:p>
          <a:p>
            <a:r>
              <a:rPr lang="en-US" dirty="0"/>
              <a:t>C7 </a:t>
            </a:r>
            <a:r>
              <a:rPr lang="en-US" dirty="0" err="1"/>
              <a:t>snoeren</a:t>
            </a:r>
            <a:endParaRPr lang="en-US" dirty="0"/>
          </a:p>
          <a:p>
            <a:r>
              <a:rPr lang="en-US" dirty="0" err="1"/>
              <a:t>Verdeelstekker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36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Na-</a:t>
            </a:r>
            <a:r>
              <a:rPr lang="en-US" dirty="0" err="1"/>
              <a:t>oorlogs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variant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/>
              <a:t>BX594A, B5X94A: </a:t>
            </a:r>
            <a:r>
              <a:rPr lang="en-US" dirty="0" err="1"/>
              <a:t>positiewissel</a:t>
            </a:r>
            <a:r>
              <a:rPr lang="en-US" dirty="0"/>
              <a:t> </a:t>
            </a:r>
            <a:r>
              <a:rPr lang="en-US" dirty="0" err="1"/>
              <a:t>rond</a:t>
            </a:r>
            <a:r>
              <a:rPr lang="en-US" dirty="0"/>
              <a:t> 1956</a:t>
            </a:r>
          </a:p>
          <a:p>
            <a:r>
              <a:rPr lang="en-US" dirty="0"/>
              <a:t>Letter: </a:t>
            </a:r>
            <a:r>
              <a:rPr lang="en-US" dirty="0" err="1"/>
              <a:t>Soort</a:t>
            </a:r>
            <a:r>
              <a:rPr lang="en-US" dirty="0"/>
              <a:t> B=</a:t>
            </a:r>
            <a:r>
              <a:rPr lang="en-US" dirty="0" err="1"/>
              <a:t>tafelradio</a:t>
            </a:r>
            <a:r>
              <a:rPr lang="en-US" dirty="0"/>
              <a:t>, L=portable</a:t>
            </a:r>
          </a:p>
          <a:p>
            <a:r>
              <a:rPr lang="en-US" dirty="0" err="1"/>
              <a:t>Cijfer</a:t>
            </a:r>
            <a:r>
              <a:rPr lang="en-US" dirty="0"/>
              <a:t>: Luxe-</a:t>
            </a:r>
            <a:r>
              <a:rPr lang="en-US" dirty="0" err="1"/>
              <a:t>klasse</a:t>
            </a:r>
            <a:endParaRPr lang="en-US" dirty="0"/>
          </a:p>
          <a:p>
            <a:r>
              <a:rPr lang="en-US" dirty="0"/>
              <a:t>Letter(s): </a:t>
            </a:r>
            <a:r>
              <a:rPr lang="en-US" dirty="0" err="1"/>
              <a:t>Landcode</a:t>
            </a:r>
            <a:r>
              <a:rPr lang="en-US" dirty="0"/>
              <a:t> X=Benelux, F=</a:t>
            </a:r>
            <a:r>
              <a:rPr lang="en-US" dirty="0" err="1"/>
              <a:t>Frankrijk</a:t>
            </a:r>
            <a:endParaRPr lang="en-US" dirty="0"/>
          </a:p>
          <a:p>
            <a:r>
              <a:rPr lang="en-US" dirty="0" err="1"/>
              <a:t>Cijfer</a:t>
            </a:r>
            <a:r>
              <a:rPr lang="en-US" dirty="0"/>
              <a:t>: </a:t>
            </a:r>
            <a:r>
              <a:rPr lang="en-US" dirty="0" err="1"/>
              <a:t>Jaar</a:t>
            </a:r>
            <a:endParaRPr lang="en-US" dirty="0"/>
          </a:p>
          <a:p>
            <a:r>
              <a:rPr lang="en-US" dirty="0" err="1"/>
              <a:t>Cijfer</a:t>
            </a:r>
            <a:r>
              <a:rPr lang="en-US" dirty="0"/>
              <a:t>: </a:t>
            </a:r>
            <a:r>
              <a:rPr lang="en-US" dirty="0" err="1"/>
              <a:t>Volgnummer</a:t>
            </a:r>
            <a:r>
              <a:rPr lang="en-US" dirty="0"/>
              <a:t> (5 is export)</a:t>
            </a:r>
          </a:p>
          <a:p>
            <a:r>
              <a:rPr lang="en-US" dirty="0"/>
              <a:t>Letter(s): </a:t>
            </a:r>
            <a:r>
              <a:rPr lang="en-US" dirty="0" err="1"/>
              <a:t>Voeding</a:t>
            </a:r>
            <a:r>
              <a:rPr lang="en-US" dirty="0"/>
              <a:t> A=</a:t>
            </a:r>
            <a:r>
              <a:rPr lang="en-US" dirty="0" err="1"/>
              <a:t>wissel</a:t>
            </a:r>
            <a:r>
              <a:rPr lang="en-US" dirty="0"/>
              <a:t>, T=transistor, U</a:t>
            </a:r>
          </a:p>
          <a:p>
            <a:pPr marL="0" indent="0">
              <a:buNone/>
            </a:pPr>
            <a:r>
              <a:rPr lang="en-US" dirty="0"/>
              <a:t>Sharpie: L3X71T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14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Volgnummer</a:t>
            </a:r>
            <a:r>
              <a:rPr lang="en-US" dirty="0"/>
              <a:t> 5: </a:t>
            </a:r>
            <a:r>
              <a:rPr lang="en-US" dirty="0" err="1"/>
              <a:t>Tropenradio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en-US" dirty="0"/>
              <a:t>L4X00T, 1960</a:t>
            </a:r>
          </a:p>
          <a:p>
            <a:r>
              <a:rPr lang="en-US" dirty="0"/>
              <a:t>LMKK</a:t>
            </a:r>
          </a:p>
          <a:p>
            <a:r>
              <a:rPr lang="en-US" dirty="0" err="1"/>
              <a:t>Stationsnamen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60032" y="1580013"/>
            <a:ext cx="37547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L4X95T, 1959</a:t>
            </a:r>
          </a:p>
          <a:p>
            <a:r>
              <a:rPr lang="en-US" dirty="0"/>
              <a:t>MKKK</a:t>
            </a:r>
          </a:p>
          <a:p>
            <a:r>
              <a:rPr lang="en-US" dirty="0" err="1"/>
              <a:t>Freq</a:t>
            </a:r>
            <a:r>
              <a:rPr lang="en-US" dirty="0"/>
              <a:t> / </a:t>
            </a:r>
            <a:r>
              <a:rPr lang="en-US" dirty="0" err="1"/>
              <a:t>golflengte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28" y="3604640"/>
            <a:ext cx="4014871" cy="304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0464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8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Jaren </a:t>
            </a:r>
            <a:r>
              <a:rPr lang="en-US" dirty="0" err="1"/>
              <a:t>zestig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zeventig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/>
              <a:t>22RS274 (1967), 50IC361, 90AL800 (1980)</a:t>
            </a:r>
          </a:p>
          <a:p>
            <a:r>
              <a:rPr lang="en-US" dirty="0"/>
              <a:t>Twee </a:t>
            </a:r>
            <a:r>
              <a:rPr lang="en-US" dirty="0" err="1"/>
              <a:t>cijfers</a:t>
            </a:r>
            <a:r>
              <a:rPr lang="en-US" dirty="0"/>
              <a:t>: </a:t>
            </a:r>
            <a:r>
              <a:rPr lang="en-US" dirty="0" err="1"/>
              <a:t>Ontwikkelcentrum</a:t>
            </a:r>
            <a:endParaRPr lang="en-US" dirty="0"/>
          </a:p>
          <a:p>
            <a:r>
              <a:rPr lang="en-US" dirty="0"/>
              <a:t>Letter: ??</a:t>
            </a:r>
          </a:p>
          <a:p>
            <a:r>
              <a:rPr lang="en-US" dirty="0"/>
              <a:t>Letter: </a:t>
            </a:r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bv</a:t>
            </a:r>
            <a:r>
              <a:rPr lang="en-US" dirty="0"/>
              <a:t> L=portable, F=</a:t>
            </a:r>
            <a:r>
              <a:rPr lang="en-US" dirty="0" err="1"/>
              <a:t>meubel</a:t>
            </a:r>
            <a:endParaRPr lang="en-US" dirty="0"/>
          </a:p>
          <a:p>
            <a:r>
              <a:rPr lang="en-US" dirty="0" err="1"/>
              <a:t>Cijfer</a:t>
            </a:r>
            <a:r>
              <a:rPr lang="en-US" dirty="0"/>
              <a:t>: Luxe-</a:t>
            </a:r>
            <a:r>
              <a:rPr lang="en-US" dirty="0" err="1"/>
              <a:t>klasse</a:t>
            </a:r>
            <a:endParaRPr lang="en-US" dirty="0"/>
          </a:p>
          <a:p>
            <a:r>
              <a:rPr lang="en-US" dirty="0" err="1"/>
              <a:t>Cijfer</a:t>
            </a:r>
            <a:r>
              <a:rPr lang="en-US" dirty="0"/>
              <a:t>: </a:t>
            </a:r>
            <a:r>
              <a:rPr lang="en-US" dirty="0" err="1"/>
              <a:t>Jaar</a:t>
            </a:r>
            <a:endParaRPr lang="en-US" dirty="0"/>
          </a:p>
          <a:p>
            <a:r>
              <a:rPr lang="en-US" dirty="0" err="1"/>
              <a:t>Cijfer</a:t>
            </a:r>
            <a:r>
              <a:rPr lang="en-US" dirty="0"/>
              <a:t>: ??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53136"/>
            <a:ext cx="3599945" cy="17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Jaren </a:t>
            </a:r>
            <a:r>
              <a:rPr lang="en-US" dirty="0" err="1"/>
              <a:t>tachtig</a:t>
            </a:r>
            <a:r>
              <a:rPr lang="en-US" dirty="0"/>
              <a:t>: D-</a:t>
            </a:r>
            <a:r>
              <a:rPr lang="en-US" dirty="0" err="1"/>
              <a:t>nummers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 (</a:t>
            </a:r>
            <a:r>
              <a:rPr lang="en-US" dirty="0" err="1"/>
              <a:t>ook</a:t>
            </a:r>
            <a:r>
              <a:rPr lang="en-US" dirty="0"/>
              <a:t>: F, …)</a:t>
            </a:r>
          </a:p>
          <a:p>
            <a:r>
              <a:rPr lang="en-US" dirty="0" err="1"/>
              <a:t>Cijfer</a:t>
            </a:r>
            <a:r>
              <a:rPr lang="en-US" dirty="0"/>
              <a:t>: </a:t>
            </a:r>
            <a:r>
              <a:rPr lang="en-US" dirty="0" err="1"/>
              <a:t>soort</a:t>
            </a:r>
            <a:r>
              <a:rPr lang="en-US" dirty="0"/>
              <a:t> ding</a:t>
            </a:r>
          </a:p>
          <a:p>
            <a:r>
              <a:rPr lang="en-US" dirty="0" err="1"/>
              <a:t>Cijfer</a:t>
            </a:r>
            <a:r>
              <a:rPr lang="en-US" dirty="0"/>
              <a:t>: Luxe-</a:t>
            </a:r>
            <a:r>
              <a:rPr lang="en-US" dirty="0" err="1"/>
              <a:t>klasse</a:t>
            </a:r>
            <a:endParaRPr lang="en-US" dirty="0"/>
          </a:p>
          <a:p>
            <a:r>
              <a:rPr lang="en-US" dirty="0" err="1"/>
              <a:t>Cijfer</a:t>
            </a:r>
            <a:r>
              <a:rPr lang="en-US" dirty="0"/>
              <a:t>: Jaar (ca.)</a:t>
            </a:r>
          </a:p>
          <a:p>
            <a:r>
              <a:rPr lang="en-US" dirty="0" err="1"/>
              <a:t>Cijfer</a:t>
            </a:r>
            <a:r>
              <a:rPr lang="en-US" dirty="0"/>
              <a:t> ??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Philips D1720 (1980)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6899"/>
            <a:ext cx="3878560" cy="517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9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soorten</a:t>
            </a:r>
            <a:r>
              <a:rPr lang="en-US" dirty="0"/>
              <a:t> (NVHR Db)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D1: </a:t>
            </a:r>
            <a:r>
              <a:rPr lang="en-US" dirty="0" err="1"/>
              <a:t>Zakradio</a:t>
            </a:r>
            <a:endParaRPr lang="en-US" dirty="0"/>
          </a:p>
          <a:p>
            <a:r>
              <a:rPr lang="en-US" dirty="0"/>
              <a:t>D2: </a:t>
            </a:r>
            <a:r>
              <a:rPr lang="en-US" dirty="0" err="1"/>
              <a:t>Draagbare</a:t>
            </a:r>
            <a:r>
              <a:rPr lang="en-US" dirty="0"/>
              <a:t> radio</a:t>
            </a:r>
          </a:p>
          <a:p>
            <a:r>
              <a:rPr lang="en-US" dirty="0"/>
              <a:t>D3: </a:t>
            </a:r>
            <a:r>
              <a:rPr lang="en-US" dirty="0" err="1"/>
              <a:t>Klokradio</a:t>
            </a:r>
            <a:endParaRPr lang="en-US" dirty="0"/>
          </a:p>
          <a:p>
            <a:r>
              <a:rPr lang="en-US" dirty="0"/>
              <a:t>D4: </a:t>
            </a:r>
            <a:r>
              <a:rPr lang="en-US" dirty="0" err="1"/>
              <a:t>Klokradio</a:t>
            </a:r>
            <a:endParaRPr lang="en-US" dirty="0"/>
          </a:p>
          <a:p>
            <a:r>
              <a:rPr lang="en-US" dirty="0"/>
              <a:t>D5: </a:t>
            </a:r>
            <a:r>
              <a:rPr lang="en-US" dirty="0" err="1"/>
              <a:t>Grammofoon</a:t>
            </a:r>
            <a:endParaRPr lang="en-US" dirty="0"/>
          </a:p>
          <a:p>
            <a:r>
              <a:rPr lang="en-US" dirty="0"/>
              <a:t>D6: </a:t>
            </a:r>
            <a:r>
              <a:rPr lang="en-US" dirty="0" err="1"/>
              <a:t>Cassetterecorder</a:t>
            </a:r>
            <a:endParaRPr lang="en-US" dirty="0"/>
          </a:p>
          <a:p>
            <a:r>
              <a:rPr lang="en-US" dirty="0"/>
              <a:t>D7: </a:t>
            </a:r>
            <a:r>
              <a:rPr lang="en-US" dirty="0" err="1"/>
              <a:t>Radiorecorder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68D015-8810-4900-A5D9-5C1F46E403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646421" cy="273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1408</Words>
  <Application>Microsoft Office PowerPoint</Application>
  <PresentationFormat>Diavoorstelling (4:3)</PresentationFormat>
  <Paragraphs>338</Paragraphs>
  <Slides>47</Slides>
  <Notes>0</Notes>
  <HiddenSlides>1</HiddenSlides>
  <MMClips>3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Office-thema</vt:lpstr>
      <vt:lpstr>Philips  D2000 serie </vt:lpstr>
      <vt:lpstr>Wat gaan we doen vanavond?</vt:lpstr>
      <vt:lpstr>1. Historische Philips portables</vt:lpstr>
      <vt:lpstr>2. Typenummers</vt:lpstr>
      <vt:lpstr>Na-oorlogs en variant</vt:lpstr>
      <vt:lpstr>Volgnummer 5: Tropenradio</vt:lpstr>
      <vt:lpstr>Jaren zestig en zeventig</vt:lpstr>
      <vt:lpstr>Jaren tachtig: D-nummers</vt:lpstr>
      <vt:lpstr>De soorten (NVHR Db)</vt:lpstr>
      <vt:lpstr>Philips D1028 (1982)</vt:lpstr>
      <vt:lpstr>LG: Luxemburg-Effect</vt:lpstr>
      <vt:lpstr>3. Portables jaren 80 herkennen</vt:lpstr>
      <vt:lpstr>De Radio van Hendrik Groen</vt:lpstr>
      <vt:lpstr>Jaren zeventig afsluiten: 90AL800</vt:lpstr>
      <vt:lpstr>Vormgeving jaren 80</vt:lpstr>
      <vt:lpstr>Achterkant</vt:lpstr>
      <vt:lpstr>Voeding</vt:lpstr>
      <vt:lpstr>Halfgeleiders: allemaal ICs!</vt:lpstr>
      <vt:lpstr>Banden: MG en FM standaard</vt:lpstr>
      <vt:lpstr>Klassen 0, 1, 2 (tweede cijfer)</vt:lpstr>
      <vt:lpstr>Klassen 4, 6, 8</vt:lpstr>
      <vt:lpstr>Wereldontvanger D2825</vt:lpstr>
      <vt:lpstr>4. Tropenband: Tussen M en K</vt:lpstr>
      <vt:lpstr>Tussen Midden en Kort</vt:lpstr>
      <vt:lpstr>Naam Visserijband: Scheepstelefonie</vt:lpstr>
      <vt:lpstr>Mijn interesse: Sloper Troper</vt:lpstr>
      <vt:lpstr>Tropenband</vt:lpstr>
      <vt:lpstr>Buitenbandse stations</vt:lpstr>
      <vt:lpstr>Philips Tropenradio’s</vt:lpstr>
      <vt:lpstr>Tropenontvangst</vt:lpstr>
      <vt:lpstr>5: De D2243 (en D2214)</vt:lpstr>
      <vt:lpstr>Klacht: Brommetje</vt:lpstr>
      <vt:lpstr>Documentatie</vt:lpstr>
      <vt:lpstr>Wat was het niet?</vt:lpstr>
      <vt:lpstr>Oplossing: Rep of Mod?</vt:lpstr>
      <vt:lpstr>Sluipverbruik</vt:lpstr>
      <vt:lpstr>Verbruiksmeting</vt:lpstr>
      <vt:lpstr>Aanpakken die vampier!</vt:lpstr>
      <vt:lpstr>6. Luxe 9, PLL dubbelsupers</vt:lpstr>
      <vt:lpstr>Een hoge eerste MF</vt:lpstr>
      <vt:lpstr>Afstemming PLL</vt:lpstr>
      <vt:lpstr>Verschillen D2935 vs D2999</vt:lpstr>
      <vt:lpstr>Deze D2935</vt:lpstr>
      <vt:lpstr>7. Na de jaren 80</vt:lpstr>
      <vt:lpstr>Wat hebben deze radio’s NIET?</vt:lpstr>
      <vt:lpstr>8. Luisterproef: Alles proberen!</vt:lpstr>
      <vt:lpstr>Klaarzetten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Raamantenne’s</dc:title>
  <dc:creator>Gerard</dc:creator>
  <cp:lastModifiedBy>Tel, G. (Gerard)</cp:lastModifiedBy>
  <cp:revision>105</cp:revision>
  <dcterms:created xsi:type="dcterms:W3CDTF">2017-10-21T08:43:49Z</dcterms:created>
  <dcterms:modified xsi:type="dcterms:W3CDTF">2022-02-04T10:19:52Z</dcterms:modified>
</cp:coreProperties>
</file>