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330" r:id="rId4"/>
    <p:sldId id="328" r:id="rId5"/>
    <p:sldId id="334" r:id="rId6"/>
    <p:sldId id="335" r:id="rId7"/>
    <p:sldId id="336" r:id="rId8"/>
    <p:sldId id="337" r:id="rId9"/>
    <p:sldId id="338" r:id="rId10"/>
    <p:sldId id="339" r:id="rId11"/>
    <p:sldId id="331" r:id="rId12"/>
    <p:sldId id="340" r:id="rId13"/>
    <p:sldId id="388" r:id="rId14"/>
    <p:sldId id="341" r:id="rId15"/>
    <p:sldId id="342" r:id="rId16"/>
    <p:sldId id="386" r:id="rId17"/>
    <p:sldId id="343" r:id="rId18"/>
    <p:sldId id="355" r:id="rId19"/>
    <p:sldId id="344" r:id="rId20"/>
    <p:sldId id="345" r:id="rId21"/>
    <p:sldId id="370" r:id="rId22"/>
    <p:sldId id="371" r:id="rId23"/>
    <p:sldId id="372" r:id="rId24"/>
    <p:sldId id="373" r:id="rId25"/>
    <p:sldId id="332" r:id="rId26"/>
    <p:sldId id="346" r:id="rId27"/>
    <p:sldId id="387" r:id="rId28"/>
    <p:sldId id="356" r:id="rId29"/>
    <p:sldId id="364" r:id="rId30"/>
    <p:sldId id="365" r:id="rId31"/>
    <p:sldId id="366" r:id="rId32"/>
    <p:sldId id="367" r:id="rId33"/>
    <p:sldId id="368" r:id="rId34"/>
    <p:sldId id="369" r:id="rId35"/>
    <p:sldId id="333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26" r:id="rId45"/>
    <p:sldId id="376" r:id="rId46"/>
    <p:sldId id="374" r:id="rId47"/>
    <p:sldId id="375" r:id="rId48"/>
    <p:sldId id="329" r:id="rId49"/>
    <p:sldId id="385" r:id="rId50"/>
    <p:sldId id="327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5" d="100"/>
          <a:sy n="65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22-9-2024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22-9-2024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22-9-2024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22-9-2024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or.nl/index.php?id=3486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nfor.nl/index.php?id=3453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pc-notes.soton.ac.uk/talks/DarkSideOfTheMoon/Raft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ipedia.org/wiki/The_Squeaky_Wheel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en.wikipedia.org/wiki/The_Pip" TargetMode="External"/><Relationship Id="rId5" Type="http://schemas.openxmlformats.org/officeDocument/2006/relationships/hyperlink" Target="https://en.wikipedia.org/wiki/UVB-76" TargetMode="External"/><Relationship Id="rId4" Type="http://schemas.openxmlformats.org/officeDocument/2006/relationships/hyperlink" Target="https://webspace.science.uu.nl/~tel00101/FotoAlbum/RadioCorner/Pres/Rossia.pptx" TargetMode="Externa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6.png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hasenoise.livejournal.com/4919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cryptomuseum.com/covert/bugs/thing/index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Spycatche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meet.jit.si/LerenenContactK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ryptomuseum.com/people/peter_wright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235AAD-713F-81D0-4759-6F5DCB3F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00808"/>
            <a:ext cx="8410575" cy="2686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226567"/>
          </a:xfrm>
        </p:spPr>
        <p:txBody>
          <a:bodyPr/>
          <a:lstStyle/>
          <a:p>
            <a:r>
              <a:rPr lang="nl-NL" dirty="0" err="1"/>
              <a:t>Operation</a:t>
            </a:r>
            <a:r>
              <a:rPr lang="nl-NL" dirty="0"/>
              <a:t> RAFTER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4293270"/>
            <a:ext cx="7200800" cy="206308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11/09/2024 om 19.30</a:t>
            </a:r>
          </a:p>
          <a:p>
            <a:r>
              <a:rPr lang="nl-NL" dirty="0"/>
              <a:t>Radiocafé 24/09/2024 om 20.00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E0C56-7B51-F17A-8903-C8C5699BEFEC}"/>
              </a:ext>
            </a:extLst>
          </p:cNvPr>
          <p:cNvSpPr txBox="1"/>
          <p:nvPr/>
        </p:nvSpPr>
        <p:spPr>
          <a:xfrm>
            <a:off x="323528" y="4108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Figuur</a:t>
            </a:r>
            <a:r>
              <a:rPr lang="en-US" dirty="0"/>
              <a:t> ©Leo </a:t>
            </a:r>
            <a:r>
              <a:rPr lang="en-US" dirty="0" err="1"/>
              <a:t>Poughon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ECAA-542D-91F7-5B80-C2AE8CB7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Techniek</a:t>
            </a:r>
            <a:r>
              <a:rPr lang="en-US" dirty="0"/>
              <a:t>: ENGULF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7F9E-886C-14A2-FC14-7DF592D2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Aanval</a:t>
            </a:r>
            <a:r>
              <a:rPr lang="en-US" dirty="0"/>
              <a:t> op </a:t>
            </a:r>
            <a:r>
              <a:rPr lang="en-US" dirty="0" err="1"/>
              <a:t>vercijferingsapparatuur</a:t>
            </a:r>
            <a:r>
              <a:rPr lang="en-US" dirty="0"/>
              <a:t> </a:t>
            </a:r>
            <a:r>
              <a:rPr lang="en-US" dirty="0" err="1"/>
              <a:t>Hagelin</a:t>
            </a:r>
            <a:endParaRPr lang="en-US" dirty="0"/>
          </a:p>
          <a:p>
            <a:r>
              <a:rPr lang="en-US" dirty="0" err="1"/>
              <a:t>Acoustisch</a:t>
            </a:r>
            <a:r>
              <a:rPr lang="en-US" dirty="0"/>
              <a:t> </a:t>
            </a:r>
            <a:r>
              <a:rPr lang="en-US" dirty="0" err="1"/>
              <a:t>afluisteren</a:t>
            </a:r>
            <a:r>
              <a:rPr lang="en-US" dirty="0"/>
              <a:t> </a:t>
            </a:r>
            <a:r>
              <a:rPr lang="en-US" dirty="0" err="1"/>
              <a:t>vercijferruimte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instelling</a:t>
            </a:r>
            <a:r>
              <a:rPr lang="en-US" dirty="0"/>
              <a:t> van </a:t>
            </a:r>
            <a:r>
              <a:rPr lang="en-US" dirty="0" err="1"/>
              <a:t>codewielen</a:t>
            </a:r>
            <a:endParaRPr lang="en-US" dirty="0"/>
          </a:p>
          <a:p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Egypte</a:t>
            </a:r>
            <a:r>
              <a:rPr lang="en-US" dirty="0"/>
              <a:t>, </a:t>
            </a:r>
            <a:r>
              <a:rPr lang="en-US" dirty="0" err="1"/>
              <a:t>Frankrijk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F33FD-67C5-4764-86EE-5C55813F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C6F99-3CC1-5C43-92CC-82307BFC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7" y="4448750"/>
            <a:ext cx="8841165" cy="16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6463F-3F6C-29A7-F425-29319277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Technische details (uit boek)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9B27C-613E-6932-4608-3B5AAB9B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11526"/>
          </a:xfrm>
        </p:spPr>
        <p:txBody>
          <a:bodyPr/>
          <a:lstStyle/>
          <a:p>
            <a:r>
              <a:rPr lang="nl-NL" dirty="0"/>
              <a:t>Helaas niet een boek “over RAFTER”</a:t>
            </a:r>
          </a:p>
          <a:p>
            <a:r>
              <a:rPr lang="nl-NL" dirty="0"/>
              <a:t>Wel belangrijkste bron</a:t>
            </a:r>
          </a:p>
          <a:p>
            <a:endParaRPr lang="nl-NL" dirty="0"/>
          </a:p>
          <a:p>
            <a:r>
              <a:rPr lang="nl-NL" dirty="0"/>
              <a:t>Begin RAFTER: Effectiviteit </a:t>
            </a:r>
            <a:r>
              <a:rPr lang="nl-NL" dirty="0" err="1"/>
              <a:t>Watchers</a:t>
            </a:r>
            <a:endParaRPr lang="nl-NL" dirty="0"/>
          </a:p>
          <a:p>
            <a:endParaRPr lang="nl-NL" dirty="0"/>
          </a:p>
          <a:p>
            <a:r>
              <a:rPr lang="nl-NL" dirty="0"/>
              <a:t>Wright is sinds 1949 Technical Senior </a:t>
            </a:r>
            <a:r>
              <a:rPr lang="nl-NL" dirty="0" err="1"/>
              <a:t>Officer</a:t>
            </a:r>
            <a:r>
              <a:rPr lang="nl-NL" dirty="0"/>
              <a:t> (</a:t>
            </a:r>
            <a:r>
              <a:rPr lang="nl-NL" dirty="0" err="1"/>
              <a:t>aka</a:t>
            </a:r>
            <a:r>
              <a:rPr lang="nl-NL" dirty="0"/>
              <a:t> de Willie Wortel van de </a:t>
            </a:r>
            <a:r>
              <a:rPr lang="nl-NL" dirty="0" err="1"/>
              <a:t>Secret</a:t>
            </a:r>
            <a:r>
              <a:rPr lang="nl-NL" dirty="0"/>
              <a:t> Service)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C74B17-511E-9E60-222F-8C81849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85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D996-58A7-6584-0BEC-0B9A251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Watchers (1958)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A7A1-0E47-9EE7-2A0D-E2CB5C39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/>
              <a:t>Ploegen</a:t>
            </a:r>
            <a:r>
              <a:rPr lang="en-US" dirty="0"/>
              <a:t> van </a:t>
            </a:r>
            <a:r>
              <a:rPr lang="en-US" dirty="0" err="1"/>
              <a:t>schaduw-achtervolgers</a:t>
            </a:r>
            <a:endParaRPr lang="en-US" dirty="0"/>
          </a:p>
          <a:p>
            <a:r>
              <a:rPr lang="en-US" dirty="0" err="1"/>
              <a:t>Gaan</a:t>
            </a:r>
            <a:r>
              <a:rPr lang="en-US" dirty="0"/>
              <a:t> achter </a:t>
            </a:r>
            <a:r>
              <a:rPr lang="en-US" dirty="0" err="1"/>
              <a:t>Russen</a:t>
            </a:r>
            <a:r>
              <a:rPr lang="en-US" dirty="0"/>
              <a:t> uit ambassade </a:t>
            </a:r>
            <a:r>
              <a:rPr lang="en-US" dirty="0" err="1"/>
              <a:t>aan</a:t>
            </a:r>
            <a:endParaRPr lang="en-US" dirty="0"/>
          </a:p>
          <a:p>
            <a:r>
              <a:rPr lang="en-US" dirty="0" err="1"/>
              <a:t>Onderling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porto’s</a:t>
            </a:r>
            <a:r>
              <a:rPr lang="en-US" dirty="0"/>
              <a:t> (VHF)</a:t>
            </a:r>
          </a:p>
          <a:p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interessants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Vraag</a:t>
            </a:r>
            <a:r>
              <a:rPr lang="en-US" dirty="0"/>
              <a:t>: </a:t>
            </a:r>
            <a:r>
              <a:rPr lang="en-US" dirty="0" err="1"/>
              <a:t>Hebben</a:t>
            </a:r>
            <a:r>
              <a:rPr lang="en-US" dirty="0"/>
              <a:t> die </a:t>
            </a:r>
            <a:r>
              <a:rPr lang="en-US" dirty="0" err="1"/>
              <a:t>Russen</a:t>
            </a:r>
            <a:r>
              <a:rPr lang="en-US" dirty="0"/>
              <a:t> door </a:t>
            </a:r>
            <a:r>
              <a:rPr lang="en-US" dirty="0" err="1"/>
              <a:t>wanneer</a:t>
            </a:r>
            <a:r>
              <a:rPr lang="en-US" dirty="0"/>
              <a:t> ze </a:t>
            </a:r>
            <a:r>
              <a:rPr lang="en-US" dirty="0" err="1"/>
              <a:t>gevolgd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C8513-D1E7-8AE6-632E-DB4742F7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575E2-2EF4-943E-828D-98669AC8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77" y="3933056"/>
            <a:ext cx="8229600" cy="871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9F810-FF88-B78A-DEB5-AC28772D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77" y="6059206"/>
            <a:ext cx="8194897" cy="5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BE33-7401-F093-B182-84AE487B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het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truuk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9AA78-D14A-0BA9-3B3B-8E045A25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Ongedocumenteerde</a:t>
            </a:r>
            <a:r>
              <a:rPr lang="en-US" dirty="0"/>
              <a:t> </a:t>
            </a:r>
            <a:r>
              <a:rPr lang="en-US" dirty="0" err="1"/>
              <a:t>familie-overlevering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nl-NL" dirty="0"/>
              <a:t>Luisterde met Lentebode 634A [..] Het verhaal circuleerde dat de Duitsers een toestel hadden waarmee oscillatoren konden worden opgespoord.</a:t>
            </a:r>
          </a:p>
          <a:p>
            <a:r>
              <a:rPr lang="nl-NL" dirty="0"/>
              <a:t>Geallieerde bangmakerij:</a:t>
            </a:r>
          </a:p>
          <a:p>
            <a:pPr marL="457200" lvl="1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maakte de Duitsers wijs dat de oscillator</a:t>
            </a:r>
            <a:br>
              <a:rPr lang="nl-NL" dirty="0">
                <a:latin typeface="+mj-lt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in zulke ontvangers via de antenne straalde en dus gepeild kon worden (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NFOR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Amerikanen wisten er niets van</a:t>
            </a:r>
            <a:endParaRPr lang="nl-NL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566E1-5299-FF30-F6D9-3E951C6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82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12FF-39F9-D433-72BC-C14F05E8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Kennis</a:t>
            </a:r>
            <a:r>
              <a:rPr lang="en-US" dirty="0"/>
              <a:t> over </a:t>
            </a:r>
            <a:r>
              <a:rPr lang="en-US" dirty="0" err="1"/>
              <a:t>ontvanger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B1A4-7F4A-CE1F-434B-2D62CF15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: de </a:t>
            </a:r>
            <a:r>
              <a:rPr lang="en-US" dirty="0" err="1"/>
              <a:t>Middenfrequent</a:t>
            </a:r>
            <a:endParaRPr lang="en-US" dirty="0"/>
          </a:p>
          <a:p>
            <a:pPr lvl="1"/>
            <a:r>
              <a:rPr lang="en-US" dirty="0"/>
              <a:t>Upper of Lower Side Injection</a:t>
            </a:r>
          </a:p>
          <a:p>
            <a:r>
              <a:rPr lang="en-US" dirty="0" err="1"/>
              <a:t>Handig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: </a:t>
            </a:r>
            <a:r>
              <a:rPr lang="en-US" dirty="0" err="1"/>
              <a:t>sterkte</a:t>
            </a:r>
            <a:r>
              <a:rPr lang="en-US" dirty="0"/>
              <a:t> van </a:t>
            </a:r>
            <a:r>
              <a:rPr lang="en-US" dirty="0" err="1"/>
              <a:t>uitstraling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Berekeningetje</a:t>
            </a:r>
            <a:r>
              <a:rPr lang="nl-NL" dirty="0"/>
              <a:t> eroverheen gooien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9A48-8C33-38E3-AB99-CBF6A257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2D04F-9808-6318-EB6E-82B1A705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7973265" cy="14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99A-7DC7-B3A5-35DB-AF62F821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vertaal</a:t>
            </a:r>
            <a:r>
              <a:rPr lang="en-US" dirty="0"/>
              <a:t> je </a:t>
            </a:r>
            <a:r>
              <a:rPr lang="en-US" i="1" dirty="0"/>
              <a:t>around 200yd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CF24-D62B-BD23-A4FD-F331BDDD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66747"/>
            <a:ext cx="8229600" cy="3816615"/>
          </a:xfrm>
        </p:spPr>
        <p:txBody>
          <a:bodyPr/>
          <a:lstStyle/>
          <a:p>
            <a:r>
              <a:rPr lang="en-US" dirty="0"/>
              <a:t>1 yd = 3 ft = 36” = 0,9144m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180m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182,88m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200m</a:t>
            </a:r>
          </a:p>
          <a:p>
            <a:r>
              <a:rPr lang="en-US" dirty="0"/>
              <a:t>Op pad met RAFTER-bus met plastic </a:t>
            </a:r>
            <a:r>
              <a:rPr lang="en-US" dirty="0" err="1"/>
              <a:t>wanden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B0757-FC2C-7E34-12A6-FE839B47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A8703-6E5E-C374-4A91-CD3A9DF2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66" y="1455563"/>
            <a:ext cx="8229600" cy="1273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45031-4F37-D19E-77D7-DB5A15C9B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6"/>
          <a:stretch/>
        </p:blipFill>
        <p:spPr>
          <a:xfrm>
            <a:off x="457200" y="5572583"/>
            <a:ext cx="8311952" cy="9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857EE-D590-588F-340D-74A19F60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nauwkeurig is zijn geheugen?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8AC50D-EB52-59D9-5B5F-54BBFDC9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Kensington </a:t>
            </a:r>
            <a:r>
              <a:rPr lang="nl-NL" dirty="0" err="1"/>
              <a:t>Palace</a:t>
            </a:r>
            <a:r>
              <a:rPr lang="nl-NL" dirty="0"/>
              <a:t> </a:t>
            </a:r>
            <a:r>
              <a:rPr lang="nl-NL" dirty="0" err="1"/>
              <a:t>Gardens</a:t>
            </a:r>
            <a:r>
              <a:rPr lang="nl-NL" dirty="0"/>
              <a:t>, niet Park</a:t>
            </a:r>
          </a:p>
          <a:p>
            <a:r>
              <a:rPr lang="nl-NL" dirty="0"/>
              <a:t>Bereik 182,88m kan wel vanaf de overkant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Was ‘t dan </a:t>
            </a:r>
            <a:br>
              <a:rPr lang="nl-NL" dirty="0"/>
            </a:br>
            <a:r>
              <a:rPr lang="nl-NL" dirty="0"/>
              <a:t>20 yard ???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072580-1575-FC7A-FBAC-31C8D70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29EBDA-2152-2D7E-C4DC-A73EBD50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572" y="2996952"/>
            <a:ext cx="5620848" cy="36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5C40-BEE6-75CE-41A7-22BAE308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Heb je beet of </a:t>
            </a:r>
            <a:r>
              <a:rPr lang="en-US" dirty="0" err="1"/>
              <a:t>niet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7A23-F88B-5CDA-667D-97461443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US" dirty="0" err="1"/>
              <a:t>Twijfel</a:t>
            </a:r>
            <a:r>
              <a:rPr lang="en-US" dirty="0"/>
              <a:t> of radio </a:t>
            </a:r>
            <a:r>
              <a:rPr lang="en-US" dirty="0" err="1"/>
              <a:t>inderdaad</a:t>
            </a:r>
            <a:r>
              <a:rPr lang="en-US" dirty="0"/>
              <a:t> op Watcher </a:t>
            </a:r>
            <a:r>
              <a:rPr lang="en-US" dirty="0" err="1"/>
              <a:t>staat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heb</a:t>
            </a:r>
            <a:r>
              <a:rPr lang="en-US" dirty="0"/>
              <a:t> je de </a:t>
            </a:r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middenfrequent</a:t>
            </a:r>
            <a:r>
              <a:rPr lang="en-US" dirty="0"/>
              <a:t>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Oscillator </a:t>
            </a:r>
            <a:r>
              <a:rPr lang="en-US" dirty="0" err="1"/>
              <a:t>trekken</a:t>
            </a:r>
            <a:r>
              <a:rPr lang="en-US" dirty="0"/>
              <a:t> </a:t>
            </a:r>
            <a:r>
              <a:rPr lang="en-US" dirty="0" err="1"/>
              <a:t>bevestigt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Russen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 Watcher </a:t>
            </a:r>
            <a:r>
              <a:rPr lang="en-US" dirty="0" err="1"/>
              <a:t>communicatie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9B76A-4785-31B3-5A7F-278CE13F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10D95-855C-AA4D-023A-70E420BD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6937"/>
            <a:ext cx="8075240" cy="57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2B62D-F369-EF71-5A98-1242D89F4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57"/>
          <a:stretch/>
        </p:blipFill>
        <p:spPr>
          <a:xfrm>
            <a:off x="471936" y="3573016"/>
            <a:ext cx="8075240" cy="11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A6F4-7FA9-0617-F511-AADDF9BE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Straling- en Trek-Proeven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740AF-D781-E505-BC75-A4D10315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331"/>
            <a:ext cx="8229600" cy="5015581"/>
          </a:xfrm>
        </p:spPr>
        <p:txBody>
          <a:bodyPr/>
          <a:lstStyle/>
          <a:p>
            <a:r>
              <a:rPr lang="nl-NL" dirty="0"/>
              <a:t>Oscillator oppikken op </a:t>
            </a:r>
            <a:r>
              <a:rPr lang="nl-NL" dirty="0" err="1"/>
              <a:t>Satelit</a:t>
            </a:r>
            <a:r>
              <a:rPr lang="nl-NL" dirty="0"/>
              <a:t> 400</a:t>
            </a:r>
          </a:p>
          <a:p>
            <a:r>
              <a:rPr lang="nl-NL" dirty="0"/>
              <a:t>RAFTER-proef met </a:t>
            </a:r>
          </a:p>
          <a:p>
            <a:pPr lvl="1"/>
            <a:r>
              <a:rPr lang="nl-NL" dirty="0" err="1"/>
              <a:t>Teletone</a:t>
            </a:r>
            <a:r>
              <a:rPr lang="nl-NL" dirty="0"/>
              <a:t> 111</a:t>
            </a:r>
          </a:p>
          <a:p>
            <a:pPr lvl="1"/>
            <a:r>
              <a:rPr lang="nl-NL" dirty="0"/>
              <a:t>Philips BX210U</a:t>
            </a:r>
          </a:p>
          <a:p>
            <a:r>
              <a:rPr lang="nl-NL" dirty="0"/>
              <a:t>Sterkte LO straling:</a:t>
            </a:r>
          </a:p>
          <a:p>
            <a:pPr lvl="1"/>
            <a:r>
              <a:rPr lang="nl-NL" dirty="0"/>
              <a:t>Geen verschil </a:t>
            </a:r>
          </a:p>
          <a:p>
            <a:r>
              <a:rPr lang="nl-NL" dirty="0" err="1"/>
              <a:t>Pulling</a:t>
            </a:r>
            <a:r>
              <a:rPr lang="nl-NL" dirty="0"/>
              <a:t> met LSG10:</a:t>
            </a:r>
          </a:p>
          <a:p>
            <a:pPr lvl="1"/>
            <a:r>
              <a:rPr lang="nl-NL" dirty="0" err="1"/>
              <a:t>Teletone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sterk</a:t>
            </a:r>
            <a:r>
              <a:rPr lang="nl-NL" dirty="0"/>
              <a:t>, trekt (</a:t>
            </a:r>
            <a:r>
              <a:rPr lang="nl-NL" dirty="0">
                <a:hlinkClick r:id="rId2"/>
              </a:rPr>
              <a:t>vooral op KG</a:t>
            </a:r>
            <a:r>
              <a:rPr lang="nl-NL" dirty="0"/>
              <a:t> probleem)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Philips </a:t>
            </a:r>
            <a:r>
              <a:rPr lang="nl-NL" dirty="0">
                <a:solidFill>
                  <a:srgbClr val="00B050"/>
                </a:solidFill>
              </a:rPr>
              <a:t>iets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5215FE-6512-B4B5-CA3A-E3AD40ED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B795AC-B2AE-0DCF-D0B5-25D8EF63E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7352"/>
            <a:ext cx="4698439" cy="24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F9C3-32E3-A3C4-D316-D312FD4E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LOVEBIRD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F454-4D98-379C-A2A2-695DF782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kristallenwissel</a:t>
            </a:r>
            <a:endParaRPr lang="en-US" dirty="0"/>
          </a:p>
          <a:p>
            <a:pPr lvl="1"/>
            <a:r>
              <a:rPr lang="en-US" dirty="0" err="1"/>
              <a:t>Kristallenset</a:t>
            </a:r>
            <a:r>
              <a:rPr lang="en-US" dirty="0"/>
              <a:t> met </a:t>
            </a:r>
            <a:r>
              <a:rPr lang="en-US" dirty="0" err="1"/>
              <a:t>geheime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en-US" dirty="0"/>
          </a:p>
          <a:p>
            <a:pPr lvl="1"/>
            <a:r>
              <a:rPr lang="en-US" dirty="0" err="1"/>
              <a:t>Foute</a:t>
            </a:r>
            <a:r>
              <a:rPr lang="en-US" dirty="0"/>
              <a:t> </a:t>
            </a:r>
            <a:r>
              <a:rPr lang="en-US" dirty="0" err="1"/>
              <a:t>opdruk</a:t>
            </a:r>
            <a:r>
              <a:rPr lang="en-US" dirty="0"/>
              <a:t>: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94F6-9C92-2765-2F13-E24A3444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D1AFC-595E-463F-F2E8-622819865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"/>
          <a:stretch/>
        </p:blipFill>
        <p:spPr>
          <a:xfrm>
            <a:off x="457200" y="3356993"/>
            <a:ext cx="8472254" cy="3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Inleiding</a:t>
            </a:r>
            <a:r>
              <a:rPr lang="en-US" dirty="0"/>
              <a:t>: Basis van RAFTER</a:t>
            </a:r>
          </a:p>
          <a:p>
            <a:pPr marL="914400" lvl="1" indent="-514350"/>
            <a:r>
              <a:rPr lang="en-US" dirty="0"/>
              <a:t>Radio’s </a:t>
            </a:r>
            <a:r>
              <a:rPr lang="en-US" dirty="0" err="1"/>
              <a:t>detecteren</a:t>
            </a:r>
            <a:r>
              <a:rPr lang="en-US" dirty="0"/>
              <a:t> door </a:t>
            </a:r>
            <a:r>
              <a:rPr lang="en-US" dirty="0" err="1"/>
              <a:t>uitstraling</a:t>
            </a:r>
            <a:r>
              <a:rPr lang="en-US" dirty="0"/>
              <a:t> Loc </a:t>
            </a:r>
            <a:r>
              <a:rPr lang="en-US" dirty="0" err="1"/>
              <a:t>Osc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Technische</a:t>
            </a:r>
            <a:r>
              <a:rPr lang="en-US" dirty="0"/>
              <a:t> details</a:t>
            </a:r>
          </a:p>
          <a:p>
            <a:pPr marL="914400" lvl="1" indent="-514350"/>
            <a:r>
              <a:rPr lang="en-US" dirty="0"/>
              <a:t>Uit </a:t>
            </a:r>
            <a:r>
              <a:rPr lang="en-US" dirty="0" err="1"/>
              <a:t>boek</a:t>
            </a:r>
            <a:r>
              <a:rPr lang="en-US" dirty="0"/>
              <a:t> van Peter Wright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RAFTER </a:t>
            </a:r>
            <a:r>
              <a:rPr lang="en-US" dirty="0" err="1"/>
              <a:t>proeven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Oscillatorsignaal</a:t>
            </a:r>
            <a:r>
              <a:rPr lang="en-US" dirty="0"/>
              <a:t> </a:t>
            </a:r>
            <a:r>
              <a:rPr lang="en-US" dirty="0" err="1"/>
              <a:t>modulatie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Einde</a:t>
            </a:r>
            <a:r>
              <a:rPr lang="en-US" dirty="0"/>
              <a:t> van Rafter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Conclusies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8702-1AC3-0630-73B0-1C426D15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goeie</a:t>
            </a:r>
            <a:r>
              <a:rPr lang="en-US" dirty="0"/>
              <a:t> RAFTER </a:t>
            </a:r>
            <a:r>
              <a:rPr lang="en-US" dirty="0" err="1"/>
              <a:t>ontvanger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B842-549C-50A8-8255-997E298D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Extreem</a:t>
            </a:r>
            <a:r>
              <a:rPr lang="en-US" dirty="0"/>
              <a:t> </a:t>
            </a:r>
            <a:r>
              <a:rPr lang="en-US" dirty="0" err="1"/>
              <a:t>smalbandig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gevoelig</a:t>
            </a:r>
            <a:endParaRPr lang="en-US" dirty="0"/>
          </a:p>
          <a:p>
            <a:r>
              <a:rPr lang="en-US" dirty="0"/>
              <a:t>Dus triple of quad </a:t>
            </a:r>
            <a:r>
              <a:rPr lang="en-US" dirty="0" err="1"/>
              <a:t>conversie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Russen</a:t>
            </a:r>
            <a:r>
              <a:rPr lang="en-US" dirty="0"/>
              <a:t> </a:t>
            </a:r>
            <a:r>
              <a:rPr lang="en-US" dirty="0" err="1"/>
              <a:t>RAFTERen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luisterpost</a:t>
            </a:r>
            <a:endParaRPr lang="en-US" dirty="0"/>
          </a:p>
          <a:p>
            <a:r>
              <a:rPr lang="en-US" dirty="0"/>
              <a:t>Maar je wilt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geRAFTERd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BF170-5130-96AB-998B-4A57648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9D3D5-8189-2C12-9520-36BB95D9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653136"/>
            <a:ext cx="7992888" cy="12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D671-24EF-5C67-E16C-9FE33621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Hoeveel</a:t>
            </a:r>
            <a:r>
              <a:rPr lang="en-US" dirty="0"/>
              <a:t> is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828D-D517-690F-3237-83454920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US" dirty="0" err="1"/>
              <a:t>Engelse</a:t>
            </a:r>
            <a:r>
              <a:rPr lang="en-US" dirty="0"/>
              <a:t> </a:t>
            </a:r>
            <a:r>
              <a:rPr lang="en-US" dirty="0" err="1"/>
              <a:t>mijl</a:t>
            </a:r>
            <a:r>
              <a:rPr lang="en-US" dirty="0"/>
              <a:t>, </a:t>
            </a:r>
            <a:r>
              <a:rPr lang="en-US" dirty="0" err="1"/>
              <a:t>zeemijl</a:t>
            </a:r>
            <a:r>
              <a:rPr lang="en-US" dirty="0"/>
              <a:t>, metric mile, statute, </a:t>
            </a:r>
            <a:r>
              <a:rPr lang="en-US" dirty="0" err="1"/>
              <a:t>Hollandse</a:t>
            </a:r>
            <a:r>
              <a:rPr lang="en-US" dirty="0"/>
              <a:t> </a:t>
            </a:r>
            <a:r>
              <a:rPr lang="en-US" dirty="0" err="1"/>
              <a:t>mijl</a:t>
            </a:r>
            <a:r>
              <a:rPr lang="en-US" dirty="0"/>
              <a:t>?</a:t>
            </a:r>
          </a:p>
          <a:p>
            <a:r>
              <a:rPr lang="en-US" dirty="0"/>
              <a:t>Zal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800m </a:t>
            </a:r>
            <a:r>
              <a:rPr lang="en-US" dirty="0" err="1"/>
              <a:t>liggen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Detecteer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van GRUFF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localiseren</a:t>
            </a:r>
            <a:r>
              <a:rPr lang="en-US" dirty="0"/>
              <a:t> of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3C49-9FBA-84C3-53FE-E695396B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6FA50-6053-0220-4E40-328CB03DD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6" y="1417638"/>
            <a:ext cx="8243839" cy="5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9620-CBEC-8699-8A98-C9AD1FDE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modulatie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F4F-CB7A-C489-7AED-EB653E96C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r>
              <a:rPr lang="en-US" dirty="0" err="1"/>
              <a:t>Ontvanger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peilen</a:t>
            </a:r>
            <a:r>
              <a:rPr lang="en-US" dirty="0"/>
              <a:t>: </a:t>
            </a:r>
            <a:r>
              <a:rPr lang="en-US" dirty="0" err="1"/>
              <a:t>blijkt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mobile</a:t>
            </a:r>
          </a:p>
          <a:p>
            <a:pPr lvl="1"/>
            <a:r>
              <a:rPr lang="en-US" dirty="0" err="1"/>
              <a:t>Helaas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van “</a:t>
            </a:r>
            <a:r>
              <a:rPr lang="en-US" dirty="0" err="1"/>
              <a:t>sonargram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Osc</a:t>
            </a:r>
            <a:r>
              <a:rPr lang="en-US" dirty="0"/>
              <a:t> signal </a:t>
            </a:r>
            <a:r>
              <a:rPr lang="en-US" dirty="0" err="1"/>
              <a:t>gemoduleerd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frequentie</a:t>
            </a:r>
            <a:r>
              <a:rPr lang="en-US" dirty="0"/>
              <a:t> van </a:t>
            </a:r>
            <a:r>
              <a:rPr lang="en-US" dirty="0" err="1"/>
              <a:t>trilleromvormer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438DB-769E-F1A4-4C2E-CAFEA07D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AFF95-4A00-871E-BEFB-0B23A5BB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869680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18DC-26A0-422A-9B03-30E319FC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RAFTER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83DC-27DB-5B44-3446-8D87D287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2764904"/>
          </a:xfrm>
        </p:spPr>
        <p:txBody>
          <a:bodyPr/>
          <a:lstStyle/>
          <a:p>
            <a:r>
              <a:rPr lang="en-US" dirty="0" err="1"/>
              <a:t>Ontvangen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uit </a:t>
            </a:r>
            <a:r>
              <a:rPr lang="en-US" dirty="0" err="1">
                <a:hlinkClick r:id="rId2"/>
              </a:rPr>
              <a:t>vliegtuig</a:t>
            </a:r>
            <a:endParaRPr lang="en-US" dirty="0"/>
          </a:p>
          <a:p>
            <a:pPr lvl="1"/>
            <a:r>
              <a:rPr lang="en-US" dirty="0"/>
              <a:t>Lincoln</a:t>
            </a:r>
          </a:p>
          <a:p>
            <a:pPr lvl="1"/>
            <a:r>
              <a:rPr lang="en-US" dirty="0"/>
              <a:t>Anson</a:t>
            </a:r>
          </a:p>
          <a:p>
            <a:pPr lvl="1"/>
            <a:r>
              <a:rPr lang="en-US" dirty="0"/>
              <a:t>Vickers Varsity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9FEC4-1C5F-A904-61E5-BC58310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3B37F-A0AE-4A4F-BFD5-4587251C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6" y="4756332"/>
            <a:ext cx="8229600" cy="1851271"/>
          </a:xfrm>
          <a:prstGeom prst="rect">
            <a:avLst/>
          </a:prstGeom>
        </p:spPr>
      </p:pic>
      <p:pic>
        <p:nvPicPr>
          <p:cNvPr id="7" name="Afbeelding 4">
            <a:extLst>
              <a:ext uri="{FF2B5EF4-FFF2-40B4-BE49-F238E27FC236}">
                <a16:creationId xmlns:a16="http://schemas.microsoft.com/office/drawing/2014/main" id="{CBBCB7ED-774A-A790-78D8-6D890D300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6908"/>
            <a:ext cx="3822714" cy="29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F2E6-5F57-58CB-D943-37B96EE6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?  Ja </a:t>
            </a:r>
            <a:r>
              <a:rPr lang="en-US" dirty="0" err="1"/>
              <a:t>en</a:t>
            </a:r>
            <a:r>
              <a:rPr lang="en-US" dirty="0"/>
              <a:t> nee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EBC4-102C-4B02-4568-30714567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648"/>
            <a:ext cx="8229600" cy="4525963"/>
          </a:xfrm>
        </p:spPr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de </a:t>
            </a:r>
            <a:r>
              <a:rPr lang="en-US" dirty="0" err="1"/>
              <a:t>ontvangers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oppikken</a:t>
            </a:r>
            <a:r>
              <a:rPr lang="en-US" dirty="0"/>
              <a:t> 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… maar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localiseren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F1B7-B22D-ABBB-4A71-FFBB5808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E024F-BEB4-0C7B-896D-D6ADEA64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864"/>
            <a:ext cx="8075240" cy="609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63A05-6B40-7B6E-8EEB-F554CC747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6"/>
          <a:stretch/>
        </p:blipFill>
        <p:spPr>
          <a:xfrm>
            <a:off x="456456" y="3406516"/>
            <a:ext cx="8229600" cy="2699851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7E8EEC8B-3F71-2A36-81FE-0356FE1A3F0D}"/>
              </a:ext>
            </a:extLst>
          </p:cNvPr>
          <p:cNvSpPr/>
          <p:nvPr/>
        </p:nvSpPr>
        <p:spPr>
          <a:xfrm rot="20858592">
            <a:off x="7193729" y="6190623"/>
            <a:ext cx="1318735" cy="327242"/>
          </a:xfrm>
          <a:prstGeom prst="wedgeRectCallout">
            <a:avLst>
              <a:gd name="adj1" fmla="val -404234"/>
              <a:gd name="adj2" fmla="val -449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Vagevuur</a:t>
            </a:r>
          </a:p>
        </p:txBody>
      </p:sp>
    </p:spTree>
    <p:extLst>
      <p:ext uri="{BB962C8B-B14F-4D97-AF65-F5344CB8AC3E}">
        <p14:creationId xmlns:p14="http://schemas.microsoft.com/office/powerpoint/2010/main" val="248437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65D3B-5006-77C9-F0E0-CFD2B5E5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Rafter proeven voor thuis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B1D37-BD0A-6800-7295-FDFA071E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312368"/>
          </a:xfrm>
        </p:spPr>
        <p:txBody>
          <a:bodyPr/>
          <a:lstStyle/>
          <a:p>
            <a:r>
              <a:rPr lang="nl-NL" dirty="0" err="1"/>
              <a:t>Rafteren</a:t>
            </a:r>
            <a:r>
              <a:rPr lang="nl-NL" dirty="0"/>
              <a:t> bij de radio-reparatie</a:t>
            </a:r>
          </a:p>
          <a:p>
            <a:r>
              <a:rPr lang="nl-NL" dirty="0"/>
              <a:t>De Middenfrequentie meten</a:t>
            </a:r>
          </a:p>
          <a:p>
            <a:r>
              <a:rPr lang="nl-NL" dirty="0"/>
              <a:t>Rafter-</a:t>
            </a:r>
            <a:r>
              <a:rPr lang="nl-NL" dirty="0" err="1"/>
              <a:t>proof</a:t>
            </a:r>
            <a:r>
              <a:rPr lang="nl-NL" dirty="0"/>
              <a:t>-proef voor Rossia 303</a:t>
            </a:r>
          </a:p>
          <a:p>
            <a:r>
              <a:rPr lang="nl-NL" dirty="0"/>
              <a:t>Polder-Rafter: Kijk- en Luister dienst</a:t>
            </a:r>
          </a:p>
          <a:p>
            <a:r>
              <a:rPr lang="nl-NL" dirty="0"/>
              <a:t>SSB-ontvangst: “2 ontvanger methode”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DF0816-E772-1EC4-4B6E-35048BCB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28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EAB9-F354-DC01-8113-19DB6E6C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Loc </a:t>
            </a: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controleren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0227-3484-760F-DF9D-5D4DC936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/>
              <a:t>Radio </a:t>
            </a:r>
            <a:r>
              <a:rPr lang="en-US" dirty="0" err="1"/>
              <a:t>kapot</a:t>
            </a:r>
            <a:r>
              <a:rPr lang="en-US" dirty="0"/>
              <a:t>?  Vaak </a:t>
            </a:r>
            <a:r>
              <a:rPr lang="en-US" dirty="0" err="1"/>
              <a:t>fout</a:t>
            </a:r>
            <a:r>
              <a:rPr lang="en-US" dirty="0"/>
              <a:t> in Loc </a:t>
            </a:r>
            <a:r>
              <a:rPr lang="en-US" dirty="0" err="1"/>
              <a:t>Osc</a:t>
            </a:r>
            <a:endParaRPr lang="en-US" dirty="0"/>
          </a:p>
          <a:p>
            <a:r>
              <a:rPr lang="en-US" dirty="0"/>
              <a:t>Je wilt </a:t>
            </a:r>
            <a:r>
              <a:rPr lang="en-US" dirty="0" err="1"/>
              <a:t>weten</a:t>
            </a:r>
            <a:r>
              <a:rPr lang="en-US" dirty="0"/>
              <a:t> of de Loc </a:t>
            </a:r>
            <a:r>
              <a:rPr lang="en-US" dirty="0" err="1"/>
              <a:t>Osc</a:t>
            </a:r>
            <a:r>
              <a:rPr lang="en-US" dirty="0"/>
              <a:t> (</a:t>
            </a:r>
            <a:r>
              <a:rPr lang="en-US" dirty="0" err="1"/>
              <a:t>goed</a:t>
            </a:r>
            <a:r>
              <a:rPr lang="en-US" dirty="0"/>
              <a:t>) </a:t>
            </a:r>
            <a:r>
              <a:rPr lang="en-US" dirty="0" err="1"/>
              <a:t>werkt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proef</a:t>
            </a:r>
            <a:r>
              <a:rPr lang="en-US" dirty="0"/>
              <a:t>: meet g van oscillator</a:t>
            </a:r>
          </a:p>
          <a:p>
            <a:pPr lvl="1"/>
            <a:r>
              <a:rPr lang="en-US" dirty="0"/>
              <a:t>Moet 2 tot 10V </a:t>
            </a:r>
            <a:r>
              <a:rPr lang="en-US" dirty="0" err="1"/>
              <a:t>negatief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(</a:t>
            </a:r>
            <a:r>
              <a:rPr lang="en-US" dirty="0" err="1"/>
              <a:t>roosterdetectie</a:t>
            </a:r>
            <a:r>
              <a:rPr lang="en-US" dirty="0"/>
              <a:t>)</a:t>
            </a:r>
          </a:p>
          <a:p>
            <a:r>
              <a:rPr lang="en-US" dirty="0" err="1"/>
              <a:t>Makkelijke</a:t>
            </a:r>
            <a:r>
              <a:rPr lang="en-US" dirty="0"/>
              <a:t> </a:t>
            </a:r>
            <a:r>
              <a:rPr lang="en-US" dirty="0" err="1"/>
              <a:t>proef</a:t>
            </a:r>
            <a:r>
              <a:rPr lang="en-US" dirty="0"/>
              <a:t>: </a:t>
            </a:r>
            <a:r>
              <a:rPr lang="en-US" dirty="0" err="1"/>
              <a:t>oppikken</a:t>
            </a:r>
            <a:r>
              <a:rPr lang="en-US" dirty="0"/>
              <a:t> met </a:t>
            </a:r>
            <a:r>
              <a:rPr lang="en-US" dirty="0" err="1"/>
              <a:t>hulpradio</a:t>
            </a:r>
            <a:endParaRPr lang="en-US" dirty="0"/>
          </a:p>
          <a:p>
            <a:pPr lvl="1"/>
            <a:r>
              <a:rPr lang="en-US" dirty="0" err="1"/>
              <a:t>Hulp</a:t>
            </a:r>
            <a:r>
              <a:rPr lang="en-US" dirty="0"/>
              <a:t> op 1500kHz, </a:t>
            </a:r>
            <a:r>
              <a:rPr lang="en-US" dirty="0" err="1"/>
              <a:t>DuT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1000 – 1100</a:t>
            </a:r>
          </a:p>
          <a:p>
            <a:pPr lvl="1"/>
            <a:r>
              <a:rPr lang="en-US" dirty="0"/>
              <a:t>Je “</a:t>
            </a:r>
            <a:r>
              <a:rPr lang="en-US" dirty="0" err="1"/>
              <a:t>ziet</a:t>
            </a:r>
            <a:r>
              <a:rPr lang="en-US" dirty="0"/>
              <a:t>” </a:t>
            </a:r>
            <a:r>
              <a:rPr lang="en-US" dirty="0" err="1"/>
              <a:t>meteen</a:t>
            </a:r>
            <a:r>
              <a:rPr lang="en-US" dirty="0"/>
              <a:t> de </a:t>
            </a:r>
            <a:r>
              <a:rPr lang="en-US" dirty="0" err="1"/>
              <a:t>freq</a:t>
            </a:r>
            <a:r>
              <a:rPr lang="en-US" dirty="0"/>
              <a:t> van de Loc </a:t>
            </a:r>
            <a:r>
              <a:rPr lang="en-US" dirty="0" err="1"/>
              <a:t>Osc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60A34-0331-36F0-3DC3-C49BEF7A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49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8B738-B260-FE8A-0AC4-2ABCFE1F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MF van deze radio?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8E0CF-E3E4-26CC-1CAD-5EB43566E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Stem af op bekend station</a:t>
            </a:r>
          </a:p>
          <a:p>
            <a:r>
              <a:rPr lang="nl-NL" dirty="0"/>
              <a:t>“Rafter” L.O. met hulpradio</a:t>
            </a:r>
          </a:p>
          <a:p>
            <a:pPr lvl="1"/>
            <a:r>
              <a:rPr lang="nl-NL" dirty="0"/>
              <a:t>Moet op 1kHz!!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EDB05C-82B2-F730-8625-DF87F66A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33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E800-0F85-49BB-AA68-E6356491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Numbers</a:t>
            </a:r>
            <a:r>
              <a:rPr lang="nl-NL" dirty="0"/>
              <a:t> stations met </a:t>
            </a:r>
            <a:r>
              <a:rPr lang="nl-NL" dirty="0">
                <a:hlinkClick r:id="rId4"/>
              </a:rPr>
              <a:t>Rossia (1978)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72C6D-8343-425B-8484-441109BF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Reeksen getallen of letters </a:t>
            </a:r>
          </a:p>
          <a:p>
            <a:r>
              <a:rPr lang="nl-NL" dirty="0"/>
              <a:t>Boodschappen aan spionnen/infiltranten</a:t>
            </a:r>
          </a:p>
          <a:p>
            <a:r>
              <a:rPr lang="nl-NL" dirty="0"/>
              <a:t>Rossia heeft TB</a:t>
            </a:r>
          </a:p>
          <a:p>
            <a:r>
              <a:rPr lang="nl-NL" dirty="0">
                <a:hlinkClick r:id="rId5"/>
              </a:rPr>
              <a:t>The Buzzer </a:t>
            </a:r>
            <a:r>
              <a:rPr lang="nl-NL" dirty="0"/>
              <a:t>4625</a:t>
            </a:r>
          </a:p>
          <a:p>
            <a:pPr lvl="1"/>
            <a:r>
              <a:rPr lang="nl-NL" dirty="0"/>
              <a:t>Zoemer sinds 1976</a:t>
            </a:r>
          </a:p>
          <a:p>
            <a:pPr lvl="1"/>
            <a:r>
              <a:rPr lang="nl-NL" dirty="0"/>
              <a:t>Soms getallen (Rus)</a:t>
            </a:r>
          </a:p>
          <a:p>
            <a:r>
              <a:rPr lang="nl-NL" dirty="0">
                <a:hlinkClick r:id="rId6"/>
              </a:rPr>
              <a:t>The Pip</a:t>
            </a:r>
            <a:endParaRPr lang="nl-NL" dirty="0"/>
          </a:p>
          <a:p>
            <a:r>
              <a:rPr lang="nl-NL" dirty="0" err="1">
                <a:hlinkClick r:id="rId7"/>
              </a:rPr>
              <a:t>Squeaky</a:t>
            </a:r>
            <a:r>
              <a:rPr lang="nl-NL" dirty="0">
                <a:hlinkClick r:id="rId7"/>
              </a:rPr>
              <a:t> Wheel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C0D32E-BEF9-4D4E-8FAE-66E7C022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 descr="Afbeelding met tekst, rood, elektronica&#10;&#10;Automatisch gegenereerde beschrijving">
            <a:extLst>
              <a:ext uri="{FF2B5EF4-FFF2-40B4-BE49-F238E27FC236}">
                <a16:creationId xmlns:a16="http://schemas.microsoft.com/office/drawing/2014/main" id="{6430BD4E-0764-4DCB-8843-CC6D7C2E2F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2500" r="22316" b="26375"/>
          <a:stretch/>
        </p:blipFill>
        <p:spPr>
          <a:xfrm>
            <a:off x="4535488" y="3068960"/>
            <a:ext cx="4497188" cy="2908920"/>
          </a:xfrm>
          <a:prstGeom prst="rect">
            <a:avLst/>
          </a:prstGeom>
        </p:spPr>
      </p:pic>
      <p:pic>
        <p:nvPicPr>
          <p:cNvPr id="7" name="Buzzer.wav">
            <a:hlinkClick r:id="" action="ppaction://media"/>
            <a:extLst>
              <a:ext uri="{FF2B5EF4-FFF2-40B4-BE49-F238E27FC236}">
                <a16:creationId xmlns:a16="http://schemas.microsoft.com/office/drawing/2014/main" id="{E8C2E87D-D05A-421C-BA5A-0B7399B29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3488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149A-E0E9-3BE1-DD5C-D3B6F569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Rossia 303 RAFTER-</a:t>
            </a:r>
            <a:r>
              <a:rPr lang="nl-NL" dirty="0" err="1"/>
              <a:t>Proof</a:t>
            </a:r>
            <a:r>
              <a:rPr lang="nl-NL" dirty="0"/>
              <a:t> gemaakt?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43C91-74B9-8117-9714-936F49B2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Interne afscherming en aparte oscillator</a:t>
            </a:r>
          </a:p>
          <a:p>
            <a:r>
              <a:rPr lang="nl-NL" dirty="0"/>
              <a:t>Speciaal RAFTER-</a:t>
            </a:r>
            <a:r>
              <a:rPr lang="nl-NL" dirty="0" err="1"/>
              <a:t>Proof</a:t>
            </a:r>
            <a:r>
              <a:rPr lang="nl-NL" dirty="0"/>
              <a:t> gemaakt?</a:t>
            </a:r>
          </a:p>
          <a:p>
            <a:endParaRPr lang="nl-NL" dirty="0"/>
          </a:p>
          <a:p>
            <a:r>
              <a:rPr lang="nl-NL" dirty="0"/>
              <a:t>Tijd voor een testje: RAFTER-</a:t>
            </a:r>
            <a:r>
              <a:rPr lang="nl-NL" dirty="0" err="1"/>
              <a:t>Proof</a:t>
            </a:r>
            <a:r>
              <a:rPr lang="nl-NL" dirty="0"/>
              <a:t>-Proef</a:t>
            </a:r>
          </a:p>
          <a:p>
            <a:endParaRPr lang="nl-NL" dirty="0"/>
          </a:p>
          <a:p>
            <a:r>
              <a:rPr lang="nl-NL" dirty="0"/>
              <a:t>Uitgebreide “oscillator-test” (op KG):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Meet</a:t>
            </a:r>
            <a:r>
              <a:rPr lang="nl-NL" dirty="0"/>
              <a:t> </a:t>
            </a:r>
            <a:r>
              <a:rPr lang="nl-NL" dirty="0" err="1"/>
              <a:t>LocOsc</a:t>
            </a:r>
            <a:r>
              <a:rPr lang="nl-NL" dirty="0"/>
              <a:t> op S-meter van </a:t>
            </a:r>
            <a:r>
              <a:rPr lang="nl-NL" dirty="0" err="1"/>
              <a:t>Satellit</a:t>
            </a:r>
            <a:r>
              <a:rPr lang="nl-NL" dirty="0"/>
              <a:t> 400</a:t>
            </a:r>
          </a:p>
          <a:p>
            <a:pPr lvl="1"/>
            <a:r>
              <a:rPr lang="nl-NL" dirty="0"/>
              <a:t>Op 6585kHz, Spriet, 5m afstand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1C194E-5099-7237-1337-DEA0D2FD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0171D-9FC5-3286-F402-3838F93B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67" y="4509120"/>
            <a:ext cx="1221317" cy="9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4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2DCF6-AFF9-634D-0867-7623648F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 en Basis van Rafter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34D5A-73B5-39C0-66C1-E68B5D6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l-NL" dirty="0" err="1"/>
              <a:t>Locale</a:t>
            </a:r>
            <a:r>
              <a:rPr lang="nl-NL" dirty="0"/>
              <a:t> Oscillator</a:t>
            </a:r>
          </a:p>
          <a:p>
            <a:endParaRPr lang="nl-NL" dirty="0"/>
          </a:p>
          <a:p>
            <a:r>
              <a:rPr lang="nl-NL" dirty="0"/>
              <a:t>MI5 en </a:t>
            </a:r>
            <a:r>
              <a:rPr lang="nl-NL" dirty="0" err="1"/>
              <a:t>Spycatcher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D72960-9929-380E-7A86-7040E21C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055D91-1B4E-9044-2CA7-776888CC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647825"/>
            <a:ext cx="3030610" cy="45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RAFTER-</a:t>
            </a:r>
            <a:r>
              <a:rPr lang="nl-NL" dirty="0" err="1"/>
              <a:t>Proof</a:t>
            </a:r>
            <a:r>
              <a:rPr lang="nl-NL" dirty="0"/>
              <a:t>: Buizentoestellen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014963"/>
              </p:ext>
            </p:extLst>
          </p:nvPr>
        </p:nvGraphicFramePr>
        <p:xfrm>
          <a:off x="683568" y="1361992"/>
          <a:ext cx="72264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62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133754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2361530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BX480A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BX645U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</a:t>
                      </a:r>
                      <a:r>
                        <a:rPr lang="nl-NL" sz="2800" dirty="0"/>
                        <a:t>F trap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Pye</a:t>
                      </a:r>
                      <a:r>
                        <a:rPr lang="nl-NL" sz="2800" dirty="0"/>
                        <a:t> </a:t>
                      </a:r>
                      <a:r>
                        <a:rPr lang="nl-NL" sz="2800" dirty="0" err="1"/>
                        <a:t>Seafarer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Erres</a:t>
                      </a:r>
                      <a:r>
                        <a:rPr lang="nl-NL" sz="2800" dirty="0"/>
                        <a:t> RA6531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Hybride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Buizenradio’s aan draadantenne 20m</a:t>
            </a:r>
          </a:p>
          <a:p>
            <a:r>
              <a:rPr lang="nl-NL" dirty="0"/>
              <a:t>Preselectie helpt tegen RAFTER</a:t>
            </a:r>
          </a:p>
          <a:p>
            <a:endParaRPr lang="nl-NL" dirty="0"/>
          </a:p>
          <a:p>
            <a:r>
              <a:rPr lang="nl-NL" dirty="0" err="1"/>
              <a:t>Transistoriseren</a:t>
            </a:r>
            <a:r>
              <a:rPr lang="nl-NL" dirty="0"/>
              <a:t> helpt nog meer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1FB6B-5CF4-77B4-AB8F-E20058CD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3" y="5296035"/>
            <a:ext cx="8020769" cy="6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Westerse portables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361992"/>
          <a:ext cx="72264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62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133754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2361530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Henriette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Batterij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Ocean Boy 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Preselectie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</a:t>
                      </a:r>
                      <a:r>
                        <a:rPr lang="nl-NL" sz="2800" dirty="0" err="1"/>
                        <a:t>Hurricane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Lichtnet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ITT Teddy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Lichtnet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Transistorradio’s  nauwelijks waarneembaar</a:t>
            </a:r>
          </a:p>
          <a:p>
            <a:r>
              <a:rPr lang="nl-NL" dirty="0"/>
              <a:t>- = niet te horen, 0 = geen meteruitslag</a:t>
            </a:r>
          </a:p>
          <a:p>
            <a:r>
              <a:rPr lang="nl-NL" dirty="0"/>
              <a:t>De transistorportable (vanaf ca. 1960) luidde einde van RAFTER succes in</a:t>
            </a:r>
          </a:p>
        </p:txBody>
      </p:sp>
    </p:spTree>
    <p:extLst>
      <p:ext uri="{BB962C8B-B14F-4D97-AF65-F5344CB8AC3E}">
        <p14:creationId xmlns:p14="http://schemas.microsoft.com/office/powerpoint/2010/main" val="374014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Sovjet portables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9" y="1361992"/>
          <a:ext cx="602746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1562972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(1m)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Spidola</a:t>
                      </a:r>
                      <a:r>
                        <a:rPr lang="nl-NL" sz="28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Selena B212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Rossia 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Olimpik</a:t>
                      </a:r>
                      <a:r>
                        <a:rPr lang="nl-NL" sz="2800" dirty="0"/>
                        <a:t> 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 zover waarneembaar, alles heel zwak</a:t>
            </a:r>
          </a:p>
          <a:p>
            <a:r>
              <a:rPr lang="nl-NL" dirty="0"/>
              <a:t>Rossia geeft als enige zichtbaar beweging</a:t>
            </a:r>
          </a:p>
          <a:p>
            <a:r>
              <a:rPr lang="nl-NL" dirty="0"/>
              <a:t>Conclusie: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Geen RAFTER-</a:t>
            </a:r>
            <a:r>
              <a:rPr lang="nl-NL" dirty="0" err="1">
                <a:solidFill>
                  <a:srgbClr val="FF0000"/>
                </a:solidFill>
              </a:rPr>
              <a:t>hardening</a:t>
            </a:r>
            <a:r>
              <a:rPr lang="nl-NL" dirty="0">
                <a:solidFill>
                  <a:srgbClr val="FF0000"/>
                </a:solidFill>
              </a:rPr>
              <a:t> in de Rossia 303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BD4756-45E9-A14D-2086-5F40DD4D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84" y="355849"/>
            <a:ext cx="1224136" cy="9181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46676C-F0B9-4AC4-EF1D-6C0FCD901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73" y="1578076"/>
            <a:ext cx="1118095" cy="8385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5D454B-F8BE-A67D-2FBA-0C59CCE93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06" y="2610579"/>
            <a:ext cx="1118093" cy="8385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7BE4FC-7EC9-3EB5-CD37-C2B117AC7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2" y="3526532"/>
            <a:ext cx="810976" cy="10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mf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r>
              <a:rPr lang="en-US" dirty="0" err="1"/>
              <a:t>Zilverpapier</a:t>
            </a:r>
            <a:endParaRPr lang="en-US" dirty="0"/>
          </a:p>
          <a:p>
            <a:pPr lvl="1"/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zilverpapier</a:t>
            </a:r>
            <a:r>
              <a:rPr lang="en-US" dirty="0"/>
              <a:t> de </a:t>
            </a:r>
            <a:r>
              <a:rPr lang="en-US" dirty="0" err="1"/>
              <a:t>uitstraling</a:t>
            </a:r>
            <a:r>
              <a:rPr lang="en-US" dirty="0"/>
              <a:t> van de LO?</a:t>
            </a:r>
          </a:p>
          <a:p>
            <a:pPr lvl="1"/>
            <a:r>
              <a:rPr lang="en-US" dirty="0"/>
              <a:t>Hoe </a:t>
            </a:r>
            <a:r>
              <a:rPr lang="en-US" dirty="0" err="1"/>
              <a:t>veilig</a:t>
            </a:r>
            <a:r>
              <a:rPr lang="en-US" dirty="0"/>
              <a:t> TV met </a:t>
            </a:r>
            <a:r>
              <a:rPr lang="en-US" dirty="0" err="1"/>
              <a:t>zilverpapier</a:t>
            </a:r>
            <a:r>
              <a:rPr lang="en-US" dirty="0"/>
              <a:t> </a:t>
            </a:r>
            <a:r>
              <a:rPr lang="en-US" dirty="0" err="1"/>
              <a:t>inpakken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schokgevaar</a:t>
            </a:r>
            <a:r>
              <a:rPr lang="en-US" dirty="0"/>
              <a:t>, </a:t>
            </a:r>
            <a:r>
              <a:rPr lang="en-US" dirty="0" err="1"/>
              <a:t>warmte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23520"/>
            <a:ext cx="5143804" cy="3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4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Proefje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: SSB met 2x KG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en-US" dirty="0"/>
              <a:t>Twee KG radio’s</a:t>
            </a:r>
          </a:p>
          <a:p>
            <a:r>
              <a:rPr lang="en-US" dirty="0" err="1"/>
              <a:t>Gewone</a:t>
            </a:r>
            <a:r>
              <a:rPr lang="en-US" dirty="0"/>
              <a:t> op 40m</a:t>
            </a:r>
          </a:p>
          <a:p>
            <a:r>
              <a:rPr lang="en-US" dirty="0" err="1"/>
              <a:t>Bandspreiding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BFO op RF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6927"/>
          <a:stretch/>
        </p:blipFill>
        <p:spPr>
          <a:xfrm>
            <a:off x="3923928" y="1417638"/>
            <a:ext cx="4963636" cy="4680520"/>
          </a:xfrm>
          <a:prstGeom prst="rect">
            <a:avLst/>
          </a:prstGeom>
        </p:spPr>
      </p:pic>
      <p:pic>
        <p:nvPicPr>
          <p:cNvPr id="5" name="d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4842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DDB01-6FD7-8BC4-28E6-42361485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Oscillator Modulatie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4E460-1E17-703E-B6F7-F40D4C09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Kan het oscillatorsignaal (behalve: dat er geluisterd wordt) nog meer interessante informatie bevatten?</a:t>
            </a:r>
          </a:p>
          <a:p>
            <a:r>
              <a:rPr lang="nl-NL" dirty="0"/>
              <a:t>Variatie door voedingsrimpel</a:t>
            </a:r>
          </a:p>
          <a:p>
            <a:r>
              <a:rPr lang="nl-NL" dirty="0"/>
              <a:t>Bevestiging van afgestemde zender</a:t>
            </a:r>
          </a:p>
          <a:p>
            <a:r>
              <a:rPr lang="nl-NL" dirty="0"/>
              <a:t>Meeluisteren met ontvangen programma</a:t>
            </a:r>
          </a:p>
          <a:p>
            <a:r>
              <a:rPr lang="nl-NL" dirty="0"/>
              <a:t>De Spionage Jackpot 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F0D82C-E933-0348-2389-B1ECA9C9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970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2F288-C0AD-8A7E-8FA7-4B2B5AD8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Variatie door voedingsrimpel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E4BBE-AC48-8162-608D-C6AE5BB5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Ontvanger van GRUFF bleek onpeilbaar</a:t>
            </a:r>
          </a:p>
          <a:p>
            <a:r>
              <a:rPr lang="nl-NL" dirty="0"/>
              <a:t>Analyse: voedingsrimpel op trillerfrequentie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Conclusie: De Rus was mobiel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88888A-3A1F-677F-2D39-1BA6EFC0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986E03-836D-3EC2-A2A5-FCF19D2E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229600" cy="14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CC192-3560-ACEF-108A-180D0C68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Trekken bij ontvangst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BB87D-329D-8426-5BF8-1D6E2631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AGC wijzigt instelling </a:t>
            </a:r>
            <a:br>
              <a:rPr lang="nl-NL" dirty="0"/>
            </a:br>
            <a:r>
              <a:rPr lang="nl-NL" dirty="0"/>
              <a:t>van mengbuis: </a:t>
            </a:r>
            <a:br>
              <a:rPr lang="nl-NL" dirty="0"/>
            </a:br>
            <a:r>
              <a:rPr lang="nl-NL" dirty="0" err="1"/>
              <a:t>freq</a:t>
            </a:r>
            <a:r>
              <a:rPr lang="nl-NL" dirty="0"/>
              <a:t>. verschuiving</a:t>
            </a:r>
          </a:p>
          <a:p>
            <a:r>
              <a:rPr lang="nl-NL" dirty="0" err="1"/>
              <a:t>Oktode</a:t>
            </a:r>
            <a:r>
              <a:rPr lang="nl-NL" dirty="0"/>
              <a:t> / </a:t>
            </a:r>
            <a:r>
              <a:rPr lang="nl-NL" dirty="0" err="1"/>
              <a:t>Pentagrid</a:t>
            </a:r>
            <a:endParaRPr lang="nl-NL" dirty="0"/>
          </a:p>
          <a:p>
            <a:r>
              <a:rPr lang="nl-NL" dirty="0"/>
              <a:t>Hoe te gebruiken?</a:t>
            </a:r>
          </a:p>
          <a:p>
            <a:pPr lvl="1"/>
            <a:r>
              <a:rPr lang="nl-NL" dirty="0"/>
              <a:t>Passerende </a:t>
            </a:r>
            <a:r>
              <a:rPr lang="nl-NL" dirty="0" err="1"/>
              <a:t>Watcher</a:t>
            </a:r>
            <a:r>
              <a:rPr lang="nl-NL" dirty="0"/>
              <a:t> bevestigt uitluisteren</a:t>
            </a:r>
          </a:p>
          <a:p>
            <a:pPr lvl="1"/>
            <a:r>
              <a:rPr lang="nl-NL" dirty="0"/>
              <a:t>Tijdelijk zenden op doelfrequentie</a:t>
            </a:r>
          </a:p>
          <a:p>
            <a:pPr lvl="1"/>
            <a:r>
              <a:rPr lang="nl-NL" dirty="0"/>
              <a:t>Morse uitzending direct meeluisteren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47F5-2A75-5963-DB06-9A7B1AA7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EB51F0-F44F-2E55-4E22-A31C8E72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1" y="1416015"/>
            <a:ext cx="4316484" cy="2502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E6748-0CFA-F12D-5719-46A97F8D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02988"/>
            <a:ext cx="8229600" cy="5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9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9D23D-2BA9-434D-F807-95BC3C0E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Meeluisteren: </a:t>
            </a:r>
            <a:r>
              <a:rPr lang="nl-NL" dirty="0">
                <a:hlinkClick r:id="rId2"/>
              </a:rPr>
              <a:t>Leo </a:t>
            </a:r>
            <a:r>
              <a:rPr lang="nl-NL" dirty="0" err="1">
                <a:hlinkClick r:id="rId2"/>
              </a:rPr>
              <a:t>Poughon</a:t>
            </a:r>
            <a:r>
              <a:rPr lang="nl-NL" dirty="0">
                <a:hlinkClick r:id="rId2"/>
              </a:rPr>
              <a:t> (2016)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5A4B3-EBF6-A5A3-E8FF-D382F2311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Toelatingsproef voor Ingenieursopleiding</a:t>
            </a:r>
          </a:p>
          <a:p>
            <a:r>
              <a:rPr lang="nl-NL" dirty="0"/>
              <a:t>Presentatie: </a:t>
            </a:r>
            <a:br>
              <a:rPr lang="nl-NL" dirty="0"/>
            </a:br>
            <a:r>
              <a:rPr lang="fr-FR" dirty="0">
                <a:solidFill>
                  <a:srgbClr val="7030A0"/>
                </a:solidFill>
              </a:rPr>
              <a:t>Structure d'un récepteur radio : émissions non voulues et application au contre-espionnage </a:t>
            </a:r>
            <a:endParaRPr lang="fr-FR" dirty="0"/>
          </a:p>
          <a:p>
            <a:r>
              <a:rPr lang="nl-NL" dirty="0"/>
              <a:t>RAFTER proeven met HTK FM radio </a:t>
            </a:r>
            <a:br>
              <a:rPr lang="nl-NL" dirty="0"/>
            </a:br>
            <a:r>
              <a:rPr lang="nl-NL" dirty="0"/>
              <a:t>en SDR </a:t>
            </a:r>
            <a:r>
              <a:rPr lang="nl-NL" dirty="0" err="1"/>
              <a:t>dongle</a:t>
            </a:r>
            <a:r>
              <a:rPr lang="nl-NL" dirty="0"/>
              <a:t> als Rafter ontvanger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AFE72E-3E9A-A445-42C8-F1FD40B5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66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FC66-74F7-1C14-D8AB-87061006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van Voedingsspanning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46DF17-2988-FF02-067E-1D0AA704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9" y="2012949"/>
            <a:ext cx="8229600" cy="4525963"/>
          </a:xfrm>
        </p:spPr>
        <p:txBody>
          <a:bodyPr/>
          <a:lstStyle/>
          <a:p>
            <a:r>
              <a:rPr lang="nl-NL" dirty="0"/>
              <a:t>Opgemerkt:</a:t>
            </a:r>
            <a:br>
              <a:rPr lang="nl-NL" dirty="0"/>
            </a:br>
            <a:r>
              <a:rPr lang="nl-NL" dirty="0"/>
              <a:t>Geluid doet</a:t>
            </a:r>
            <a:br>
              <a:rPr lang="nl-NL" dirty="0"/>
            </a:br>
            <a:r>
              <a:rPr lang="nl-NL" dirty="0"/>
              <a:t>oscillator</a:t>
            </a:r>
            <a:br>
              <a:rPr lang="nl-NL" dirty="0"/>
            </a:br>
            <a:r>
              <a:rPr lang="nl-NL" dirty="0"/>
              <a:t>verschuiven</a:t>
            </a:r>
          </a:p>
          <a:p>
            <a:endParaRPr lang="nl-NL" dirty="0"/>
          </a:p>
          <a:p>
            <a:r>
              <a:rPr lang="nl-NL" dirty="0"/>
              <a:t>Aha: geluid </a:t>
            </a:r>
            <a:br>
              <a:rPr lang="nl-NL" dirty="0"/>
            </a:br>
            <a:r>
              <a:rPr lang="nl-NL" dirty="0"/>
              <a:t>geeft dip in </a:t>
            </a:r>
            <a:br>
              <a:rPr lang="nl-NL" dirty="0"/>
            </a:br>
            <a:r>
              <a:rPr lang="nl-NL" dirty="0"/>
              <a:t>voedingsspanning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622963-D7E8-95F2-9702-1E2CEB71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5D7843A-0C22-C7E6-ACD6-FFD6E0BB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68354"/>
            <a:ext cx="5458305" cy="394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A7B0D-B665-DD57-3AC5-C5188EC7D325}"/>
              </a:ext>
            </a:extLst>
          </p:cNvPr>
          <p:cNvSpPr txBox="1"/>
          <p:nvPr/>
        </p:nvSpPr>
        <p:spPr>
          <a:xfrm>
            <a:off x="6501913" y="550469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Figuur</a:t>
            </a:r>
            <a:r>
              <a:rPr lang="en-US" dirty="0"/>
              <a:t> ©Leo </a:t>
            </a:r>
            <a:r>
              <a:rPr lang="en-US" dirty="0" err="1"/>
              <a:t>Poughon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137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C0860-9D6A-949C-439C-8D01814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Conversie met </a:t>
            </a:r>
            <a:r>
              <a:rPr lang="nl-NL" dirty="0" err="1"/>
              <a:t>Locale</a:t>
            </a:r>
            <a:r>
              <a:rPr lang="nl-NL" dirty="0"/>
              <a:t> Oscillator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D0A7E1-312D-484C-8EB5-CC72980F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Stroboscoop-effect</a:t>
            </a:r>
          </a:p>
          <a:p>
            <a:pPr lvl="1"/>
            <a:r>
              <a:rPr lang="nl-NL" dirty="0"/>
              <a:t>Per beeldje 1 wiek</a:t>
            </a:r>
            <a:br>
              <a:rPr lang="nl-NL" dirty="0"/>
            </a:br>
            <a:r>
              <a:rPr lang="nl-NL" dirty="0"/>
              <a:t>plus klein stukje</a:t>
            </a:r>
          </a:p>
          <a:p>
            <a:endParaRPr lang="nl-NL" dirty="0"/>
          </a:p>
          <a:p>
            <a:r>
              <a:rPr lang="nl-NL" dirty="0"/>
              <a:t>Hoe snel beelden?</a:t>
            </a:r>
          </a:p>
          <a:p>
            <a:pPr lvl="1"/>
            <a:r>
              <a:rPr lang="nl-NL" dirty="0"/>
              <a:t>Stroboscooptempo =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Echte snelheid </a:t>
            </a:r>
            <a:r>
              <a:rPr lang="nl-NL" dirty="0">
                <a:solidFill>
                  <a:srgbClr val="0070C0"/>
                </a:solidFill>
              </a:rPr>
              <a:t>plus</a:t>
            </a:r>
            <a:r>
              <a:rPr lang="nl-NL" dirty="0">
                <a:solidFill>
                  <a:srgbClr val="FF0000"/>
                </a:solidFill>
              </a:rPr>
              <a:t> schijnbare snelheid</a:t>
            </a:r>
          </a:p>
          <a:p>
            <a:pPr lvl="1"/>
            <a:r>
              <a:rPr lang="nl-NL" dirty="0"/>
              <a:t>Stroboscooptempo kan ook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Echte snelheid </a:t>
            </a:r>
            <a:r>
              <a:rPr lang="nl-NL" dirty="0">
                <a:solidFill>
                  <a:srgbClr val="0070C0"/>
                </a:solidFill>
              </a:rPr>
              <a:t>min</a:t>
            </a:r>
            <a:r>
              <a:rPr lang="nl-NL" dirty="0">
                <a:solidFill>
                  <a:srgbClr val="FF0000"/>
                </a:solidFill>
              </a:rPr>
              <a:t> schijnbare snelheid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06E61-3A78-9BF1-050E-C0AFC0E2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562434-BA83-D059-F974-207852B3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2708"/>
          <a:stretch/>
        </p:blipFill>
        <p:spPr>
          <a:xfrm>
            <a:off x="4572000" y="1580930"/>
            <a:ext cx="3528392" cy="2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926C6-C118-6845-13F8-E563902B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Verband in kaart brengen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9CEAB0-7F3B-EE53-6F7C-7DD52477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Metingen </a:t>
            </a:r>
            <a:r>
              <a:rPr lang="nl-NL" dirty="0" err="1">
                <a:solidFill>
                  <a:srgbClr val="FF0000"/>
                </a:solidFill>
              </a:rPr>
              <a:t>f</a:t>
            </a:r>
            <a:r>
              <a:rPr lang="nl-NL" baseline="-25000" dirty="0" err="1">
                <a:solidFill>
                  <a:srgbClr val="FF0000"/>
                </a:solidFill>
              </a:rPr>
              <a:t>osc</a:t>
            </a:r>
            <a:br>
              <a:rPr lang="nl-NL" dirty="0"/>
            </a:br>
            <a:r>
              <a:rPr lang="nl-NL" dirty="0"/>
              <a:t>bij verschillende</a:t>
            </a:r>
            <a:br>
              <a:rPr lang="nl-NL" dirty="0"/>
            </a:br>
            <a:r>
              <a:rPr lang="nl-NL" dirty="0"/>
              <a:t>spanningen</a:t>
            </a:r>
          </a:p>
          <a:p>
            <a:endParaRPr lang="nl-NL" dirty="0"/>
          </a:p>
          <a:p>
            <a:r>
              <a:rPr lang="nl-NL" dirty="0"/>
              <a:t>Blokgolfje 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cc</a:t>
            </a:r>
            <a:endParaRPr lang="nl-NL" baseline="-25000" dirty="0">
              <a:solidFill>
                <a:srgbClr val="FF0000"/>
              </a:solidFill>
            </a:endParaRPr>
          </a:p>
          <a:p>
            <a:r>
              <a:rPr lang="nl-NL" dirty="0"/>
              <a:t>Swing: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23kHz / 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6BD5F2-2E0C-E63B-1941-0C68C0CE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7405E0-B796-C388-4EB7-45B70703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600200"/>
            <a:ext cx="4220164" cy="33818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30EC8A-7030-A243-147D-B419F8F9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63181"/>
            <a:ext cx="826705" cy="2741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53CB7-9E33-F13A-29FF-CE9CA190A654}"/>
              </a:ext>
            </a:extLst>
          </p:cNvPr>
          <p:cNvSpPr txBox="1"/>
          <p:nvPr/>
        </p:nvSpPr>
        <p:spPr>
          <a:xfrm>
            <a:off x="6302319" y="504928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Figuur</a:t>
            </a:r>
            <a:r>
              <a:rPr lang="en-US" dirty="0"/>
              <a:t> ©Leo </a:t>
            </a:r>
            <a:r>
              <a:rPr lang="en-US" dirty="0" err="1"/>
              <a:t>Poughon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543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5F99A-CE51-BE1A-B8A3-61BCEEDF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Luidspreker trekt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9D1D5-96F6-39CB-99B9-C55E308C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nl-NL" dirty="0"/>
              <a:t>Volume van uitzending werkt terug op L.O.</a:t>
            </a:r>
          </a:p>
          <a:p>
            <a:endParaRPr lang="nl-NL" dirty="0"/>
          </a:p>
          <a:p>
            <a:r>
              <a:rPr lang="nl-NL" dirty="0"/>
              <a:t>Bevestigt welk station wordt beluisterd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9F7333-46DE-D941-4F99-E83874E7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2A4314-13BD-1EAB-5746-75E6FE1A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51170"/>
            <a:ext cx="4752528" cy="355566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D688CEB-8F3F-AFC8-218F-5448A4F5B6B2}"/>
              </a:ext>
            </a:extLst>
          </p:cNvPr>
          <p:cNvSpPr txBox="1">
            <a:spLocks/>
          </p:cNvSpPr>
          <p:nvPr/>
        </p:nvSpPr>
        <p:spPr>
          <a:xfrm>
            <a:off x="755576" y="5838130"/>
            <a:ext cx="7632848" cy="74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RAFTER-bereik op FM: 20 tot 80m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41E09-2CB6-922F-3892-61B70400FF42}"/>
              </a:ext>
            </a:extLst>
          </p:cNvPr>
          <p:cNvSpPr txBox="1"/>
          <p:nvPr/>
        </p:nvSpPr>
        <p:spPr>
          <a:xfrm>
            <a:off x="251520" y="472188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Figuur</a:t>
            </a:r>
            <a:r>
              <a:rPr lang="en-US" dirty="0"/>
              <a:t> ©Leo </a:t>
            </a:r>
            <a:r>
              <a:rPr lang="en-US" dirty="0" err="1"/>
              <a:t>Poughon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224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A7F6E-9D8A-899D-0D7F-FB300B2F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Spionage Jackpot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A8EC16-EA39-C944-4BBC-146959F9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/>
          <a:lstStyle/>
          <a:p>
            <a:r>
              <a:rPr lang="nl-NL" dirty="0"/>
              <a:t>Meeste klussen van Peter Wright:</a:t>
            </a:r>
            <a:br>
              <a:rPr lang="nl-NL" dirty="0"/>
            </a:br>
            <a:r>
              <a:rPr lang="nl-NL" dirty="0"/>
              <a:t>Afluistermicrofoons vinden en verstoppen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>
                <a:hlinkClick r:id="rId2"/>
              </a:rPr>
              <a:t>The </a:t>
            </a:r>
            <a:r>
              <a:rPr lang="nl-NL" dirty="0" err="1">
                <a:hlinkClick r:id="rId2"/>
              </a:rPr>
              <a:t>Thing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Spion met </a:t>
            </a:r>
            <a:r>
              <a:rPr lang="nl-NL" dirty="0" err="1"/>
              <a:t>Numbers</a:t>
            </a:r>
            <a:r>
              <a:rPr lang="nl-NL" dirty="0"/>
              <a:t>- </a:t>
            </a:r>
            <a:br>
              <a:rPr lang="nl-NL" dirty="0"/>
            </a:br>
            <a:r>
              <a:rPr lang="nl-NL" dirty="0"/>
              <a:t>ontvanger geeft signaal …</a:t>
            </a:r>
          </a:p>
          <a:p>
            <a:r>
              <a:rPr lang="nl-NL" dirty="0"/>
              <a:t>… lift kamergeluid mee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/>
              <a:t>LocOsc</a:t>
            </a:r>
            <a:r>
              <a:rPr lang="nl-NL" dirty="0"/>
              <a:t> uitstraling?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519D2D-5D90-E8D5-5E0F-C426DD85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2D3C21-4B67-A1DA-2B54-1158069BC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7"/>
          <a:stretch/>
        </p:blipFill>
        <p:spPr>
          <a:xfrm>
            <a:off x="5436095" y="2852936"/>
            <a:ext cx="3432519" cy="37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9D1E7-A31A-DE9B-40A2-DC7ECFA5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dat werken?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24660-F0DF-6F3B-BF5C-1136EAF3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Microfonie van L.O. condensatorplaten</a:t>
            </a:r>
          </a:p>
          <a:p>
            <a:r>
              <a:rPr lang="nl-NL" dirty="0"/>
              <a:t>Radio geeft geen geluid (wacht op </a:t>
            </a:r>
            <a:r>
              <a:rPr lang="nl-NL" dirty="0" err="1"/>
              <a:t>Number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Peter Wright </a:t>
            </a:r>
            <a:r>
              <a:rPr lang="nl-NL" dirty="0">
                <a:solidFill>
                  <a:srgbClr val="0070C0"/>
                </a:solidFill>
              </a:rPr>
              <a:t>noemt ‘t niet</a:t>
            </a:r>
            <a:r>
              <a:rPr lang="nl-NL" dirty="0"/>
              <a:t> in boek</a:t>
            </a:r>
          </a:p>
          <a:p>
            <a:endParaRPr lang="nl-NL" dirty="0"/>
          </a:p>
          <a:p>
            <a:r>
              <a:rPr lang="nl-NL" dirty="0"/>
              <a:t>Eigen proefjes: </a:t>
            </a:r>
            <a:r>
              <a:rPr lang="nl-NL" dirty="0">
                <a:solidFill>
                  <a:srgbClr val="0070C0"/>
                </a:solidFill>
              </a:rPr>
              <a:t>geen effect</a:t>
            </a:r>
          </a:p>
          <a:p>
            <a:pPr lvl="1"/>
            <a:r>
              <a:rPr lang="nl-NL" dirty="0"/>
              <a:t>Met FM </a:t>
            </a:r>
            <a:r>
              <a:rPr lang="nl-NL" dirty="0" err="1"/>
              <a:t>ontv</a:t>
            </a:r>
            <a:r>
              <a:rPr lang="nl-NL" dirty="0"/>
              <a:t> luisteren naar 11</a:t>
            </a:r>
            <a:r>
              <a:rPr lang="nl-NL" baseline="30000" dirty="0"/>
              <a:t>e</a:t>
            </a:r>
            <a:r>
              <a:rPr lang="nl-NL" dirty="0"/>
              <a:t> harmonische</a:t>
            </a:r>
          </a:p>
          <a:p>
            <a:pPr lvl="1"/>
            <a:r>
              <a:rPr lang="nl-NL" dirty="0"/>
              <a:t>Geluidsbron naast radio</a:t>
            </a:r>
          </a:p>
          <a:p>
            <a:r>
              <a:rPr lang="nl-NL" dirty="0"/>
              <a:t>Allemaal thuis proberen!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8C4ED0-666D-AD5D-051E-AD10BE58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615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Einde van Rafter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Peter Wright</a:t>
            </a:r>
            <a:br>
              <a:rPr lang="nl-NL" dirty="0"/>
            </a:br>
            <a:r>
              <a:rPr lang="nl-NL" dirty="0"/>
              <a:t>verdedigt in </a:t>
            </a:r>
            <a:br>
              <a:rPr lang="nl-NL" dirty="0"/>
            </a:br>
            <a:r>
              <a:rPr lang="nl-NL" dirty="0" err="1"/>
              <a:t>Spycatcher</a:t>
            </a:r>
            <a:br>
              <a:rPr lang="nl-NL" dirty="0"/>
            </a:br>
            <a:r>
              <a:rPr lang="nl-NL" dirty="0"/>
              <a:t>case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4A9189-0996-1D1C-4B29-8A45B619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47825"/>
            <a:ext cx="423490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956BB-8AF3-D1C2-5519-A09990BF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Structurele monitoring in Londen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E882-B824-A3F3-39C0-900DF918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Niet: Continue surveillance met vliegtuig om alle slapende mollen in Londen op te sporen</a:t>
            </a:r>
          </a:p>
          <a:p>
            <a:pPr lvl="1"/>
            <a:r>
              <a:rPr lang="nl-NL" dirty="0"/>
              <a:t>Hiervoor geen bewijzen in </a:t>
            </a:r>
            <a:r>
              <a:rPr lang="nl-NL" dirty="0" err="1"/>
              <a:t>Spycatcher</a:t>
            </a:r>
            <a:endParaRPr lang="nl-NL" dirty="0"/>
          </a:p>
          <a:p>
            <a:endParaRPr lang="nl-NL" dirty="0"/>
          </a:p>
          <a:p>
            <a:r>
              <a:rPr lang="nl-NL" dirty="0"/>
              <a:t>Wel: Surveillance van Sovjet ambassade</a:t>
            </a:r>
          </a:p>
          <a:p>
            <a:r>
              <a:rPr lang="nl-NL" dirty="0"/>
              <a:t>Wel: RAFTER als hulpmiddel in jacht op specifieke spionnen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C939F1-A473-3AF1-7A68-681558B4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98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5E2-44D4-A34F-28EF-1C92FC40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Amerikanen</a:t>
            </a:r>
            <a:r>
              <a:rPr lang="en-US" dirty="0"/>
              <a:t> </a:t>
            </a:r>
            <a:r>
              <a:rPr lang="en-US" dirty="0" err="1"/>
              <a:t>informeren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6797-8211-1E1A-E793-F1912377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Conferentie</a:t>
            </a:r>
            <a:r>
              <a:rPr lang="en-US" dirty="0"/>
              <a:t> met CIA in 1961</a:t>
            </a:r>
          </a:p>
          <a:p>
            <a:r>
              <a:rPr lang="en-US" dirty="0"/>
              <a:t>Boos over </a:t>
            </a:r>
            <a:r>
              <a:rPr lang="en-US" dirty="0" err="1"/>
              <a:t>laat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3 </a:t>
            </a:r>
            <a:r>
              <a:rPr lang="en-US" dirty="0" err="1"/>
              <a:t>jaar</a:t>
            </a:r>
            <a:r>
              <a:rPr lang="en-US" dirty="0"/>
              <a:t>) </a:t>
            </a:r>
            <a:r>
              <a:rPr lang="en-US" dirty="0" err="1"/>
              <a:t>informeren</a:t>
            </a:r>
            <a:endParaRPr lang="en-US" dirty="0"/>
          </a:p>
          <a:p>
            <a:r>
              <a:rPr lang="en-US" dirty="0" err="1"/>
              <a:t>Weer</a:t>
            </a:r>
            <a:r>
              <a:rPr lang="en-US" dirty="0"/>
              <a:t> lekker </a:t>
            </a:r>
            <a:r>
              <a:rPr lang="en-US" dirty="0" err="1"/>
              <a:t>zuipen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 (Jack D)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C60C-41A0-1C2E-B27D-7F018224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DAFF5-F682-C06B-019C-AD8E9E83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7" y="3591439"/>
            <a:ext cx="8229600" cy="27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42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64B2-BCD1-9986-B52B-896D6839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Hoge </a:t>
            </a:r>
            <a:r>
              <a:rPr lang="en-US" dirty="0" err="1"/>
              <a:t>kosten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F8B8-B562-5BF0-1868-7C5943C93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Vliegen</a:t>
            </a:r>
            <a:r>
              <a:rPr lang="en-US" dirty="0"/>
              <a:t> is </a:t>
            </a:r>
            <a:r>
              <a:rPr lang="en-US" dirty="0" err="1"/>
              <a:t>duur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RAFTER </a:t>
            </a:r>
            <a:r>
              <a:rPr lang="en-US" dirty="0" err="1"/>
              <a:t>tijdperk</a:t>
            </a:r>
            <a:r>
              <a:rPr lang="en-US" dirty="0"/>
              <a:t> </a:t>
            </a:r>
            <a:r>
              <a:rPr lang="en-US" dirty="0" err="1"/>
              <a:t>waarschijnlijk</a:t>
            </a:r>
            <a:r>
              <a:rPr lang="en-US" dirty="0"/>
              <a:t> </a:t>
            </a:r>
            <a:r>
              <a:rPr lang="en-US" dirty="0" err="1"/>
              <a:t>ongeveer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1958 – 1963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16F81-6E30-2110-F16D-377C423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E9ACB-6933-D5D2-AB8B-41EEDD6C5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650782"/>
            <a:ext cx="8075240" cy="15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1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C33F7-1F45-EFC4-45E8-018EAB95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Betrouwbaarheid </a:t>
            </a:r>
            <a:r>
              <a:rPr lang="nl-NL" dirty="0" err="1">
                <a:hlinkClick r:id="rId2"/>
              </a:rPr>
              <a:t>Spycatcher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6D8EC-5A56-D24C-3920-65C64F17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Wright was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pissig</a:t>
            </a:r>
            <a:r>
              <a:rPr lang="en-US" dirty="0"/>
              <a:t> op MI5 om </a:t>
            </a:r>
            <a:r>
              <a:rPr lang="en-US" dirty="0" err="1"/>
              <a:t>pensioen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Verdenkt</a:t>
            </a:r>
            <a:r>
              <a:rPr lang="en-US" dirty="0"/>
              <a:t> baas Roger Hollis van mol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pPr lvl="1"/>
            <a:r>
              <a:rPr lang="en-US" dirty="0"/>
              <a:t>Later </a:t>
            </a:r>
            <a:r>
              <a:rPr lang="en-US" dirty="0" err="1"/>
              <a:t>gebleken</a:t>
            </a:r>
            <a:r>
              <a:rPr lang="en-US" dirty="0"/>
              <a:t> </a:t>
            </a:r>
            <a:r>
              <a:rPr lang="en-US" dirty="0" err="1"/>
              <a:t>onjuist</a:t>
            </a:r>
            <a:r>
              <a:rPr lang="en-US" dirty="0"/>
              <a:t>, was John Cairncross</a:t>
            </a:r>
          </a:p>
          <a:p>
            <a:r>
              <a:rPr lang="en-US" dirty="0" err="1"/>
              <a:t>Schandalige</a:t>
            </a:r>
            <a:r>
              <a:rPr lang="en-US" dirty="0"/>
              <a:t> </a:t>
            </a:r>
            <a:r>
              <a:rPr lang="en-US" dirty="0" err="1"/>
              <a:t>beschuldigingen</a:t>
            </a:r>
            <a:r>
              <a:rPr lang="en-US" dirty="0"/>
              <a:t> MI5/6 &amp; CIA</a:t>
            </a:r>
          </a:p>
          <a:p>
            <a:r>
              <a:rPr lang="en-US" dirty="0"/>
              <a:t>Controverse </a:t>
            </a:r>
            <a:r>
              <a:rPr lang="en-US" dirty="0" err="1"/>
              <a:t>rond</a:t>
            </a:r>
            <a:r>
              <a:rPr lang="en-US" dirty="0"/>
              <a:t> ban door </a:t>
            </a:r>
            <a:r>
              <a:rPr lang="en-US" dirty="0" err="1"/>
              <a:t>regering</a:t>
            </a:r>
            <a:r>
              <a:rPr lang="en-US" dirty="0"/>
              <a:t> UK</a:t>
            </a:r>
          </a:p>
          <a:p>
            <a:r>
              <a:rPr lang="en-US" dirty="0"/>
              <a:t>“</a:t>
            </a:r>
            <a:r>
              <a:rPr lang="en-US" dirty="0" err="1"/>
              <a:t>Onjuistheden</a:t>
            </a:r>
            <a:r>
              <a:rPr lang="en-US" dirty="0"/>
              <a:t>”, “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”, “</a:t>
            </a:r>
            <a:r>
              <a:rPr lang="en-US" dirty="0" err="1"/>
              <a:t>Onzin</a:t>
            </a:r>
            <a:r>
              <a:rPr lang="en-US" dirty="0"/>
              <a:t>”</a:t>
            </a:r>
          </a:p>
          <a:p>
            <a:r>
              <a:rPr lang="en-US" dirty="0" err="1"/>
              <a:t>Maakte</a:t>
            </a:r>
            <a:r>
              <a:rPr lang="en-US" dirty="0"/>
              <a:t> Peter </a:t>
            </a:r>
            <a:r>
              <a:rPr lang="en-US" dirty="0" err="1"/>
              <a:t>miljonair</a:t>
            </a:r>
            <a:r>
              <a:rPr lang="en-US" dirty="0"/>
              <a:t>, </a:t>
            </a:r>
            <a:r>
              <a:rPr lang="en-US" dirty="0" err="1"/>
              <a:t>pensioen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E33940-8B2A-8EA8-AD5B-32FF1CAB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97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7C7C-B91C-F770-955C-C35AA98D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Verder</a:t>
            </a:r>
            <a:r>
              <a:rPr lang="en-US" dirty="0"/>
              <a:t> op LC-</a:t>
            </a:r>
            <a:r>
              <a:rPr lang="en-US" dirty="0" err="1"/>
              <a:t>Kring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1CDC-F377-3B28-05AE-F65F6B1E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9 </a:t>
            </a:r>
            <a:r>
              <a:rPr lang="en-US" dirty="0" err="1"/>
              <a:t>okt</a:t>
            </a:r>
            <a:r>
              <a:rPr lang="en-US" dirty="0"/>
              <a:t> 24: </a:t>
            </a:r>
            <a:r>
              <a:rPr lang="en-US" dirty="0" err="1"/>
              <a:t>Tuinradio</a:t>
            </a:r>
            <a:br>
              <a:rPr lang="en-US" dirty="0"/>
            </a:br>
            <a:r>
              <a:rPr lang="en-US" dirty="0"/>
              <a:t>TA7642 + BC337 + LS</a:t>
            </a:r>
            <a:br>
              <a:rPr lang="en-US" dirty="0"/>
            </a:br>
            <a:r>
              <a:rPr lang="en-US" dirty="0"/>
              <a:t>(IC </a:t>
            </a:r>
            <a:r>
              <a:rPr lang="en-US" dirty="0" err="1"/>
              <a:t>hier</a:t>
            </a:r>
            <a:r>
              <a:rPr lang="en-US" dirty="0"/>
              <a:t> 20ct)</a:t>
            </a:r>
          </a:p>
          <a:p>
            <a:endParaRPr lang="en-US" dirty="0"/>
          </a:p>
          <a:p>
            <a:r>
              <a:rPr lang="en-US" dirty="0"/>
              <a:t>13 </a:t>
            </a:r>
            <a:r>
              <a:rPr lang="en-US" dirty="0" err="1"/>
              <a:t>nov</a:t>
            </a:r>
            <a:r>
              <a:rPr lang="en-US" dirty="0"/>
              <a:t> 24: </a:t>
            </a:r>
            <a:r>
              <a:rPr lang="en-US" dirty="0" err="1"/>
              <a:t>Erres</a:t>
            </a:r>
            <a:r>
              <a:rPr lang="en-US" dirty="0"/>
              <a:t> KY107</a:t>
            </a:r>
          </a:p>
          <a:p>
            <a:r>
              <a:rPr lang="en-US" dirty="0"/>
              <a:t>11 dec 24: 30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Radiowebsite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Steeds 2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woensdag</a:t>
            </a:r>
            <a:r>
              <a:rPr lang="en-US" dirty="0"/>
              <a:t> om 19.30 op </a:t>
            </a:r>
            <a:r>
              <a:rPr lang="en-US" dirty="0">
                <a:hlinkClick r:id="rId2"/>
              </a:rPr>
              <a:t>Jitsi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B7811-4588-2DA5-92CC-907A30E2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11511-2466-9F99-D83D-F1A423BFB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9" y="1417638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C372-8817-7BDB-224A-262F1988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Conversie</a:t>
            </a:r>
            <a:r>
              <a:rPr lang="en-US" dirty="0"/>
              <a:t> met UCH21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E12E-AF73-D023-E738-44B6388E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Normale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met k, g1, g2, g5, a</a:t>
            </a:r>
          </a:p>
          <a:p>
            <a:r>
              <a:rPr lang="en-US" dirty="0"/>
              <a:t>Dubbel </a:t>
            </a:r>
            <a:r>
              <a:rPr lang="en-US" dirty="0" err="1"/>
              <a:t>schermrooster</a:t>
            </a:r>
            <a:br>
              <a:rPr lang="en-US" dirty="0"/>
            </a:br>
            <a:r>
              <a:rPr lang="en-US" dirty="0"/>
              <a:t>met extra rooster g3</a:t>
            </a:r>
          </a:p>
          <a:p>
            <a:r>
              <a:rPr lang="en-US" dirty="0"/>
              <a:t>Triode-oscillator </a:t>
            </a:r>
            <a:br>
              <a:rPr lang="en-US" dirty="0"/>
            </a:br>
            <a:r>
              <a:rPr lang="en-US" dirty="0"/>
              <a:t>op </a:t>
            </a:r>
            <a:r>
              <a:rPr lang="en-US" dirty="0" err="1"/>
              <a:t>injectierooster</a:t>
            </a:r>
            <a:endParaRPr lang="en-US" dirty="0"/>
          </a:p>
          <a:p>
            <a:r>
              <a:rPr lang="en-US" dirty="0"/>
              <a:t>Lage </a:t>
            </a:r>
            <a:r>
              <a:rPr lang="en-US" dirty="0" err="1"/>
              <a:t>steilheid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</a:p>
          <a:p>
            <a:r>
              <a:rPr lang="en-US" dirty="0"/>
              <a:t>g1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osc</a:t>
            </a:r>
            <a:r>
              <a:rPr lang="en-US" dirty="0"/>
              <a:t> door </a:t>
            </a:r>
            <a:r>
              <a:rPr lang="nl-NL" dirty="0"/>
              <a:t>aan antenne!</a:t>
            </a:r>
          </a:p>
          <a:p>
            <a:r>
              <a:rPr lang="en-US" dirty="0" err="1">
                <a:solidFill>
                  <a:srgbClr val="0070C0"/>
                </a:solidFill>
              </a:rPr>
              <a:t>Superhet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straalt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op </a:t>
            </a:r>
            <a:r>
              <a:rPr lang="en-US" dirty="0" err="1"/>
              <a:t>freq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A174-161E-97E2-EBB4-A607C828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 dirty="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6401A6FA-E487-9481-6081-D84A3DDD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232587" cy="23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0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Rossia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Tecsun</a:t>
            </a:r>
            <a:endParaRPr lang="en-US" dirty="0"/>
          </a:p>
          <a:p>
            <a:r>
              <a:rPr lang="en-US" dirty="0"/>
              <a:t>Leader </a:t>
            </a:r>
            <a:r>
              <a:rPr lang="en-US" dirty="0" err="1"/>
              <a:t>meetzendertje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Voorraad</a:t>
            </a:r>
            <a:r>
              <a:rPr lang="en-US" dirty="0"/>
              <a:t> TA7642</a:t>
            </a:r>
          </a:p>
          <a:p>
            <a:r>
              <a:rPr lang="en-US" dirty="0" err="1"/>
              <a:t>Aanwijsstokje</a:t>
            </a:r>
            <a:endParaRPr lang="en-US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11F1-0049-E486-57CD-7E5C6482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proefje</a:t>
            </a:r>
            <a:r>
              <a:rPr lang="en-US" dirty="0"/>
              <a:t> </a:t>
            </a:r>
            <a:r>
              <a:rPr lang="en-US" dirty="0" err="1"/>
              <a:t>tussendoor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0DB3-4F34-900A-4752-7576D0DC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Rossia</a:t>
            </a:r>
            <a:r>
              <a:rPr lang="en-US" dirty="0"/>
              <a:t> 303 op 918kHz (Sitara R.)</a:t>
            </a:r>
          </a:p>
          <a:p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TecSun</a:t>
            </a:r>
            <a:r>
              <a:rPr lang="en-US" dirty="0"/>
              <a:t> 670 op 1383kHz (USB mode)</a:t>
            </a:r>
          </a:p>
          <a:p>
            <a:r>
              <a:rPr lang="en-US" dirty="0" err="1"/>
              <a:t>Makkelijkst</a:t>
            </a:r>
            <a:r>
              <a:rPr lang="en-US" dirty="0"/>
              <a:t>: </a:t>
            </a:r>
            <a:r>
              <a:rPr lang="en-US" dirty="0" err="1"/>
              <a:t>Testradio</a:t>
            </a:r>
            <a:r>
              <a:rPr lang="en-US" dirty="0"/>
              <a:t> </a:t>
            </a:r>
            <a:r>
              <a:rPr lang="en-US" dirty="0" err="1"/>
              <a:t>verstemmen</a:t>
            </a:r>
            <a:br>
              <a:rPr lang="en-US" dirty="0"/>
            </a:br>
            <a:r>
              <a:rPr lang="en-US" dirty="0"/>
              <a:t>(Even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Russen</a:t>
            </a:r>
            <a:r>
              <a:rPr lang="en-US" dirty="0"/>
              <a:t> … 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16A67-EE33-FE3C-66E6-F756AE1E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8208-CBAC-DB93-2940-209A254D1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59157"/>
            <a:ext cx="6628234" cy="262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3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189F-FC8D-A8F6-F5B6-0272B1AA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Berucht</a:t>
            </a:r>
            <a:r>
              <a:rPr lang="en-US" dirty="0"/>
              <a:t>: Philips B1X42A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02F7-1FE3-3205-C60B-123AC6ED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/>
          <a:lstStyle/>
          <a:p>
            <a:r>
              <a:rPr lang="en-US" dirty="0" err="1"/>
              <a:t>Flinke</a:t>
            </a:r>
            <a:r>
              <a:rPr lang="en-US" dirty="0"/>
              <a:t> </a:t>
            </a:r>
            <a:r>
              <a:rPr lang="en-US" dirty="0" err="1"/>
              <a:t>uitstraling</a:t>
            </a:r>
            <a:r>
              <a:rPr lang="en-US" dirty="0"/>
              <a:t> FM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 err="1">
                <a:sym typeface="Wingdings" panose="05000000000000000000" pitchFamily="2" charset="2"/>
              </a:rPr>
              <a:t>Lengte</a:t>
            </a:r>
            <a:r>
              <a:rPr lang="en-US" dirty="0">
                <a:sym typeface="Wingdings" panose="05000000000000000000" pitchFamily="2" charset="2"/>
              </a:rPr>
              <a:t> FM: 87,5 – 108 = 20,5 MHz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minder dan 2x mf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Geen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spiegels</a:t>
            </a:r>
            <a:r>
              <a:rPr lang="en-US" dirty="0">
                <a:sym typeface="Wingdings" panose="05000000000000000000" pitchFamily="2" charset="2"/>
              </a:rPr>
              <a:t> 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Wel</a:t>
            </a:r>
            <a:r>
              <a:rPr lang="en-US" dirty="0">
                <a:sym typeface="Wingdings" panose="05000000000000000000" pitchFamily="2" charset="2"/>
              </a:rPr>
              <a:t> oscillator! 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Hoorbaar 10 – 20m: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Wat luisteren de buren?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F7C67-87C5-774E-6318-53E462B3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C6B0E-A08D-6865-8DDB-65433FA75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4079" r="8063" b="21196"/>
          <a:stretch/>
        </p:blipFill>
        <p:spPr>
          <a:xfrm>
            <a:off x="4427984" y="3011662"/>
            <a:ext cx="457970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A6B4-84AF-CBDD-9AAD-E8F95839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Spycatcher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Peter Wright</a:t>
            </a:r>
            <a:r>
              <a:rPr lang="en-US" dirty="0"/>
              <a:t>, 1985)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C633-3E70-5087-A7C1-3473B446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983162"/>
          </a:xfrm>
        </p:spPr>
        <p:txBody>
          <a:bodyPr/>
          <a:lstStyle/>
          <a:p>
            <a:r>
              <a:rPr lang="en-US" dirty="0"/>
              <a:t>Wright </a:t>
            </a:r>
            <a:r>
              <a:rPr lang="en-US" dirty="0" err="1"/>
              <a:t>bij</a:t>
            </a:r>
            <a:r>
              <a:rPr lang="en-US" dirty="0"/>
              <a:t> MI5, 1948-’76</a:t>
            </a:r>
          </a:p>
          <a:p>
            <a:r>
              <a:rPr lang="en-US" dirty="0" err="1"/>
              <a:t>Jacht</a:t>
            </a:r>
            <a:r>
              <a:rPr lang="en-US" dirty="0"/>
              <a:t> op </a:t>
            </a:r>
            <a:r>
              <a:rPr lang="en-US" dirty="0" err="1"/>
              <a:t>Sovjet-spionnen</a:t>
            </a:r>
            <a:endParaRPr lang="en-US" dirty="0"/>
          </a:p>
          <a:p>
            <a:r>
              <a:rPr lang="en-US" dirty="0" err="1"/>
              <a:t>Verraad</a:t>
            </a:r>
            <a:r>
              <a:rPr lang="en-US" dirty="0"/>
              <a:t>, </a:t>
            </a:r>
            <a:r>
              <a:rPr lang="en-US" dirty="0" err="1"/>
              <a:t>verdenking</a:t>
            </a:r>
            <a:r>
              <a:rPr lang="en-US" dirty="0"/>
              <a:t>, </a:t>
            </a:r>
            <a:r>
              <a:rPr lang="en-US" dirty="0" err="1"/>
              <a:t>leugen</a:t>
            </a:r>
            <a:endParaRPr lang="en-US" dirty="0"/>
          </a:p>
          <a:p>
            <a:r>
              <a:rPr lang="en-US" dirty="0" err="1"/>
              <a:t>Drinken</a:t>
            </a:r>
            <a:r>
              <a:rPr lang="en-US" dirty="0"/>
              <a:t>, </a:t>
            </a:r>
            <a:r>
              <a:rPr lang="en-US" dirty="0" err="1"/>
              <a:t>roken</a:t>
            </a:r>
            <a:r>
              <a:rPr lang="en-US" dirty="0"/>
              <a:t>, </a:t>
            </a:r>
            <a:r>
              <a:rPr lang="en-US" dirty="0" err="1"/>
              <a:t>nachtbraken</a:t>
            </a:r>
            <a:endParaRPr lang="en-US" dirty="0"/>
          </a:p>
          <a:p>
            <a:r>
              <a:rPr lang="en-US" dirty="0" err="1"/>
              <a:t>Bespionneer</a:t>
            </a:r>
            <a:r>
              <a:rPr lang="en-US" dirty="0"/>
              <a:t> </a:t>
            </a:r>
            <a:r>
              <a:rPr lang="en-US" dirty="0" err="1"/>
              <a:t>vrienden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Infiltratie</a:t>
            </a:r>
            <a:r>
              <a:rPr lang="en-US" dirty="0"/>
              <a:t> van MI5 </a:t>
            </a:r>
            <a:r>
              <a:rPr lang="en-US" dirty="0" err="1"/>
              <a:t>oplossen</a:t>
            </a:r>
            <a:endParaRPr lang="en-US" dirty="0"/>
          </a:p>
          <a:p>
            <a:r>
              <a:rPr lang="en-US" dirty="0"/>
              <a:t>Heel </a:t>
            </a:r>
            <a:r>
              <a:rPr lang="en-US" dirty="0" err="1"/>
              <a:t>deprimerend</a:t>
            </a:r>
            <a:r>
              <a:rPr lang="en-US" dirty="0"/>
              <a:t> </a:t>
            </a:r>
            <a:r>
              <a:rPr lang="en-US" dirty="0" err="1"/>
              <a:t>boek</a:t>
            </a:r>
            <a:r>
              <a:rPr lang="en-US" dirty="0"/>
              <a:t>!!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E9517-C695-9D03-6BC3-2B2F180B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0A277-FE2A-AF64-A49B-1DD215E6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0579"/>
            <a:ext cx="3030610" cy="45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4D3D-C6E2-5565-040D-58F0BD3F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Operatie</a:t>
            </a:r>
            <a:r>
              <a:rPr lang="en-US" dirty="0"/>
              <a:t> of </a:t>
            </a:r>
            <a:r>
              <a:rPr lang="en-US" dirty="0" err="1"/>
              <a:t>Techniek</a:t>
            </a:r>
            <a:r>
              <a:rPr lang="en-US" dirty="0"/>
              <a:t>: RAFTER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2CAF-36D4-DEB9-AFE7-9EF9934A8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operaties</a:t>
            </a:r>
            <a:r>
              <a:rPr lang="en-US" dirty="0"/>
              <a:t> 1958 – 1963</a:t>
            </a:r>
          </a:p>
          <a:p>
            <a:pPr lvl="1"/>
            <a:r>
              <a:rPr lang="en-US" dirty="0"/>
              <a:t>Effect van The Watchers</a:t>
            </a:r>
          </a:p>
          <a:p>
            <a:r>
              <a:rPr lang="en-US" dirty="0" err="1"/>
              <a:t>Helaas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details</a:t>
            </a:r>
          </a:p>
          <a:p>
            <a:r>
              <a:rPr lang="en-US" dirty="0"/>
              <a:t>Mate van success?</a:t>
            </a:r>
          </a:p>
          <a:p>
            <a:pPr lvl="1"/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operaties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afgerond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BD5B0-61E9-7357-A636-50531C52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133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1650</Words>
  <Application>Microsoft Office PowerPoint</Application>
  <PresentationFormat>Diavoorstelling (4:3)</PresentationFormat>
  <Paragraphs>418</Paragraphs>
  <Slides>50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Kantoorthema</vt:lpstr>
      <vt:lpstr>Operation RAFTER</vt:lpstr>
      <vt:lpstr>Wat gaan we doen</vt:lpstr>
      <vt:lpstr>1. Inleiding en Basis van Rafter</vt:lpstr>
      <vt:lpstr>Conversie met Locale Oscillator</vt:lpstr>
      <vt:lpstr>Conversie met UCH21</vt:lpstr>
      <vt:lpstr>Een proefje tussendoor</vt:lpstr>
      <vt:lpstr>Berucht: Philips B1X42A</vt:lpstr>
      <vt:lpstr>Spycatcher (Peter Wright, 1985)</vt:lpstr>
      <vt:lpstr>Operatie of Techniek: RAFTER</vt:lpstr>
      <vt:lpstr>Andere Techniek: ENGULF</vt:lpstr>
      <vt:lpstr>2. Technische details (uit boek)</vt:lpstr>
      <vt:lpstr>The Watchers (1958)</vt:lpstr>
      <vt:lpstr>Was het een bekende truuk?</vt:lpstr>
      <vt:lpstr>Kennis over ontvanger</vt:lpstr>
      <vt:lpstr>Hoe vertaal je around 200yd?</vt:lpstr>
      <vt:lpstr>Hoe nauwkeurig is zijn geheugen?</vt:lpstr>
      <vt:lpstr>Heb je beet of niet?</vt:lpstr>
      <vt:lpstr>Straling- en Trek-Proeven</vt:lpstr>
      <vt:lpstr>Operation LOVEBIRD</vt:lpstr>
      <vt:lpstr>Een goeie RAFTER ontvanger</vt:lpstr>
      <vt:lpstr>Hoeveel is dat nou weer?</vt:lpstr>
      <vt:lpstr>Oscillator modulatie</vt:lpstr>
      <vt:lpstr>Airborne RAFTER</vt:lpstr>
      <vt:lpstr>Werkt dat?  Ja en nee</vt:lpstr>
      <vt:lpstr>3. Rafter proeven voor thuis</vt:lpstr>
      <vt:lpstr>De Loc Osc controleren</vt:lpstr>
      <vt:lpstr>Wat is de MF van deze radio?</vt:lpstr>
      <vt:lpstr>Numbers stations met Rossia (1978)</vt:lpstr>
      <vt:lpstr>Rossia 303 RAFTER-Proof gemaakt?</vt:lpstr>
      <vt:lpstr>RAFTER-Proof: Buizentoestellen</vt:lpstr>
      <vt:lpstr>Westerse portables</vt:lpstr>
      <vt:lpstr>Sovjet portables</vt:lpstr>
      <vt:lpstr>De TV-peilwagen</vt:lpstr>
      <vt:lpstr>Proefje voor thuis: SSB met 2x KG</vt:lpstr>
      <vt:lpstr>4. Oscillator Modulatie</vt:lpstr>
      <vt:lpstr>Variatie door voedingsrimpel</vt:lpstr>
      <vt:lpstr>Trekken bij ontvangst</vt:lpstr>
      <vt:lpstr>Meeluisteren: Leo Poughon (2016)</vt:lpstr>
      <vt:lpstr>Invloed van Voedingsspanning</vt:lpstr>
      <vt:lpstr>Verband in kaart brengen</vt:lpstr>
      <vt:lpstr>Luidspreker trekt stroom</vt:lpstr>
      <vt:lpstr>De Spionage Jackpot</vt:lpstr>
      <vt:lpstr>Kan dat werken?</vt:lpstr>
      <vt:lpstr>5. Einde van Rafter en Conclusies</vt:lpstr>
      <vt:lpstr>Structurele monitoring in Londen</vt:lpstr>
      <vt:lpstr>Amerikanen informeren</vt:lpstr>
      <vt:lpstr>Hoge kosten</vt:lpstr>
      <vt:lpstr>Betrouwbaarheid Spycatcher</vt:lpstr>
      <vt:lpstr>Verder op LC-Kring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84</cp:revision>
  <dcterms:created xsi:type="dcterms:W3CDTF">2019-01-19T09:21:01Z</dcterms:created>
  <dcterms:modified xsi:type="dcterms:W3CDTF">2024-09-22T13:10:33Z</dcterms:modified>
</cp:coreProperties>
</file>