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304" r:id="rId4"/>
    <p:sldId id="279" r:id="rId5"/>
    <p:sldId id="362" r:id="rId6"/>
    <p:sldId id="280" r:id="rId7"/>
    <p:sldId id="281" r:id="rId8"/>
    <p:sldId id="283" r:id="rId9"/>
    <p:sldId id="284" r:id="rId10"/>
    <p:sldId id="296" r:id="rId11"/>
    <p:sldId id="303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63" r:id="rId23"/>
    <p:sldId id="368" r:id="rId24"/>
    <p:sldId id="356" r:id="rId25"/>
    <p:sldId id="357" r:id="rId26"/>
    <p:sldId id="361" r:id="rId27"/>
    <p:sldId id="369" r:id="rId28"/>
    <p:sldId id="364" r:id="rId29"/>
    <p:sldId id="365" r:id="rId30"/>
    <p:sldId id="366" r:id="rId31"/>
    <p:sldId id="367" r:id="rId32"/>
    <p:sldId id="326" r:id="rId33"/>
    <p:sldId id="327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89" d="100"/>
          <a:sy n="8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prototype </a:t>
            </a:r>
            <a:r>
              <a:rPr lang="en-US" dirty="0" err="1"/>
              <a:t>uit</a:t>
            </a:r>
            <a:r>
              <a:rPr lang="en-US" dirty="0"/>
              <a:t> 1960, in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oplage</a:t>
            </a:r>
            <a:r>
              <a:rPr lang="en-US" dirty="0"/>
              <a:t> </a:t>
            </a:r>
            <a:r>
              <a:rPr lang="en-US" dirty="0" err="1"/>
              <a:t>verkocht</a:t>
            </a:r>
            <a:r>
              <a:rPr lang="en-US" dirty="0"/>
              <a:t>, had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.</a:t>
            </a:r>
          </a:p>
          <a:p>
            <a:r>
              <a:rPr lang="en-US" dirty="0" err="1"/>
              <a:t>Namelijk</a:t>
            </a:r>
            <a:r>
              <a:rPr lang="en-US" dirty="0"/>
              <a:t> </a:t>
            </a:r>
            <a:r>
              <a:rPr lang="en-US" dirty="0" err="1"/>
              <a:t>waarbij</a:t>
            </a:r>
            <a:r>
              <a:rPr lang="en-US" dirty="0"/>
              <a:t> de </a:t>
            </a:r>
            <a:r>
              <a:rPr lang="en-US" dirty="0" err="1"/>
              <a:t>schalen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de carousel </a:t>
            </a:r>
            <a:r>
              <a:rPr lang="en-US" dirty="0" err="1"/>
              <a:t>zaten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je </a:t>
            </a:r>
            <a:r>
              <a:rPr lang="en-US" baseline="0" dirty="0" err="1"/>
              <a:t>er</a:t>
            </a:r>
            <a:r>
              <a:rPr lang="en-US" baseline="0" dirty="0"/>
              <a:t> steeds maar </a:t>
            </a:r>
            <a:r>
              <a:rPr lang="en-US" baseline="0" dirty="0" err="1"/>
              <a:t>eentje</a:t>
            </a:r>
            <a:r>
              <a:rPr lang="en-US" baseline="0" dirty="0"/>
              <a:t> </a:t>
            </a:r>
            <a:r>
              <a:rPr lang="en-US" baseline="0" dirty="0" err="1"/>
              <a:t>ziet</a:t>
            </a:r>
            <a:r>
              <a:rPr lang="en-US" baseline="0" dirty="0"/>
              <a:t>.</a:t>
            </a:r>
          </a:p>
          <a:p>
            <a:r>
              <a:rPr lang="en-US" baseline="0" dirty="0"/>
              <a:t>Net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de KG </a:t>
            </a:r>
            <a:r>
              <a:rPr lang="en-US" baseline="0" dirty="0" err="1"/>
              <a:t>schaal</a:t>
            </a:r>
            <a:r>
              <a:rPr lang="en-US" baseline="0" dirty="0"/>
              <a:t> van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Grundig</a:t>
            </a:r>
            <a:r>
              <a:rPr lang="en-US" baseline="0" dirty="0"/>
              <a:t> </a:t>
            </a:r>
            <a:r>
              <a:rPr lang="en-US" baseline="0" dirty="0" err="1"/>
              <a:t>Satelit</a:t>
            </a:r>
            <a:r>
              <a:rPr lang="en-US" baseline="0" dirty="0"/>
              <a:t> 2100.</a:t>
            </a:r>
          </a:p>
          <a:p>
            <a:r>
              <a:rPr lang="en-US" baseline="0" dirty="0" err="1"/>
              <a:t>Zeker</a:t>
            </a:r>
            <a:r>
              <a:rPr lang="en-US" baseline="0" dirty="0"/>
              <a:t> </a:t>
            </a:r>
            <a:r>
              <a:rPr lang="en-US" baseline="0" dirty="0" err="1"/>
              <a:t>bijzonderder</a:t>
            </a:r>
            <a:r>
              <a:rPr lang="en-US" baseline="0" dirty="0"/>
              <a:t>, maar of het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mooier</a:t>
            </a:r>
            <a:r>
              <a:rPr lang="en-US" baseline="0" dirty="0"/>
              <a:t> is, is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tweede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4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Daar</a:t>
            </a:r>
            <a:r>
              <a:rPr lang="en-US" dirty="0"/>
              <a:t> de radio’s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rusten</a:t>
            </a:r>
            <a:r>
              <a:rPr lang="en-US" dirty="0"/>
              <a:t> met </a:t>
            </a:r>
            <a:r>
              <a:rPr lang="en-US" dirty="0" err="1"/>
              <a:t>zo’n</a:t>
            </a:r>
            <a:r>
              <a:rPr lang="en-US" dirty="0"/>
              <a:t> </a:t>
            </a:r>
            <a:r>
              <a:rPr lang="en-US" dirty="0" err="1"/>
              <a:t>schakelwals</a:t>
            </a:r>
            <a:r>
              <a:rPr lang="en-US" dirty="0"/>
              <a:t>,</a:t>
            </a:r>
            <a:r>
              <a:rPr lang="en-US" baseline="0" dirty="0"/>
              <a:t> was het </a:t>
            </a:r>
            <a:r>
              <a:rPr lang="en-US" baseline="0" dirty="0" err="1"/>
              <a:t>vrij</a:t>
            </a:r>
            <a:r>
              <a:rPr lang="en-US" baseline="0" dirty="0"/>
              <a:t> </a:t>
            </a:r>
            <a:r>
              <a:rPr lang="en-US" baseline="0" dirty="0" err="1"/>
              <a:t>gemakkelijk</a:t>
            </a:r>
            <a:r>
              <a:rPr lang="en-US" baseline="0" dirty="0"/>
              <a:t> om de </a:t>
            </a:r>
            <a:r>
              <a:rPr lang="en-US" baseline="0" dirty="0" err="1"/>
              <a:t>banddekking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passen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Zeker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de types met </a:t>
            </a:r>
            <a:r>
              <a:rPr lang="en-US" baseline="0" dirty="0" err="1"/>
              <a:t>roterende</a:t>
            </a:r>
            <a:r>
              <a:rPr lang="en-US" baseline="0" dirty="0"/>
              <a:t> </a:t>
            </a:r>
            <a:r>
              <a:rPr lang="en-US" baseline="0" dirty="0" err="1"/>
              <a:t>schaal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72A-B848-4808-95B4-691819B96EA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17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22-5-2024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22-5-2024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22-5-2024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22-5-2024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22-5-2024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SeleB212.ht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el00101\Dropbox\FotoAlbum\RadioCorner\Sets\Alpi405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indus_u_po_rossiyarussi_303.html" TargetMode="External"/><Relationship Id="rId2" Type="http://schemas.openxmlformats.org/officeDocument/2006/relationships/hyperlink" Target="http://www.doctsf.com/grandlivre/fiche.php?ref=4019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radiomuseum.org/tubes/tube_p422~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lltransistors.com/transistor.php?transistor=41826" TargetMode="External"/><Relationship Id="rId2" Type="http://schemas.openxmlformats.org/officeDocument/2006/relationships/hyperlink" Target="https://alltransistors.com/transistor.php?transistor=418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Jevgeni_Prigozjin" TargetMode="External"/><Relationship Id="rId2" Type="http://schemas.openxmlformats.org/officeDocument/2006/relationships/hyperlink" Target="https://nl.wikipedia.org/wiki/Radio_Mosk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en.wikipedia.org/wiki/The_Squeaky_Wheel" TargetMode="External"/><Relationship Id="rId5" Type="http://schemas.openxmlformats.org/officeDocument/2006/relationships/hyperlink" Target="https://en.wikipedia.org/wiki/The_Pip" TargetMode="External"/><Relationship Id="rId4" Type="http://schemas.openxmlformats.org/officeDocument/2006/relationships/hyperlink" Target="https://en.wikipedia.org/wiki/UVB-7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en.wikipedia.org/wiki/Operation_RAFTE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hpc-notes.soton.ac.uk/talks/DarkSideOfTheMoon/Rafter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ebspace.science.uu.nl/~tel00101/FotoAlbum/RadioCorner/Pres/Teletone.ppt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LjB5qavxY" TargetMode="External"/><Relationship Id="rId2" Type="http://schemas.openxmlformats.org/officeDocument/2006/relationships/hyperlink" Target="https://nl.wikipedia.org/wiki/Tsjeljabin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FM-omroe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038225"/>
          </a:xfrm>
        </p:spPr>
        <p:txBody>
          <a:bodyPr/>
          <a:lstStyle/>
          <a:p>
            <a:r>
              <a:rPr lang="en-US" dirty="0" err="1"/>
              <a:t>Rossia</a:t>
            </a:r>
            <a:r>
              <a:rPr lang="en-US" dirty="0"/>
              <a:t> 303 (1980)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38528" y="3331096"/>
            <a:ext cx="2448272" cy="2569840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8 </a:t>
            </a:r>
            <a:r>
              <a:rPr lang="en-US" dirty="0" err="1"/>
              <a:t>mei</a:t>
            </a:r>
            <a:r>
              <a:rPr lang="en-US" dirty="0"/>
              <a:t> 2024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63822-658C-0E52-F9BC-30B87F63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76871"/>
            <a:ext cx="5688633" cy="42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01409"/>
            <a:ext cx="5296024" cy="39720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26C0E61-BD6E-4555-9667-D972C431C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" y="3717032"/>
            <a:ext cx="3765356" cy="2974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/>
              <a:t>Binnenin</a:t>
            </a:r>
            <a:r>
              <a:rPr lang="en-US" dirty="0"/>
              <a:t> de </a:t>
            </a:r>
            <a:r>
              <a:rPr lang="en-US" dirty="0" err="1"/>
              <a:t>Spidola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err="1"/>
              <a:t>Batterij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2x4,5 of 6xD</a:t>
            </a:r>
          </a:p>
          <a:p>
            <a:r>
              <a:rPr lang="en-US" dirty="0" err="1"/>
              <a:t>Banden</a:t>
            </a:r>
            <a:r>
              <a:rPr lang="en-US" dirty="0"/>
              <a:t>: </a:t>
            </a:r>
            <a:r>
              <a:rPr lang="en-US" dirty="0" err="1"/>
              <a:t>wals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flexibele</a:t>
            </a:r>
            <a:r>
              <a:rPr lang="en-US" dirty="0"/>
              <a:t> </a:t>
            </a:r>
            <a:r>
              <a:rPr lang="en-US" dirty="0" err="1"/>
              <a:t>banden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351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3F766D-6DDA-4AC5-9374-486AF1DB1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5819" r="6195" b="7109"/>
          <a:stretch/>
        </p:blipFill>
        <p:spPr>
          <a:xfrm>
            <a:off x="2771800" y="1586678"/>
            <a:ext cx="6106631" cy="46371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C845C-1949-4594-804D-5DC29DD1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Selena B212</a:t>
            </a:r>
            <a:r>
              <a:rPr lang="nl-NL" dirty="0"/>
              <a:t>, Minsk 1975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9CB85-36D2-4FDB-8D1E-115CD5E1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69" y="1600200"/>
            <a:ext cx="8421231" cy="4525963"/>
          </a:xfrm>
        </p:spPr>
        <p:txBody>
          <a:bodyPr/>
          <a:lstStyle/>
          <a:p>
            <a:r>
              <a:rPr lang="nl-NL" dirty="0"/>
              <a:t>L M 5K F</a:t>
            </a:r>
          </a:p>
          <a:p>
            <a:r>
              <a:rPr lang="nl-NL" dirty="0"/>
              <a:t>Hout 35cm</a:t>
            </a:r>
          </a:p>
          <a:p>
            <a:r>
              <a:rPr lang="nl-NL" dirty="0" err="1"/>
              <a:t>Batt</a:t>
            </a:r>
            <a:r>
              <a:rPr lang="nl-NL" dirty="0"/>
              <a:t>/AC</a:t>
            </a:r>
            <a:br>
              <a:rPr lang="nl-NL" dirty="0"/>
            </a:br>
            <a:r>
              <a:rPr lang="nl-NL" dirty="0" err="1"/>
              <a:t>AC</a:t>
            </a:r>
            <a:r>
              <a:rPr lang="nl-NL" dirty="0"/>
              <a:t> switch!</a:t>
            </a:r>
          </a:p>
          <a:p>
            <a:r>
              <a:rPr lang="nl-NL" dirty="0"/>
              <a:t>FM 88+</a:t>
            </a:r>
          </a:p>
          <a:p>
            <a:r>
              <a:rPr lang="nl-NL" dirty="0"/>
              <a:t>Tropen</a:t>
            </a:r>
            <a:br>
              <a:rPr lang="nl-NL" dirty="0"/>
            </a:br>
            <a:r>
              <a:rPr lang="nl-NL" dirty="0"/>
              <a:t>120/90m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3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C150-E774-BF70-3DB3-3B3B0ED4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Bezoeken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Tsjechië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BB5B-694D-C98A-55C8-E3BC7FE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 err="1"/>
              <a:t>Rossia</a:t>
            </a:r>
            <a:r>
              <a:rPr lang="en-US" dirty="0"/>
              <a:t> </a:t>
            </a:r>
            <a:r>
              <a:rPr lang="en-US" dirty="0" err="1"/>
              <a:t>gekocht</a:t>
            </a:r>
            <a:r>
              <a:rPr lang="en-US" dirty="0"/>
              <a:t> in </a:t>
            </a:r>
            <a:r>
              <a:rPr lang="en-US" dirty="0" err="1"/>
              <a:t>Praag</a:t>
            </a:r>
            <a:r>
              <a:rPr lang="en-US" dirty="0"/>
              <a:t>, </a:t>
            </a:r>
            <a:r>
              <a:rPr lang="en-US" dirty="0" err="1"/>
              <a:t>nov</a:t>
            </a:r>
            <a:r>
              <a:rPr lang="en-US" dirty="0"/>
              <a:t> 2000</a:t>
            </a:r>
          </a:p>
          <a:p>
            <a:pPr lvl="1"/>
            <a:r>
              <a:rPr lang="en-US" dirty="0" err="1"/>
              <a:t>Kostte</a:t>
            </a:r>
            <a:r>
              <a:rPr lang="en-US" dirty="0"/>
              <a:t> 100 kroon (ca. </a:t>
            </a:r>
            <a:r>
              <a:rPr lang="en-US" dirty="0" err="1"/>
              <a:t>fl</a:t>
            </a:r>
            <a:r>
              <a:rPr lang="en-US" dirty="0"/>
              <a:t> 6) </a:t>
            </a:r>
            <a:r>
              <a:rPr lang="en-US" dirty="0" err="1"/>
              <a:t>inc</a:t>
            </a:r>
            <a:r>
              <a:rPr lang="en-US" dirty="0"/>
              <a:t> </a:t>
            </a:r>
            <a:r>
              <a:rPr lang="en-US" dirty="0" err="1"/>
              <a:t>batterijen</a:t>
            </a:r>
            <a:endParaRPr lang="en-US" dirty="0"/>
          </a:p>
          <a:p>
            <a:pPr lvl="1"/>
            <a:r>
              <a:rPr lang="en-US" dirty="0" err="1"/>
              <a:t>Samen</a:t>
            </a:r>
            <a:r>
              <a:rPr lang="en-US" dirty="0"/>
              <a:t> met </a:t>
            </a:r>
            <a:r>
              <a:rPr lang="en-US" dirty="0">
                <a:hlinkClick r:id="rId2"/>
              </a:rPr>
              <a:t>Alpinist 405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Signal 405 in Banska </a:t>
            </a:r>
            <a:r>
              <a:rPr lang="en-US" dirty="0" err="1"/>
              <a:t>Bystrica</a:t>
            </a:r>
            <a:r>
              <a:rPr lang="en-US" dirty="0"/>
              <a:t>, 2011</a:t>
            </a:r>
          </a:p>
          <a:p>
            <a:r>
              <a:rPr lang="en-US" dirty="0" err="1"/>
              <a:t>Olimpik</a:t>
            </a:r>
            <a:r>
              <a:rPr lang="en-US" dirty="0"/>
              <a:t> </a:t>
            </a:r>
            <a:r>
              <a:rPr lang="en-US" dirty="0" err="1"/>
              <a:t>gekregen</a:t>
            </a:r>
            <a:r>
              <a:rPr lang="en-US" dirty="0"/>
              <a:t> in </a:t>
            </a:r>
            <a:r>
              <a:rPr lang="en-US" dirty="0" err="1"/>
              <a:t>Košice</a:t>
            </a:r>
            <a:r>
              <a:rPr lang="en-US" dirty="0"/>
              <a:t>, 2007</a:t>
            </a:r>
          </a:p>
          <a:p>
            <a:r>
              <a:rPr lang="en-US" dirty="0"/>
              <a:t>Selena “</a:t>
            </a:r>
            <a:r>
              <a:rPr lang="en-US" dirty="0" err="1"/>
              <a:t>gewoon</a:t>
            </a:r>
            <a:r>
              <a:rPr lang="en-US" dirty="0"/>
              <a:t>” via </a:t>
            </a:r>
            <a:r>
              <a:rPr lang="en-US" dirty="0" err="1"/>
              <a:t>Marktplaats</a:t>
            </a:r>
            <a:endParaRPr lang="en-US" dirty="0"/>
          </a:p>
          <a:p>
            <a:r>
              <a:rPr lang="en-US" dirty="0" err="1"/>
              <a:t>Spidola</a:t>
            </a:r>
            <a:r>
              <a:rPr lang="en-US" dirty="0"/>
              <a:t> “</a:t>
            </a:r>
            <a:r>
              <a:rPr lang="en-US" dirty="0" err="1"/>
              <a:t>gewoon</a:t>
            </a:r>
            <a:r>
              <a:rPr lang="en-US" dirty="0"/>
              <a:t>” via Trans. Forum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D89A4-9B6B-7AC0-75A8-CB9907C3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4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209F-3F33-053E-1A42-1861B0C7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Tsjechië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Slowakije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C236-50EE-EA31-7571-8233CC1A6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Werk</a:t>
            </a:r>
            <a:r>
              <a:rPr lang="en-US" dirty="0"/>
              <a:t>: </a:t>
            </a:r>
            <a:r>
              <a:rPr lang="en-US" dirty="0" err="1"/>
              <a:t>Conferentie</a:t>
            </a:r>
            <a:r>
              <a:rPr lang="en-US" dirty="0"/>
              <a:t> </a:t>
            </a:r>
            <a:r>
              <a:rPr lang="en-US" dirty="0" err="1"/>
              <a:t>SofSem</a:t>
            </a:r>
            <a:r>
              <a:rPr lang="en-US" dirty="0"/>
              <a:t> 1994 – 2006 </a:t>
            </a:r>
          </a:p>
          <a:p>
            <a:r>
              <a:rPr lang="en-US" dirty="0" err="1"/>
              <a:t>Werk</a:t>
            </a:r>
            <a:r>
              <a:rPr lang="en-US" dirty="0"/>
              <a:t>: </a:t>
            </a:r>
            <a:r>
              <a:rPr lang="en-US" dirty="0" err="1"/>
              <a:t>Lesgeven</a:t>
            </a:r>
            <a:r>
              <a:rPr lang="en-US" dirty="0"/>
              <a:t> 1998 </a:t>
            </a:r>
            <a:r>
              <a:rPr lang="en-US" dirty="0" err="1"/>
              <a:t>en</a:t>
            </a:r>
            <a:r>
              <a:rPr lang="en-US" dirty="0"/>
              <a:t> 2007 – 2017 </a:t>
            </a:r>
          </a:p>
          <a:p>
            <a:r>
              <a:rPr lang="en-US" dirty="0" err="1"/>
              <a:t>Vakanties</a:t>
            </a:r>
            <a:r>
              <a:rPr lang="en-US" dirty="0"/>
              <a:t> 1984 – 2018 </a:t>
            </a:r>
          </a:p>
          <a:p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ca. 15x </a:t>
            </a:r>
            <a:r>
              <a:rPr lang="en-US" dirty="0" err="1"/>
              <a:t>Cz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15x </a:t>
            </a:r>
            <a:r>
              <a:rPr lang="en-US" dirty="0" err="1"/>
              <a:t>Sk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CA0E7-D0F4-239C-D9CE-3287D16A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19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D154-BFD1-9A8D-FA94-BBAA190F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/>
          <a:lstStyle/>
          <a:p>
            <a:r>
              <a:rPr lang="en-US" dirty="0" err="1"/>
              <a:t>Tweedehands</a:t>
            </a:r>
            <a:r>
              <a:rPr lang="en-US" dirty="0"/>
              <a:t> </a:t>
            </a:r>
            <a:r>
              <a:rPr lang="en-US" dirty="0" err="1"/>
              <a:t>kopen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F5A4-2CAB-958B-339B-E682B1ECB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Bazar of </a:t>
            </a:r>
            <a:r>
              <a:rPr lang="en-US" dirty="0" err="1"/>
              <a:t>Starožitnosti</a:t>
            </a:r>
            <a:endParaRPr lang="en-US" dirty="0"/>
          </a:p>
          <a:p>
            <a:pPr lvl="1"/>
            <a:r>
              <a:rPr lang="en-US" dirty="0" err="1"/>
              <a:t>Tientallen</a:t>
            </a:r>
            <a:r>
              <a:rPr lang="en-US" dirty="0"/>
              <a:t> in </a:t>
            </a:r>
            <a:r>
              <a:rPr lang="en-US" dirty="0" err="1"/>
              <a:t>Praag</a:t>
            </a:r>
            <a:endParaRPr lang="en-US" dirty="0"/>
          </a:p>
          <a:p>
            <a:pPr lvl="1"/>
            <a:r>
              <a:rPr lang="en-US" dirty="0"/>
              <a:t>Minder in </a:t>
            </a:r>
            <a:r>
              <a:rPr lang="en-US" dirty="0" err="1"/>
              <a:t>Slowakije</a:t>
            </a:r>
            <a:endParaRPr lang="en-US" dirty="0"/>
          </a:p>
          <a:p>
            <a:pPr lvl="1"/>
            <a:r>
              <a:rPr lang="en-US" dirty="0" err="1"/>
              <a:t>Prijzen</a:t>
            </a:r>
            <a:r>
              <a:rPr lang="en-US" dirty="0"/>
              <a:t> </a:t>
            </a:r>
            <a:r>
              <a:rPr lang="en-US" dirty="0" err="1"/>
              <a:t>sinds</a:t>
            </a:r>
            <a:r>
              <a:rPr lang="en-US" dirty="0"/>
              <a:t> 2000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omhoog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Trefwoord</a:t>
            </a:r>
            <a:r>
              <a:rPr lang="en-US" dirty="0"/>
              <a:t> Second Hand: </a:t>
            </a:r>
            <a:r>
              <a:rPr lang="en-US" dirty="0" err="1"/>
              <a:t>kleding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A2DD1-BE75-C1FF-9517-F5F5F93D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27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FC25-97F8-4ADE-8760-CF0F5C39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 </a:t>
            </a:r>
            <a:r>
              <a:rPr lang="en-US" dirty="0" err="1"/>
              <a:t>Rossia</a:t>
            </a:r>
            <a:r>
              <a:rPr lang="en-US" dirty="0"/>
              <a:t> 303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721C6-2ED9-496A-BE0F-E4406583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/>
              <a:t>Ook </a:t>
            </a:r>
            <a:r>
              <a:rPr lang="en-US" dirty="0">
                <a:hlinkClick r:id="rId2"/>
              </a:rPr>
              <a:t>Dombaj 303</a:t>
            </a:r>
            <a:r>
              <a:rPr lang="en-US" dirty="0"/>
              <a:t>, circa </a:t>
            </a:r>
            <a:r>
              <a:rPr lang="en-US" dirty="0">
                <a:hlinkClick r:id="rId3"/>
              </a:rPr>
              <a:t>1978 – 82</a:t>
            </a:r>
            <a:endParaRPr lang="en-US" dirty="0"/>
          </a:p>
          <a:p>
            <a:r>
              <a:rPr lang="en-US" dirty="0" err="1"/>
              <a:t>Banden</a:t>
            </a:r>
            <a:r>
              <a:rPr lang="en-US" dirty="0"/>
              <a:t> L M K K, </a:t>
            </a:r>
            <a:r>
              <a:rPr lang="en-US" dirty="0" err="1"/>
              <a:t>breedte</a:t>
            </a:r>
            <a:r>
              <a:rPr lang="en-US" dirty="0"/>
              <a:t> 21,5cm</a:t>
            </a:r>
          </a:p>
          <a:p>
            <a:r>
              <a:rPr lang="en-US" dirty="0" err="1"/>
              <a:t>Uitgebreid</a:t>
            </a:r>
            <a:r>
              <a:rPr lang="en-US" dirty="0"/>
              <a:t>: </a:t>
            </a:r>
            <a:r>
              <a:rPr lang="en-US" dirty="0" err="1"/>
              <a:t>Fijnafstemming</a:t>
            </a:r>
            <a:r>
              <a:rPr lang="en-US" dirty="0"/>
              <a:t>, </a:t>
            </a:r>
            <a:r>
              <a:rPr lang="en-US" dirty="0" err="1"/>
              <a:t>Toonschakelaar</a:t>
            </a:r>
            <a:endParaRPr lang="en-US" dirty="0"/>
          </a:p>
          <a:p>
            <a:r>
              <a:rPr lang="en-US" dirty="0" err="1"/>
              <a:t>Antenne’s</a:t>
            </a:r>
            <a:r>
              <a:rPr lang="en-US" dirty="0"/>
              <a:t>: </a:t>
            </a:r>
            <a:r>
              <a:rPr lang="en-US" dirty="0" err="1"/>
              <a:t>Ferriet</a:t>
            </a:r>
            <a:r>
              <a:rPr lang="en-US" dirty="0"/>
              <a:t> (L/M) </a:t>
            </a:r>
            <a:r>
              <a:rPr lang="en-US" dirty="0" err="1"/>
              <a:t>en</a:t>
            </a:r>
            <a:r>
              <a:rPr lang="en-US" dirty="0"/>
              <a:t> Spriet (K/K)</a:t>
            </a:r>
          </a:p>
          <a:p>
            <a:r>
              <a:rPr lang="en-US" dirty="0" err="1"/>
              <a:t>Prijs</a:t>
            </a:r>
            <a:r>
              <a:rPr lang="en-US" dirty="0"/>
              <a:t> 59 Rb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Typeplaatje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F0E9-5C52-54A1-83FA-8C29FEBE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5B8A79-5A61-FA33-A3A8-7E2F4C455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26" y="3673627"/>
            <a:ext cx="5749654" cy="13371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EA234A5-AB46-A7FE-A5D2-BE9835CF6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80" y="5110943"/>
            <a:ext cx="5749655" cy="13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9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6726-8ADE-DB08-F6B0-1C5C641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143000"/>
          </a:xfrm>
        </p:spPr>
        <p:txBody>
          <a:bodyPr/>
          <a:lstStyle/>
          <a:p>
            <a:r>
              <a:rPr lang="en-US" dirty="0"/>
              <a:t>HF </a:t>
            </a:r>
            <a:r>
              <a:rPr lang="en-US" dirty="0" err="1"/>
              <a:t>deel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3B56-1C1B-7796-C7F3-7C683F118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2674640" cy="4569371"/>
          </a:xfrm>
        </p:spPr>
        <p:txBody>
          <a:bodyPr/>
          <a:lstStyle/>
          <a:p>
            <a:r>
              <a:rPr lang="en-US" dirty="0" err="1"/>
              <a:t>Aparte</a:t>
            </a:r>
            <a:r>
              <a:rPr lang="en-US" dirty="0"/>
              <a:t> </a:t>
            </a:r>
            <a:r>
              <a:rPr lang="en-US" dirty="0" err="1"/>
              <a:t>osc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meng</a:t>
            </a:r>
          </a:p>
          <a:p>
            <a:r>
              <a:rPr lang="en-US" dirty="0" err="1"/>
              <a:t>Beide</a:t>
            </a:r>
            <a:r>
              <a:rPr lang="en-US" dirty="0"/>
              <a:t> P422</a:t>
            </a:r>
          </a:p>
          <a:p>
            <a:r>
              <a:rPr lang="en-US" dirty="0" err="1"/>
              <a:t>Bandschak</a:t>
            </a:r>
            <a:r>
              <a:rPr lang="en-US" dirty="0"/>
              <a:t> 8x4 </a:t>
            </a:r>
            <a:r>
              <a:rPr lang="en-US" dirty="0" err="1"/>
              <a:t>standen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Fijnafstem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4E49E-35F0-98AF-4868-03947D34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A2272-0DD7-5E1F-E8C2-23A48D79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84969"/>
            <a:ext cx="5824086" cy="68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0E95-55E6-14F8-09AE-ADA285B3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US" dirty="0"/>
              <a:t>Het MF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Detectie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98F4-DAD4-DDC0-ED4F-3EEE94C71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Weer</a:t>
            </a:r>
            <a:r>
              <a:rPr lang="en-US" dirty="0"/>
              <a:t> 2x </a:t>
            </a:r>
            <a:r>
              <a:rPr lang="en-US" dirty="0">
                <a:hlinkClick r:id="rId2"/>
              </a:rPr>
              <a:t>P422</a:t>
            </a:r>
            <a:r>
              <a:rPr lang="en-US" dirty="0"/>
              <a:t>: Germanium HF trans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0E95F-E4EB-7709-7173-BC7F78B9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BBE46-71D9-800C-FCC5-25C050F1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09766"/>
            <a:ext cx="8052554" cy="4411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051BE-4D35-0F75-8DFE-DFDEF06A0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2"/>
          <a:stretch/>
        </p:blipFill>
        <p:spPr>
          <a:xfrm>
            <a:off x="7528868" y="321469"/>
            <a:ext cx="1384300" cy="166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05EB-F6C3-EAF0-3EB0-02EC73E2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 </a:t>
            </a:r>
            <a:r>
              <a:rPr lang="en-US" dirty="0" err="1"/>
              <a:t>deel</a:t>
            </a:r>
            <a:r>
              <a:rPr lang="en-US" dirty="0"/>
              <a:t> met MP40 / MP41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924F9-9E66-0938-20AC-01614D49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2x </a:t>
            </a:r>
            <a:r>
              <a:rPr lang="en-US" dirty="0" err="1"/>
              <a:t>voorversterking</a:t>
            </a:r>
            <a:r>
              <a:rPr lang="en-US" dirty="0"/>
              <a:t>, 2x </a:t>
            </a:r>
            <a:r>
              <a:rPr lang="en-US" dirty="0" err="1"/>
              <a:t>trafokoppeling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D3E52-980B-0550-9BC2-A48E9C4C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F6C05-1A14-C0FA-619C-B8FC431F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5" y="2492896"/>
            <a:ext cx="8804185" cy="42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8AAF-288A-1414-BB1F-5413F46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MP40</a:t>
            </a:r>
            <a:r>
              <a:rPr lang="en-US" dirty="0"/>
              <a:t> / </a:t>
            </a:r>
            <a:r>
              <a:rPr lang="en-US" dirty="0">
                <a:hlinkClick r:id="rId3"/>
              </a:rPr>
              <a:t>MP41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FBB5-663C-9EB2-6713-CE8F344A0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/ </a:t>
            </a:r>
            <a:r>
              <a:rPr lang="en-US" dirty="0" err="1"/>
              <a:t>eind</a:t>
            </a:r>
            <a:r>
              <a:rPr lang="en-US" dirty="0"/>
              <a:t> in LF</a:t>
            </a:r>
            <a:br>
              <a:rPr lang="en-US" dirty="0"/>
            </a:br>
            <a:r>
              <a:rPr lang="en-US" dirty="0"/>
              <a:t>Pc=150mW, f=1MHz</a:t>
            </a:r>
          </a:p>
          <a:p>
            <a:r>
              <a:rPr lang="en-US" dirty="0"/>
              <a:t>41: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Vce</a:t>
            </a:r>
            <a:r>
              <a:rPr lang="en-US" dirty="0"/>
              <a:t> (30/15)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hfE</a:t>
            </a:r>
            <a:r>
              <a:rPr lang="en-US" dirty="0"/>
              <a:t> (30/20)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E5230-1CB9-91D0-394A-52C341E2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4AB21-0CB4-005C-9413-CDE59B87A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27855"/>
          <a:stretch/>
        </p:blipFill>
        <p:spPr>
          <a:xfrm>
            <a:off x="4916245" y="1600200"/>
            <a:ext cx="3876655" cy="2034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73CC1-33DC-57D1-4500-5DC461A22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3181"/>
            <a:ext cx="5453674" cy="2696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ADBA0A-B6F8-3916-2D3A-C9D0DABB88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6"/>
          <a:stretch/>
        </p:blipFill>
        <p:spPr>
          <a:xfrm>
            <a:off x="683568" y="3770463"/>
            <a:ext cx="2016224" cy="21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Russische</a:t>
            </a:r>
            <a:r>
              <a:rPr lang="en-US" dirty="0"/>
              <a:t> Portables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Bezoeken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Tsjechië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Techniek</a:t>
            </a:r>
            <a:r>
              <a:rPr lang="en-US" dirty="0"/>
              <a:t> van de </a:t>
            </a:r>
            <a:r>
              <a:rPr lang="en-US" dirty="0" err="1"/>
              <a:t>Rossia</a:t>
            </a:r>
            <a:r>
              <a:rPr lang="en-US" dirty="0"/>
              <a:t> 303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beluister</a:t>
            </a:r>
            <a:r>
              <a:rPr lang="en-US" dirty="0"/>
              <a:t> je </a:t>
            </a:r>
            <a:r>
              <a:rPr lang="en-US" dirty="0" err="1"/>
              <a:t>ermee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RAFTER-Proof-</a:t>
            </a:r>
            <a:r>
              <a:rPr lang="en-US" dirty="0" err="1"/>
              <a:t>proeven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3688-C58E-8A2B-9A66-48A28E31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Compacte</a:t>
            </a:r>
            <a:r>
              <a:rPr lang="en-US" dirty="0"/>
              <a:t> bouw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0882-76C1-597D-67E8-44595FED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951" y="1446832"/>
            <a:ext cx="2612976" cy="4525963"/>
          </a:xfrm>
        </p:spPr>
        <p:txBody>
          <a:bodyPr/>
          <a:lstStyle/>
          <a:p>
            <a:r>
              <a:rPr lang="en-US" dirty="0" err="1"/>
              <a:t>Afscherming</a:t>
            </a:r>
            <a:endParaRPr lang="en-US" dirty="0"/>
          </a:p>
          <a:p>
            <a:r>
              <a:rPr lang="en-US" dirty="0" err="1"/>
              <a:t>Ferriet</a:t>
            </a:r>
            <a:r>
              <a:rPr lang="en-US" dirty="0"/>
              <a:t> L/M</a:t>
            </a:r>
          </a:p>
          <a:p>
            <a:r>
              <a:rPr lang="en-US" dirty="0"/>
              <a:t>Kleine LS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ED1E0-E6F2-1B32-3AAF-258BA563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B4E4D-813E-FA90-37C3-B2012D4B4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/>
          <a:stretch/>
        </p:blipFill>
        <p:spPr>
          <a:xfrm>
            <a:off x="251520" y="1556792"/>
            <a:ext cx="58423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4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4033-BF02-8F34-B412-0949FD48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Wat </a:t>
            </a:r>
            <a:r>
              <a:rPr lang="en-US" dirty="0" err="1"/>
              <a:t>beluister</a:t>
            </a:r>
            <a:r>
              <a:rPr lang="en-US" dirty="0"/>
              <a:t> je </a:t>
            </a:r>
            <a:r>
              <a:rPr lang="en-US" dirty="0" err="1"/>
              <a:t>ermee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0B48-D2B5-A2C0-F885-1B844C38A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80121"/>
            <a:ext cx="8229600" cy="2446042"/>
          </a:xfrm>
        </p:spPr>
        <p:txBody>
          <a:bodyPr/>
          <a:lstStyle/>
          <a:p>
            <a:r>
              <a:rPr lang="en-US" dirty="0" err="1"/>
              <a:t>Bandindeling</a:t>
            </a:r>
            <a:r>
              <a:rPr lang="en-US" dirty="0"/>
              <a:t> K1 / K2</a:t>
            </a:r>
          </a:p>
          <a:p>
            <a:pPr lvl="1"/>
            <a:r>
              <a:rPr lang="en-US" dirty="0"/>
              <a:t>Gat </a:t>
            </a:r>
            <a:r>
              <a:rPr lang="en-US" dirty="0" err="1"/>
              <a:t>tussen</a:t>
            </a:r>
            <a:r>
              <a:rPr lang="en-US" dirty="0"/>
              <a:t> 41m </a:t>
            </a:r>
            <a:r>
              <a:rPr lang="en-US" dirty="0" err="1"/>
              <a:t>en</a:t>
            </a:r>
            <a:r>
              <a:rPr lang="en-US" dirty="0"/>
              <a:t> 31m band</a:t>
            </a:r>
          </a:p>
          <a:p>
            <a:pPr lvl="1"/>
            <a:r>
              <a:rPr lang="en-US" dirty="0"/>
              <a:t>K2 </a:t>
            </a:r>
            <a:r>
              <a:rPr lang="en-US" dirty="0" err="1"/>
              <a:t>heeft</a:t>
            </a:r>
            <a:r>
              <a:rPr lang="en-US" dirty="0"/>
              <a:t> 60m </a:t>
            </a:r>
            <a:r>
              <a:rPr lang="en-US" dirty="0" err="1"/>
              <a:t>en</a:t>
            </a:r>
            <a:r>
              <a:rPr lang="en-US" dirty="0"/>
              <a:t> 75m, maar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gemarkeerd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04BD-0DA7-3FC9-94AF-92A1CA82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83BC0-488E-733D-9AB0-56483D56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11" y="1415326"/>
            <a:ext cx="8364509" cy="12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6C95E-2559-12B5-E359-A1B85353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Toeristisch gebruik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CA73A1-12D7-2503-46AD-73E8AD23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handige Europa/Azië-banden</a:t>
            </a:r>
          </a:p>
          <a:p>
            <a:pPr lvl="1"/>
            <a:r>
              <a:rPr lang="nl-NL" dirty="0"/>
              <a:t>75m, 60m, 49m, 41m, 31m, 25m</a:t>
            </a:r>
          </a:p>
          <a:p>
            <a:pPr lvl="1"/>
            <a:r>
              <a:rPr lang="nl-NL" dirty="0"/>
              <a:t>60m Tropen veel in Azië</a:t>
            </a:r>
          </a:p>
          <a:p>
            <a:pPr lvl="1"/>
            <a:r>
              <a:rPr lang="nl-NL" dirty="0"/>
              <a:t>75 en 60 niet aangegeven op schaal</a:t>
            </a:r>
          </a:p>
          <a:p>
            <a:r>
              <a:rPr lang="nl-NL" dirty="0"/>
              <a:t>Geen 19 en 16m, Intercontinentaal</a:t>
            </a:r>
          </a:p>
          <a:p>
            <a:pPr lvl="1"/>
            <a:r>
              <a:rPr lang="nl-NL" dirty="0"/>
              <a:t>Werkt op vakantie toch niet zo goed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1FFD66-90FD-587D-5D9A-A2C32E4E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8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83FC-309A-DF75-E8D5-E323A9AB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Radio </a:t>
            </a:r>
            <a:r>
              <a:rPr lang="en-US" dirty="0" err="1">
                <a:hlinkClick r:id="rId2"/>
              </a:rPr>
              <a:t>Moskou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A0C4-9F58-0DA5-25D6-FC196C2C9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Internationale</a:t>
            </a:r>
            <a:r>
              <a:rPr lang="en-US" dirty="0"/>
              <a:t> service 1929 – 2014 </a:t>
            </a:r>
          </a:p>
          <a:p>
            <a:r>
              <a:rPr lang="en-US" dirty="0" err="1"/>
              <a:t>Nederlands</a:t>
            </a:r>
            <a:r>
              <a:rPr lang="en-US" dirty="0"/>
              <a:t> 1930 – 1994 </a:t>
            </a:r>
          </a:p>
          <a:p>
            <a:r>
              <a:rPr lang="en-US" dirty="0" err="1"/>
              <a:t>Nepnieuws</a:t>
            </a:r>
            <a:r>
              <a:rPr lang="en-US" dirty="0"/>
              <a:t>, </a:t>
            </a:r>
            <a:r>
              <a:rPr lang="en-US" dirty="0" err="1"/>
              <a:t>Leugens</a:t>
            </a:r>
            <a:r>
              <a:rPr lang="en-US" dirty="0"/>
              <a:t>, </a:t>
            </a:r>
            <a:r>
              <a:rPr lang="en-US" dirty="0" err="1"/>
              <a:t>Oorlogsmisdaden</a:t>
            </a:r>
            <a:r>
              <a:rPr lang="en-US" dirty="0"/>
              <a:t> </a:t>
            </a:r>
            <a:r>
              <a:rPr lang="en-US" dirty="0" err="1"/>
              <a:t>goedpraten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Beetje</a:t>
            </a:r>
            <a:r>
              <a:rPr lang="en-US" dirty="0"/>
              <a:t> wat </a:t>
            </a:r>
            <a:br>
              <a:rPr lang="en-US" dirty="0"/>
            </a:br>
            <a:r>
              <a:rPr lang="en-US" dirty="0"/>
              <a:t>nu </a:t>
            </a:r>
            <a:r>
              <a:rPr lang="en-US" dirty="0">
                <a:hlinkClick r:id="rId3"/>
              </a:rPr>
              <a:t>IRA</a:t>
            </a:r>
            <a:r>
              <a:rPr lang="en-US" dirty="0"/>
              <a:t> is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F8462-6C0B-0AA8-18F9-F893F59C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043A4-CAB6-2545-2A26-F7647FF60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7"/>
            <a:ext cx="4637472" cy="32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E800-0F85-49BB-AA68-E6356491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Numbers</a:t>
            </a:r>
            <a:r>
              <a:rPr lang="nl-NL" dirty="0"/>
              <a:t> stations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72C6D-8343-425B-8484-441109BF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Reeksen getallen of letters </a:t>
            </a:r>
          </a:p>
          <a:p>
            <a:r>
              <a:rPr lang="nl-NL" dirty="0"/>
              <a:t>Boodschappen aan spionnen/infiltranten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The Buzzer </a:t>
            </a:r>
            <a:r>
              <a:rPr lang="nl-NL" dirty="0"/>
              <a:t>4625</a:t>
            </a:r>
          </a:p>
          <a:p>
            <a:pPr lvl="1"/>
            <a:r>
              <a:rPr lang="nl-NL" dirty="0"/>
              <a:t>Zoemer sinds 1976</a:t>
            </a:r>
          </a:p>
          <a:p>
            <a:pPr lvl="1"/>
            <a:r>
              <a:rPr lang="nl-NL" dirty="0"/>
              <a:t>Soms getallen (Rus)</a:t>
            </a:r>
          </a:p>
          <a:p>
            <a:r>
              <a:rPr lang="nl-NL" dirty="0">
                <a:hlinkClick r:id="rId5"/>
              </a:rPr>
              <a:t>The Pip</a:t>
            </a:r>
            <a:endParaRPr lang="nl-NL" dirty="0"/>
          </a:p>
          <a:p>
            <a:r>
              <a:rPr lang="nl-NL" dirty="0" err="1">
                <a:hlinkClick r:id="rId6"/>
              </a:rPr>
              <a:t>Squeaky</a:t>
            </a:r>
            <a:r>
              <a:rPr lang="nl-NL" dirty="0">
                <a:hlinkClick r:id="rId6"/>
              </a:rPr>
              <a:t> Wheel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C0D32E-BEF9-4D4E-8FAE-66E7C022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 descr="Afbeelding met tekst, rood, elektronica&#10;&#10;Automatisch gegenereerde beschrijving">
            <a:extLst>
              <a:ext uri="{FF2B5EF4-FFF2-40B4-BE49-F238E27FC236}">
                <a16:creationId xmlns:a16="http://schemas.microsoft.com/office/drawing/2014/main" id="{6430BD4E-0764-4DCB-8843-CC6D7C2E2F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2500" r="22316" b="26375"/>
          <a:stretch/>
        </p:blipFill>
        <p:spPr>
          <a:xfrm>
            <a:off x="4535488" y="2996952"/>
            <a:ext cx="4608512" cy="2980928"/>
          </a:xfrm>
          <a:prstGeom prst="rect">
            <a:avLst/>
          </a:prstGeom>
        </p:spPr>
      </p:pic>
      <p:pic>
        <p:nvPicPr>
          <p:cNvPr id="7" name="Buzzer.wav">
            <a:hlinkClick r:id="" action="ppaction://media"/>
            <a:extLst>
              <a:ext uri="{FF2B5EF4-FFF2-40B4-BE49-F238E27FC236}">
                <a16:creationId xmlns:a16="http://schemas.microsoft.com/office/drawing/2014/main" id="{E8C2E87D-D05A-421C-BA5A-0B7399B29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73488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B5B8C-9BF2-47B0-83FA-7CD19663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</a:t>
            </a:r>
            <a:r>
              <a:rPr lang="nl-NL" dirty="0" err="1"/>
              <a:t>Numbers</a:t>
            </a:r>
            <a:r>
              <a:rPr lang="nl-NL" dirty="0"/>
              <a:t> Stations?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A1894-97D0-469A-A4A0-C86BE277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58113" cy="4525963"/>
          </a:xfrm>
        </p:spPr>
        <p:txBody>
          <a:bodyPr>
            <a:normAutofit/>
          </a:bodyPr>
          <a:lstStyle/>
          <a:p>
            <a:r>
              <a:rPr lang="nl-NL" dirty="0"/>
              <a:t>Spion kan radiootje meenemen of kopen</a:t>
            </a:r>
          </a:p>
          <a:p>
            <a:r>
              <a:rPr lang="nl-NL" dirty="0"/>
              <a:t>Communicatie snel en niet te traceren,</a:t>
            </a:r>
            <a:br>
              <a:rPr lang="nl-NL" dirty="0"/>
            </a:br>
            <a:r>
              <a:rPr lang="nl-NL" dirty="0" err="1"/>
              <a:t>itt</a:t>
            </a:r>
            <a:r>
              <a:rPr lang="nl-NL" dirty="0"/>
              <a:t> post/telefoon/email/sms</a:t>
            </a:r>
          </a:p>
          <a:p>
            <a:r>
              <a:rPr lang="nl-NL" dirty="0">
                <a:hlinkClick r:id="rId2"/>
              </a:rPr>
              <a:t>RAFTER</a:t>
            </a:r>
            <a:r>
              <a:rPr lang="nl-NL" dirty="0"/>
              <a:t>: Luister op f+455kHz naar LO</a:t>
            </a:r>
          </a:p>
          <a:p>
            <a:endParaRPr lang="nl-NL" dirty="0"/>
          </a:p>
          <a:p>
            <a:r>
              <a:rPr lang="nl-NL" dirty="0"/>
              <a:t>Rafter Demo: </a:t>
            </a:r>
            <a:br>
              <a:rPr lang="nl-NL" dirty="0"/>
            </a:br>
            <a:r>
              <a:rPr lang="nl-NL" dirty="0"/>
              <a:t>NL spion met </a:t>
            </a:r>
            <a:br>
              <a:rPr lang="nl-NL" dirty="0"/>
            </a:br>
            <a:r>
              <a:rPr lang="nl-NL" dirty="0" err="1"/>
              <a:t>Hurricane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8265EF-EA31-43FB-A0B6-37954F22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A4E307-0A07-43BA-8FF7-973A6A68E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96817"/>
            <a:ext cx="5395441" cy="24420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73DC8F4-E79F-42EA-AC83-9BA9EBA58D6B}"/>
              </a:ext>
            </a:extLst>
          </p:cNvPr>
          <p:cNvSpPr txBox="1"/>
          <p:nvPr/>
        </p:nvSpPr>
        <p:spPr>
          <a:xfrm>
            <a:off x="3851920" y="409681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4625+455 = 5080</a:t>
            </a:r>
          </a:p>
        </p:txBody>
      </p:sp>
    </p:spTree>
    <p:extLst>
      <p:ext uri="{BB962C8B-B14F-4D97-AF65-F5344CB8AC3E}">
        <p14:creationId xmlns:p14="http://schemas.microsoft.com/office/powerpoint/2010/main" val="422778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6AB76-BEA8-41A2-93DC-6B614F37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439"/>
          </a:xfrm>
        </p:spPr>
        <p:txBody>
          <a:bodyPr/>
          <a:lstStyle/>
          <a:p>
            <a:r>
              <a:rPr lang="nl-NL" dirty="0"/>
              <a:t>Succes van Rafter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97079-7EA4-498A-B7B2-AB0E3036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43575"/>
          </a:xfrm>
        </p:spPr>
        <p:txBody>
          <a:bodyPr/>
          <a:lstStyle/>
          <a:p>
            <a:r>
              <a:rPr lang="nl-NL" dirty="0">
                <a:hlinkClick r:id="rId2"/>
              </a:rPr>
              <a:t>Vliegtuig</a:t>
            </a:r>
            <a:r>
              <a:rPr lang="nl-NL" dirty="0"/>
              <a:t> voor </a:t>
            </a:r>
            <a:r>
              <a:rPr lang="nl-NL" dirty="0" err="1"/>
              <a:t>Airborne</a:t>
            </a:r>
            <a:r>
              <a:rPr lang="nl-NL" dirty="0"/>
              <a:t> Rafter boven </a:t>
            </a:r>
            <a:br>
              <a:rPr lang="nl-NL" dirty="0"/>
            </a:br>
            <a:r>
              <a:rPr lang="nl-NL" dirty="0"/>
              <a:t>Londen, 1958-63</a:t>
            </a:r>
          </a:p>
          <a:p>
            <a:r>
              <a:rPr lang="nl-NL" dirty="0"/>
              <a:t>Geheim, CIA pissig</a:t>
            </a:r>
          </a:p>
          <a:p>
            <a:r>
              <a:rPr lang="nl-NL" dirty="0"/>
              <a:t>Duur, weinig succes</a:t>
            </a:r>
          </a:p>
          <a:p>
            <a:r>
              <a:rPr lang="nl-NL" dirty="0"/>
              <a:t>Counter-Rafter</a:t>
            </a:r>
          </a:p>
          <a:p>
            <a:pPr lvl="1"/>
            <a:r>
              <a:rPr lang="nl-NL" dirty="0"/>
              <a:t>Zilverpapier</a:t>
            </a:r>
          </a:p>
          <a:p>
            <a:pPr lvl="1"/>
            <a:r>
              <a:rPr lang="nl-NL" dirty="0"/>
              <a:t>Aparte </a:t>
            </a:r>
            <a:r>
              <a:rPr lang="nl-NL" dirty="0" err="1"/>
              <a:t>Osc</a:t>
            </a:r>
            <a:r>
              <a:rPr lang="nl-NL" dirty="0"/>
              <a:t>/Mix</a:t>
            </a:r>
          </a:p>
          <a:p>
            <a:r>
              <a:rPr lang="nl-NL" dirty="0"/>
              <a:t>Gestopt ~1963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77458A-6E3D-4D37-B64D-2B824F09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23C2C6-A205-4B13-8DD3-7675384B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758818" cy="36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2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AA9D4-3D81-8009-69C7-33D38FC1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Rafter ontvanger?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B2D2B-A303-0B2B-E588-2B5ED45C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4" y="1600200"/>
            <a:ext cx="3857625" cy="4822850"/>
          </a:xfrm>
        </p:spPr>
        <p:txBody>
          <a:bodyPr/>
          <a:lstStyle/>
          <a:p>
            <a:r>
              <a:rPr lang="nl-NL" dirty="0"/>
              <a:t>Weinig info op internet</a:t>
            </a:r>
          </a:p>
          <a:p>
            <a:r>
              <a:rPr lang="nl-NL" dirty="0"/>
              <a:t>Meerdere frequenties monitoren</a:t>
            </a:r>
          </a:p>
          <a:p>
            <a:r>
              <a:rPr lang="nl-NL" dirty="0"/>
              <a:t>Heel snel reageren</a:t>
            </a:r>
          </a:p>
          <a:p>
            <a:r>
              <a:rPr lang="nl-NL" dirty="0"/>
              <a:t>Ideaal: Panorama</a:t>
            </a:r>
            <a:br>
              <a:rPr lang="nl-NL" dirty="0"/>
            </a:br>
            <a:r>
              <a:rPr lang="nl-NL" dirty="0" err="1"/>
              <a:t>VdH</a:t>
            </a:r>
            <a:r>
              <a:rPr lang="nl-NL" dirty="0"/>
              <a:t> KL/GRS-3002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75BD06-E1E5-5C1D-8531-2598A908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E5E07-62AD-FF00-739F-EAF1E27C3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23333"/>
          <a:stretch/>
        </p:blipFill>
        <p:spPr>
          <a:xfrm>
            <a:off x="323528" y="1340767"/>
            <a:ext cx="4248472" cy="51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E149A-E0E9-3BE1-DD5C-D3B6F569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RAFTER-</a:t>
            </a:r>
            <a:r>
              <a:rPr lang="nl-NL" dirty="0" err="1"/>
              <a:t>Proof</a:t>
            </a:r>
            <a:r>
              <a:rPr lang="nl-NL" dirty="0"/>
              <a:t> gemaakt?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43C91-74B9-8117-9714-936F49B2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Interne afscherming en aparte oscillator</a:t>
            </a:r>
          </a:p>
          <a:p>
            <a:r>
              <a:rPr lang="nl-NL" dirty="0"/>
              <a:t>Misschien speciaal RAFTER-</a:t>
            </a:r>
            <a:r>
              <a:rPr lang="nl-NL" dirty="0" err="1"/>
              <a:t>Proof</a:t>
            </a:r>
            <a:r>
              <a:rPr lang="nl-NL" dirty="0"/>
              <a:t> gemaakt?</a:t>
            </a:r>
          </a:p>
          <a:p>
            <a:endParaRPr lang="nl-NL" dirty="0"/>
          </a:p>
          <a:p>
            <a:r>
              <a:rPr lang="nl-NL" dirty="0"/>
              <a:t>Tijd voor een testje: RAFTER-</a:t>
            </a:r>
            <a:r>
              <a:rPr lang="nl-NL" dirty="0" err="1"/>
              <a:t>Proof</a:t>
            </a:r>
            <a:r>
              <a:rPr lang="nl-NL" dirty="0"/>
              <a:t>-Proef</a:t>
            </a:r>
          </a:p>
          <a:p>
            <a:endParaRPr lang="nl-NL" dirty="0"/>
          </a:p>
          <a:p>
            <a:r>
              <a:rPr lang="nl-NL" dirty="0"/>
              <a:t>Uitgebreide “oscillator-test”:</a:t>
            </a:r>
          </a:p>
          <a:p>
            <a:pPr lvl="1"/>
            <a:r>
              <a:rPr lang="nl-NL" dirty="0">
                <a:solidFill>
                  <a:srgbClr val="0070C0"/>
                </a:solidFill>
              </a:rPr>
              <a:t>Meet</a:t>
            </a:r>
            <a:r>
              <a:rPr lang="nl-NL" dirty="0"/>
              <a:t> </a:t>
            </a:r>
            <a:r>
              <a:rPr lang="nl-NL" dirty="0" err="1"/>
              <a:t>LocOsc</a:t>
            </a:r>
            <a:r>
              <a:rPr lang="nl-NL" dirty="0"/>
              <a:t> op S-meter van </a:t>
            </a:r>
            <a:r>
              <a:rPr lang="nl-NL" dirty="0" err="1"/>
              <a:t>Satellit</a:t>
            </a:r>
            <a:r>
              <a:rPr lang="nl-NL" dirty="0"/>
              <a:t> 400</a:t>
            </a:r>
          </a:p>
          <a:p>
            <a:pPr lvl="1"/>
            <a:r>
              <a:rPr lang="nl-NL" dirty="0"/>
              <a:t>Op 6585kHz, Spriet, 5m afstand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1C194E-5099-7237-1337-DEA0D2FD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0171D-9FC5-3286-F402-3838F93B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67" y="4509120"/>
            <a:ext cx="1221317" cy="9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4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RAFTER-</a:t>
            </a:r>
            <a:r>
              <a:rPr lang="nl-NL" dirty="0" err="1"/>
              <a:t>Proof</a:t>
            </a:r>
            <a:r>
              <a:rPr lang="nl-NL" dirty="0"/>
              <a:t>: Buizentoestellen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58791"/>
              </p:ext>
            </p:extLst>
          </p:nvPr>
        </p:nvGraphicFramePr>
        <p:xfrm>
          <a:off x="683568" y="1361992"/>
          <a:ext cx="72264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62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133754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2361530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BX480A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BX645U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Preselectie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Pye</a:t>
                      </a:r>
                      <a:r>
                        <a:rPr lang="nl-NL" sz="2800" dirty="0"/>
                        <a:t> </a:t>
                      </a:r>
                      <a:r>
                        <a:rPr lang="nl-NL" sz="2800" dirty="0" err="1"/>
                        <a:t>Seafarer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Erres</a:t>
                      </a:r>
                      <a:r>
                        <a:rPr lang="nl-NL" sz="2800" dirty="0"/>
                        <a:t> RA6531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Hybride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Buizenradio’s aan draadantenne 20m</a:t>
            </a:r>
          </a:p>
          <a:p>
            <a:r>
              <a:rPr lang="nl-NL" dirty="0" err="1"/>
              <a:t>RAFTERen</a:t>
            </a:r>
            <a:r>
              <a:rPr lang="nl-NL" dirty="0"/>
              <a:t> tot 60m: geloofwaardig</a:t>
            </a:r>
          </a:p>
          <a:p>
            <a:r>
              <a:rPr lang="nl-NL" dirty="0"/>
              <a:t>Preselectie helpt tegen RAFTER</a:t>
            </a:r>
          </a:p>
          <a:p>
            <a:r>
              <a:rPr lang="nl-NL" dirty="0" err="1"/>
              <a:t>Transistoriseren</a:t>
            </a:r>
            <a:r>
              <a:rPr lang="nl-NL" dirty="0"/>
              <a:t> helpt nog meer</a:t>
            </a:r>
          </a:p>
        </p:txBody>
      </p:sp>
    </p:spTree>
    <p:extLst>
      <p:ext uri="{BB962C8B-B14F-4D97-AF65-F5344CB8AC3E}">
        <p14:creationId xmlns:p14="http://schemas.microsoft.com/office/powerpoint/2010/main" val="387054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84E480-145E-4235-98BB-3322FAB7C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36" y="4120377"/>
            <a:ext cx="3456384" cy="259228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0E9BF7-1515-41C2-A257-CC42804F6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90107"/>
            <a:ext cx="3240360" cy="243027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7A14C1-C906-4C1E-BC60-26367135D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521" r="20425" b="6565"/>
          <a:stretch/>
        </p:blipFill>
        <p:spPr>
          <a:xfrm>
            <a:off x="6525209" y="3578972"/>
            <a:ext cx="1512168" cy="3024336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CC37F9E4-8864-722A-F1DE-F5DCBF54D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8089"/>
            <a:ext cx="3456384" cy="259228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B9E7358-C7D2-72C6-1D50-25EB0B34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1. “</a:t>
            </a:r>
            <a:r>
              <a:rPr lang="en-US" dirty="0" err="1"/>
              <a:t>Russische</a:t>
            </a:r>
            <a:r>
              <a:rPr lang="en-US" dirty="0"/>
              <a:t>” Portables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00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Westerse portables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86639"/>
              </p:ext>
            </p:extLst>
          </p:nvPr>
        </p:nvGraphicFramePr>
        <p:xfrm>
          <a:off x="683568" y="1361992"/>
          <a:ext cx="722647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5962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133754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2361530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Opmerkingen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Henriette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Batterij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Ocean Boy 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Preselectie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Phil </a:t>
                      </a:r>
                      <a:r>
                        <a:rPr lang="nl-NL" sz="2800" dirty="0" err="1"/>
                        <a:t>Hurricane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Lichtnet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ITT Teddy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½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Lichtnet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Transistorradio’s  nauwelijks waarneembaar</a:t>
            </a:r>
          </a:p>
          <a:p>
            <a:r>
              <a:rPr lang="nl-NL" dirty="0"/>
              <a:t>- = niet te horen, 0 = geen meteruitslag</a:t>
            </a:r>
          </a:p>
          <a:p>
            <a:r>
              <a:rPr lang="nl-NL" dirty="0"/>
              <a:t>De transistorportable (vanaf ca. 1960) betekende het einde van RAFTER succes</a:t>
            </a:r>
          </a:p>
        </p:txBody>
      </p:sp>
    </p:spTree>
    <p:extLst>
      <p:ext uri="{BB962C8B-B14F-4D97-AF65-F5344CB8AC3E}">
        <p14:creationId xmlns:p14="http://schemas.microsoft.com/office/powerpoint/2010/main" val="37401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3F19F-2647-E441-FEA7-6220F2AC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25"/>
          </a:xfrm>
        </p:spPr>
        <p:txBody>
          <a:bodyPr/>
          <a:lstStyle/>
          <a:p>
            <a:r>
              <a:rPr lang="nl-NL" dirty="0"/>
              <a:t>Sovjet portables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A768918C-C1E9-0F60-0C1A-833FCCB2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029657"/>
              </p:ext>
            </p:extLst>
          </p:nvPr>
        </p:nvGraphicFramePr>
        <p:xfrm>
          <a:off x="683569" y="1361992"/>
          <a:ext cx="602746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172649234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34182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7350863"/>
                    </a:ext>
                  </a:extLst>
                </a:gridCol>
                <a:gridCol w="1562972">
                  <a:extLst>
                    <a:ext uri="{9D8B030D-6E8A-4147-A177-3AD203B41FA5}">
                      <a16:colId xmlns:a16="http://schemas.microsoft.com/office/drawing/2014/main" val="1186094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Toestel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(5m)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 (1m)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Spidola</a:t>
                      </a:r>
                      <a:r>
                        <a:rPr lang="nl-NL" sz="28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Selena B212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21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Rossia</a:t>
                      </a:r>
                      <a:r>
                        <a:rPr lang="nl-NL" sz="2800" dirty="0"/>
                        <a:t> 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2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Olimpik</a:t>
                      </a:r>
                      <a:r>
                        <a:rPr lang="nl-NL" sz="2800" dirty="0"/>
                        <a:t> 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3272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1DB63-25BC-8272-3ED9-452691F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449FEAB-AD5C-6A70-4FC8-D61926795D7A}"/>
              </a:ext>
            </a:extLst>
          </p:cNvPr>
          <p:cNvSpPr txBox="1">
            <a:spLocks/>
          </p:cNvSpPr>
          <p:nvPr/>
        </p:nvSpPr>
        <p:spPr>
          <a:xfrm>
            <a:off x="683568" y="4149080"/>
            <a:ext cx="8229600" cy="24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 zover waarneembaar, alles heel zwak</a:t>
            </a:r>
          </a:p>
          <a:p>
            <a:r>
              <a:rPr lang="nl-NL" dirty="0" err="1"/>
              <a:t>Rossia</a:t>
            </a:r>
            <a:r>
              <a:rPr lang="nl-NL" dirty="0"/>
              <a:t> geeft als enige zichtbaar beweging</a:t>
            </a:r>
          </a:p>
          <a:p>
            <a:r>
              <a:rPr lang="nl-NL" dirty="0"/>
              <a:t>Conclusie: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Geen RAFTER-</a:t>
            </a:r>
            <a:r>
              <a:rPr lang="nl-NL" dirty="0" err="1">
                <a:solidFill>
                  <a:srgbClr val="FF0000"/>
                </a:solidFill>
              </a:rPr>
              <a:t>hardening</a:t>
            </a:r>
            <a:r>
              <a:rPr lang="nl-NL" dirty="0">
                <a:solidFill>
                  <a:srgbClr val="FF0000"/>
                </a:solidFill>
              </a:rPr>
              <a:t> in de </a:t>
            </a:r>
            <a:r>
              <a:rPr lang="nl-NL" dirty="0" err="1">
                <a:solidFill>
                  <a:srgbClr val="FF0000"/>
                </a:solidFill>
              </a:rPr>
              <a:t>Rossia</a:t>
            </a:r>
            <a:r>
              <a:rPr lang="nl-NL" dirty="0">
                <a:solidFill>
                  <a:srgbClr val="FF0000"/>
                </a:solidFill>
              </a:rPr>
              <a:t> 303</a:t>
            </a:r>
          </a:p>
        </p:txBody>
      </p:sp>
    </p:spTree>
    <p:extLst>
      <p:ext uri="{BB962C8B-B14F-4D97-AF65-F5344CB8AC3E}">
        <p14:creationId xmlns:p14="http://schemas.microsoft.com/office/powerpoint/2010/main" val="3114380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6.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303836"/>
          </a:xfrm>
        </p:spPr>
        <p:txBody>
          <a:bodyPr/>
          <a:lstStyle/>
          <a:p>
            <a:r>
              <a:rPr lang="en-US" dirty="0"/>
              <a:t>Heel 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radiootje</a:t>
            </a:r>
            <a:endParaRPr lang="en-US" dirty="0"/>
          </a:p>
          <a:p>
            <a:r>
              <a:rPr lang="en-US" dirty="0" err="1"/>
              <a:t>Techniek</a:t>
            </a:r>
            <a:r>
              <a:rPr lang="en-US" dirty="0"/>
              <a:t> </a:t>
            </a:r>
            <a:r>
              <a:rPr lang="en-US" dirty="0" err="1"/>
              <a:t>beetje</a:t>
            </a:r>
            <a:r>
              <a:rPr lang="en-US" dirty="0"/>
              <a:t> passé: Ge </a:t>
            </a:r>
            <a:r>
              <a:rPr lang="en-US" dirty="0" err="1"/>
              <a:t>torren</a:t>
            </a:r>
            <a:endParaRPr lang="en-US" dirty="0"/>
          </a:p>
          <a:p>
            <a:r>
              <a:rPr lang="en-US" dirty="0"/>
              <a:t>Soviet portables, </a:t>
            </a:r>
            <a:r>
              <a:rPr lang="en-US" dirty="0" err="1"/>
              <a:t>klasse</a:t>
            </a:r>
            <a:r>
              <a:rPr lang="en-US" dirty="0"/>
              <a:t> apart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aanwijzingen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RAFTER-hardening</a:t>
            </a:r>
          </a:p>
          <a:p>
            <a:pPr lvl="1"/>
            <a:r>
              <a:rPr lang="en-US" dirty="0" err="1"/>
              <a:t>Onnodig</a:t>
            </a:r>
            <a:r>
              <a:rPr lang="en-US" dirty="0"/>
              <a:t> in </a:t>
            </a:r>
            <a:r>
              <a:rPr lang="en-US" dirty="0" err="1"/>
              <a:t>transistortijdperk</a:t>
            </a:r>
            <a:endParaRPr lang="en-US" dirty="0"/>
          </a:p>
          <a:p>
            <a:pPr lvl="1"/>
            <a:endParaRPr lang="nl-NL" dirty="0"/>
          </a:p>
          <a:p>
            <a:r>
              <a:rPr lang="nl-NL" dirty="0"/>
              <a:t>LC-Kring 12 juni:</a:t>
            </a:r>
            <a:br>
              <a:rPr lang="nl-NL" dirty="0"/>
            </a:br>
            <a:r>
              <a:rPr lang="nl-NL" dirty="0">
                <a:hlinkClick r:id="rId2"/>
              </a:rPr>
              <a:t>Teletone 111</a:t>
            </a:r>
            <a:br>
              <a:rPr lang="nl-NL" dirty="0"/>
            </a:br>
            <a:r>
              <a:rPr lang="nl-NL" dirty="0"/>
              <a:t>(USA, 1948)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9D22C-1E3D-DB94-CD3D-EA64AB6EB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9576"/>
          <a:stretch/>
        </p:blipFill>
        <p:spPr>
          <a:xfrm>
            <a:off x="4355976" y="4582023"/>
            <a:ext cx="3349452" cy="20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Rossia</a:t>
            </a:r>
            <a:r>
              <a:rPr lang="en-US" dirty="0"/>
              <a:t> 303</a:t>
            </a:r>
          </a:p>
          <a:p>
            <a:r>
              <a:rPr lang="en-US" dirty="0" err="1"/>
              <a:t>Spidola</a:t>
            </a:r>
            <a:r>
              <a:rPr lang="en-US" dirty="0"/>
              <a:t>, Signal, Selena, </a:t>
            </a:r>
            <a:r>
              <a:rPr lang="en-US" dirty="0" err="1"/>
              <a:t>Olimpik</a:t>
            </a:r>
            <a:endParaRPr lang="en-US" dirty="0"/>
          </a:p>
          <a:p>
            <a:r>
              <a:rPr lang="en-US" dirty="0" err="1"/>
              <a:t>TecSun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/>
              <a:t> 80m ant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Herkomst</a:t>
            </a:r>
            <a:r>
              <a:rPr lang="en-US" dirty="0"/>
              <a:t> </a:t>
            </a:r>
            <a:r>
              <a:rPr lang="en-US" dirty="0" err="1"/>
              <a:t>Sovjet</a:t>
            </a:r>
            <a:r>
              <a:rPr lang="en-US" dirty="0"/>
              <a:t> </a:t>
            </a:r>
            <a:r>
              <a:rPr lang="en-US" dirty="0" err="1"/>
              <a:t>Unie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637112"/>
          </a:xfrm>
        </p:spPr>
        <p:txBody>
          <a:bodyPr>
            <a:normAutofit/>
          </a:bodyPr>
          <a:lstStyle/>
          <a:p>
            <a:r>
              <a:rPr lang="en-US" dirty="0"/>
              <a:t>Meestal </a:t>
            </a:r>
            <a:r>
              <a:rPr lang="en-US" i="1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Rusland</a:t>
            </a:r>
            <a:r>
              <a:rPr lang="en-US" dirty="0"/>
              <a:t> maar </a:t>
            </a:r>
            <a:r>
              <a:rPr lang="en-US" dirty="0" err="1"/>
              <a:t>Letland</a:t>
            </a:r>
            <a:r>
              <a:rPr lang="en-US" dirty="0"/>
              <a:t>!</a:t>
            </a:r>
          </a:p>
          <a:p>
            <a:r>
              <a:rPr lang="nl-NL" dirty="0"/>
              <a:t>VEF: Valst </a:t>
            </a:r>
            <a:r>
              <a:rPr lang="nl-NL" dirty="0" err="1"/>
              <a:t>Elektrotehniska</a:t>
            </a:r>
            <a:r>
              <a:rPr lang="nl-NL" dirty="0"/>
              <a:t> </a:t>
            </a:r>
            <a:r>
              <a:rPr lang="nl-NL" dirty="0" err="1"/>
              <a:t>Fabrika</a:t>
            </a:r>
            <a:endParaRPr lang="nl-NL" dirty="0"/>
          </a:p>
          <a:p>
            <a:r>
              <a:rPr lang="nl-NL" dirty="0"/>
              <a:t>RRR: </a:t>
            </a:r>
            <a:r>
              <a:rPr lang="nl-NL" dirty="0" err="1"/>
              <a:t>Rigas</a:t>
            </a:r>
            <a:r>
              <a:rPr lang="nl-NL" dirty="0"/>
              <a:t> Radio </a:t>
            </a:r>
            <a:r>
              <a:rPr lang="nl-NL" dirty="0" err="1"/>
              <a:t>Rupnica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55975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6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4CF2-B35E-1403-2118-5BF2716D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Rossia</a:t>
            </a:r>
            <a:r>
              <a:rPr lang="nl-NL" dirty="0"/>
              <a:t> 303: uit </a:t>
            </a:r>
            <a:r>
              <a:rPr lang="nl-NL" dirty="0">
                <a:hlinkClick r:id="rId2"/>
              </a:rPr>
              <a:t>Tsjeljabinsk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C7188-FAE4-DE29-7A17-EB82DF93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49067"/>
          </a:xfrm>
        </p:spPr>
        <p:txBody>
          <a:bodyPr/>
          <a:lstStyle/>
          <a:p>
            <a:r>
              <a:rPr lang="nl-NL" dirty="0"/>
              <a:t>Stad 1 </a:t>
            </a:r>
            <a:r>
              <a:rPr lang="nl-NL" dirty="0" err="1"/>
              <a:t>mln</a:t>
            </a:r>
            <a:r>
              <a:rPr lang="nl-NL" dirty="0"/>
              <a:t> inw, zuid-Oeral vlak bij Kazachstan</a:t>
            </a:r>
          </a:p>
          <a:p>
            <a:r>
              <a:rPr lang="nl-NL" dirty="0"/>
              <a:t>Industriestad – </a:t>
            </a:r>
            <a:r>
              <a:rPr lang="nl-NL" dirty="0" err="1"/>
              <a:t>Tankograd</a:t>
            </a:r>
            <a:endParaRPr lang="nl-NL" dirty="0"/>
          </a:p>
          <a:p>
            <a:r>
              <a:rPr lang="nl-NL" dirty="0"/>
              <a:t>Nucleaire ramp 1957, </a:t>
            </a:r>
            <a:r>
              <a:rPr lang="nl-NL" dirty="0" err="1"/>
              <a:t>Majak</a:t>
            </a:r>
            <a:endParaRPr lang="nl-NL" dirty="0"/>
          </a:p>
          <a:p>
            <a:r>
              <a:rPr lang="nl-NL" dirty="0">
                <a:hlinkClick r:id="rId3"/>
              </a:rPr>
              <a:t>Meteoor 2013</a:t>
            </a:r>
            <a:r>
              <a:rPr lang="nl-NL" dirty="0"/>
              <a:t> met 1600  gewonden</a:t>
            </a:r>
          </a:p>
          <a:p>
            <a:r>
              <a:rPr lang="nl-NL" dirty="0"/>
              <a:t>Meeste uitgaande cyberaanvallen (2011)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98E221-FA84-8C32-72D8-90062138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846F41-5058-05DD-3010-FFCABC223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b="9136"/>
          <a:stretch/>
        </p:blipFill>
        <p:spPr>
          <a:xfrm>
            <a:off x="0" y="4975583"/>
            <a:ext cx="914400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Kenmerken</a:t>
            </a:r>
            <a:r>
              <a:rPr lang="en-US" dirty="0"/>
              <a:t> </a:t>
            </a:r>
            <a:r>
              <a:rPr lang="en-US" dirty="0" err="1"/>
              <a:t>Sovjet</a:t>
            </a:r>
            <a:r>
              <a:rPr lang="en-US" dirty="0"/>
              <a:t> portables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hoesje</a:t>
            </a:r>
            <a:r>
              <a:rPr lang="en-US" dirty="0"/>
              <a:t> (</a:t>
            </a:r>
            <a:r>
              <a:rPr lang="en-US" dirty="0" err="1"/>
              <a:t>datumstempel</a:t>
            </a:r>
            <a:r>
              <a:rPr lang="en-US" dirty="0"/>
              <a:t>!)</a:t>
            </a:r>
          </a:p>
          <a:p>
            <a:r>
              <a:rPr lang="en-US" dirty="0" err="1"/>
              <a:t>Antenne-aansluiting</a:t>
            </a:r>
            <a:endParaRPr lang="en-US" dirty="0"/>
          </a:p>
          <a:p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ingegoten</a:t>
            </a:r>
            <a:r>
              <a:rPr lang="en-US" dirty="0"/>
              <a:t> (</a:t>
            </a:r>
            <a:r>
              <a:rPr lang="en-US" dirty="0" err="1"/>
              <a:t>vb</a:t>
            </a:r>
            <a:r>
              <a:rPr lang="en-US" dirty="0"/>
              <a:t> </a:t>
            </a:r>
            <a:r>
              <a:rPr lang="en-US" dirty="0" err="1"/>
              <a:t>Olimpik</a:t>
            </a:r>
            <a:r>
              <a:rPr lang="en-US" dirty="0"/>
              <a:t>) of </a:t>
            </a:r>
            <a:r>
              <a:rPr lang="en-US" dirty="0" err="1"/>
              <a:t>typeplaatje</a:t>
            </a:r>
            <a:endParaRPr lang="en-US" dirty="0"/>
          </a:p>
          <a:p>
            <a:r>
              <a:rPr lang="en-US" dirty="0"/>
              <a:t>Type 3 </a:t>
            </a:r>
            <a:r>
              <a:rPr lang="en-US" dirty="0" err="1"/>
              <a:t>cijfers</a:t>
            </a:r>
            <a:r>
              <a:rPr lang="en-US" dirty="0"/>
              <a:t> met 0 </a:t>
            </a:r>
            <a:r>
              <a:rPr lang="en-US" dirty="0" err="1"/>
              <a:t>middenin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01002"/>
            <a:ext cx="6980395" cy="21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3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1DDCAE5-42E5-4B99-B92F-DD57CA10C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2216"/>
          <a:stretch/>
        </p:blipFill>
        <p:spPr>
          <a:xfrm>
            <a:off x="3369828" y="1507715"/>
            <a:ext cx="5282728" cy="3842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4m-band: </a:t>
            </a:r>
            <a:r>
              <a:rPr lang="en-US" dirty="0">
                <a:hlinkClick r:id="rId3"/>
              </a:rPr>
              <a:t>OIRT-FM, 66-74 MHz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598015"/>
            <a:ext cx="7587952" cy="4983162"/>
          </a:xfrm>
        </p:spPr>
        <p:txBody>
          <a:bodyPr/>
          <a:lstStyle/>
          <a:p>
            <a:r>
              <a:rPr lang="en-US" dirty="0"/>
              <a:t>Tesla 2827B, </a:t>
            </a:r>
            <a:br>
              <a:rPr lang="en-US" dirty="0"/>
            </a:br>
            <a:r>
              <a:rPr lang="en-US" dirty="0"/>
              <a:t>ca. 1974</a:t>
            </a:r>
          </a:p>
          <a:p>
            <a:r>
              <a:rPr lang="en-US" dirty="0"/>
              <a:t>Eigen FM-band</a:t>
            </a:r>
            <a:br>
              <a:rPr lang="en-US" dirty="0"/>
            </a:br>
            <a:r>
              <a:rPr lang="en-US" dirty="0" err="1"/>
              <a:t>voor</a:t>
            </a:r>
            <a:r>
              <a:rPr lang="en-US" dirty="0"/>
              <a:t> MOE</a:t>
            </a:r>
          </a:p>
          <a:p>
            <a:r>
              <a:rPr lang="en-US" dirty="0" err="1"/>
              <a:t>Tegen</a:t>
            </a:r>
            <a:r>
              <a:rPr lang="en-US" dirty="0"/>
              <a:t> W-</a:t>
            </a:r>
            <a:r>
              <a:rPr lang="en-US" dirty="0" err="1"/>
              <a:t>Eur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invloed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Spiegelfreq</a:t>
            </a:r>
            <a:r>
              <a:rPr lang="en-US" dirty="0"/>
              <a:t> van 71,2 </a:t>
            </a:r>
            <a:r>
              <a:rPr lang="en-US" dirty="0" err="1"/>
              <a:t>geeft</a:t>
            </a:r>
            <a:r>
              <a:rPr lang="en-US" dirty="0"/>
              <a:t> NPO2 op 92,6</a:t>
            </a:r>
          </a:p>
        </p:txBody>
      </p:sp>
    </p:spTree>
    <p:extLst>
      <p:ext uri="{BB962C8B-B14F-4D97-AF65-F5344CB8AC3E}">
        <p14:creationId xmlns:p14="http://schemas.microsoft.com/office/powerpoint/2010/main" val="185784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5388430" cy="34502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/>
          </a:bodyPr>
          <a:lstStyle/>
          <a:p>
            <a:r>
              <a:rPr lang="en-US" dirty="0" err="1"/>
              <a:t>Standaard</a:t>
            </a:r>
            <a:r>
              <a:rPr lang="en-US" dirty="0"/>
              <a:t> </a:t>
            </a:r>
            <a:r>
              <a:rPr lang="en-US" dirty="0" err="1"/>
              <a:t>batterijen</a:t>
            </a:r>
            <a:r>
              <a:rPr lang="en-US" dirty="0"/>
              <a:t>: Penlight, 9V </a:t>
            </a:r>
            <a:r>
              <a:rPr lang="en-US" dirty="0" err="1"/>
              <a:t>blok</a:t>
            </a:r>
            <a:r>
              <a:rPr lang="en-US" dirty="0"/>
              <a:t>, C, D</a:t>
            </a:r>
          </a:p>
          <a:p>
            <a:r>
              <a:rPr lang="en-US" dirty="0"/>
              <a:t>Ook 6V </a:t>
            </a:r>
            <a:r>
              <a:rPr lang="en-US" dirty="0" err="1"/>
              <a:t>blokje</a:t>
            </a:r>
            <a:endParaRPr lang="en-US" dirty="0"/>
          </a:p>
          <a:p>
            <a:r>
              <a:rPr lang="en-US" dirty="0" err="1"/>
              <a:t>Sokol</a:t>
            </a:r>
            <a:r>
              <a:rPr lang="en-US" dirty="0"/>
              <a:t> Adapter </a:t>
            </a:r>
            <a:br>
              <a:rPr lang="en-US" dirty="0"/>
            </a:br>
            <a:r>
              <a:rPr lang="en-US" dirty="0"/>
              <a:t>(“Charger”??)</a:t>
            </a:r>
          </a:p>
          <a:p>
            <a:r>
              <a:rPr lang="en-US" dirty="0" err="1"/>
              <a:t>Keuze</a:t>
            </a:r>
            <a:r>
              <a:rPr lang="en-US" dirty="0"/>
              <a:t>: 6xC</a:t>
            </a:r>
            <a:br>
              <a:rPr lang="en-US" dirty="0"/>
            </a:br>
            <a:r>
              <a:rPr lang="en-US" dirty="0"/>
              <a:t>of 2x 4,5V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Ph</a:t>
            </a:r>
            <a:r>
              <a:rPr lang="en-US" dirty="0"/>
              <a:t> L3X02T)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25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VEF </a:t>
            </a:r>
            <a:r>
              <a:rPr lang="en-US" dirty="0" err="1"/>
              <a:t>Spidola</a:t>
            </a:r>
            <a:r>
              <a:rPr lang="en-US" dirty="0"/>
              <a:t> tot Selena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Multiband portable met </a:t>
            </a:r>
            <a:br>
              <a:rPr lang="en-US" dirty="0"/>
            </a:br>
            <a:r>
              <a:rPr lang="en-US" dirty="0" err="1"/>
              <a:t>bandcarousel</a:t>
            </a:r>
            <a:endParaRPr lang="en-US" dirty="0"/>
          </a:p>
          <a:p>
            <a:r>
              <a:rPr lang="en-US" dirty="0"/>
              <a:t>LG, MG, 5/6x KG</a:t>
            </a:r>
          </a:p>
          <a:p>
            <a:r>
              <a:rPr lang="en-US" dirty="0"/>
              <a:t>10 (later 12) transistors</a:t>
            </a:r>
          </a:p>
          <a:p>
            <a:r>
              <a:rPr lang="en-US" dirty="0" err="1"/>
              <a:t>Introductie</a:t>
            </a:r>
            <a:r>
              <a:rPr lang="en-US" dirty="0"/>
              <a:t> 1960</a:t>
            </a:r>
          </a:p>
          <a:p>
            <a:r>
              <a:rPr lang="en-US" dirty="0" err="1"/>
              <a:t>Spidola</a:t>
            </a:r>
            <a:r>
              <a:rPr lang="en-US" dirty="0"/>
              <a:t> (MPM60), </a:t>
            </a:r>
            <a:r>
              <a:rPr lang="en-US" dirty="0" err="1"/>
              <a:t>Spidola</a:t>
            </a:r>
            <a:r>
              <a:rPr lang="en-US" dirty="0"/>
              <a:t> 10, VEF12, VEF202, VEF204, VEF206, </a:t>
            </a:r>
            <a:r>
              <a:rPr lang="en-US" dirty="0" err="1"/>
              <a:t>Spidola</a:t>
            </a:r>
            <a:r>
              <a:rPr lang="en-US" dirty="0"/>
              <a:t> 232, Selena</a:t>
            </a:r>
          </a:p>
          <a:p>
            <a:r>
              <a:rPr lang="en-US" dirty="0"/>
              <a:t>Cuba 1989: VEF206 </a:t>
            </a:r>
            <a:r>
              <a:rPr lang="en-US" dirty="0" err="1"/>
              <a:t>nieuw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koop</a:t>
            </a:r>
            <a:endParaRPr lang="en-US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14513" r="7208" b="10058"/>
          <a:stretch/>
        </p:blipFill>
        <p:spPr bwMode="auto">
          <a:xfrm>
            <a:off x="5165887" y="1484784"/>
            <a:ext cx="383158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0D4DE2-879D-4BC1-E1B3-D1591B46A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92049"/>
            <a:ext cx="1090464" cy="8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9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Microsoft Office PowerPoint</Application>
  <PresentationFormat>On-screen Show (4:3)</PresentationFormat>
  <Paragraphs>273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Kantoorthema</vt:lpstr>
      <vt:lpstr>Rossia 303 (1980)</vt:lpstr>
      <vt:lpstr>Wat gaan we doen</vt:lpstr>
      <vt:lpstr>1. “Russische” Portables</vt:lpstr>
      <vt:lpstr>Herkomst Sovjet Unie</vt:lpstr>
      <vt:lpstr>Rossia 303: uit Tsjeljabinsk</vt:lpstr>
      <vt:lpstr>Kenmerken Sovjet portables</vt:lpstr>
      <vt:lpstr>De 4m-band: OIRT-FM, 66-74 MHz</vt:lpstr>
      <vt:lpstr>Voeding</vt:lpstr>
      <vt:lpstr>VEF Spidola tot Selena</vt:lpstr>
      <vt:lpstr>Binnenin de Spidola</vt:lpstr>
      <vt:lpstr>Selena B212, Minsk 1975</vt:lpstr>
      <vt:lpstr>2. Bezoeken aan Tsjechië</vt:lpstr>
      <vt:lpstr>Waarom Tsjechië en Slowakije</vt:lpstr>
      <vt:lpstr>Tweedehands kopen?</vt:lpstr>
      <vt:lpstr>3. De Rossia 303</vt:lpstr>
      <vt:lpstr>HF deel</vt:lpstr>
      <vt:lpstr>Het MF deel en Detectie</vt:lpstr>
      <vt:lpstr>LF deel met MP40 / MP41</vt:lpstr>
      <vt:lpstr>Verschil MP40 / MP41?</vt:lpstr>
      <vt:lpstr>Compacte bouw</vt:lpstr>
      <vt:lpstr>4. Wat beluister je ermee?</vt:lpstr>
      <vt:lpstr>Toeristisch gebruik </vt:lpstr>
      <vt:lpstr>Radio Moskou</vt:lpstr>
      <vt:lpstr>Numbers stations</vt:lpstr>
      <vt:lpstr>Waarom Numbers Stations?</vt:lpstr>
      <vt:lpstr>Succes van Rafter</vt:lpstr>
      <vt:lpstr>Een Rafter ontvanger?</vt:lpstr>
      <vt:lpstr>5. RAFTER-Proof gemaakt?</vt:lpstr>
      <vt:lpstr>RAFTER-Proof: Buizentoestellen</vt:lpstr>
      <vt:lpstr>Westerse portables</vt:lpstr>
      <vt:lpstr>Sovjet portables</vt:lpstr>
      <vt:lpstr>6. 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71</cp:revision>
  <dcterms:created xsi:type="dcterms:W3CDTF">2019-01-19T09:21:01Z</dcterms:created>
  <dcterms:modified xsi:type="dcterms:W3CDTF">2024-05-22T10:11:09Z</dcterms:modified>
</cp:coreProperties>
</file>