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78" r:id="rId3"/>
    <p:sldId id="329" r:id="rId4"/>
    <p:sldId id="333" r:id="rId5"/>
    <p:sldId id="334" r:id="rId6"/>
    <p:sldId id="335" r:id="rId7"/>
    <p:sldId id="336" r:id="rId8"/>
    <p:sldId id="337" r:id="rId9"/>
    <p:sldId id="328" r:id="rId10"/>
    <p:sldId id="338" r:id="rId11"/>
    <p:sldId id="339" r:id="rId12"/>
    <p:sldId id="340" r:id="rId13"/>
    <p:sldId id="341" r:id="rId14"/>
    <p:sldId id="342" r:id="rId15"/>
    <p:sldId id="330" r:id="rId16"/>
    <p:sldId id="343" r:id="rId17"/>
    <p:sldId id="344" r:id="rId18"/>
    <p:sldId id="347" r:id="rId19"/>
    <p:sldId id="360" r:id="rId20"/>
    <p:sldId id="345" r:id="rId21"/>
    <p:sldId id="346" r:id="rId22"/>
    <p:sldId id="348" r:id="rId23"/>
    <p:sldId id="362" r:id="rId24"/>
    <p:sldId id="331" r:id="rId25"/>
    <p:sldId id="349" r:id="rId26"/>
    <p:sldId id="350" r:id="rId27"/>
    <p:sldId id="351" r:id="rId28"/>
    <p:sldId id="36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32" r:id="rId37"/>
    <p:sldId id="359" r:id="rId38"/>
    <p:sldId id="327" r:id="rId3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89" d="100"/>
          <a:sy n="89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4-3-2024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4-3-2024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4-3-2024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4-3-2024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4-3-2024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4-3-2024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4-3-2024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ebspace.science.uu.nl/~tel00101/FotoAlbum/RadioCorner/Pres/NauwAfst.ppt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hort-wave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2.wav"/><Relationship Id="rId7" Type="http://schemas.openxmlformats.org/officeDocument/2006/relationships/image" Target="../media/image7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xc.nl/proefnummer/" TargetMode="External"/><Relationship Id="rId2" Type="http://schemas.openxmlformats.org/officeDocument/2006/relationships/hyperlink" Target="https://www.bdxc.nl/informat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ebspace.science.uu.nl/~tel00101/FotoAlbum/RadioCorner/Sets/PhBX645U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ebspace.science.uu.nl/~tel00101/FotoAlbum/RadioCorner/Sets/Gcymom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Sets/Phil480A.htm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ebspace.science.uu.nl/~tel00101/FotoAlbum/RadioCorner/Pres/RaamAnt.ppt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ebspace.science.uu.nl/~tel00101/FotoAlbum/RadioCorner/Pres/RaamAnt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pace.science.uu.nl/~tel00101/FotoAlbum/RadioCorner/Pres/Piraten.pptx" TargetMode="External"/><Relationship Id="rId2" Type="http://schemas.openxmlformats.org/officeDocument/2006/relationships/hyperlink" Target="https://www.rdi.nl/documenten/vergunningen/2022/03/16/overzicht-vergunningen-laagvermogen-middengol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webspace.science.uu.nl/~tel00101/FotoAlbum/RadioCorner/Pres/RaamAnt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rt-wave.info/" TargetMode="External"/><Relationship Id="rId2" Type="http://schemas.openxmlformats.org/officeDocument/2006/relationships/hyperlink" Target="https://fmscan.org/main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iomuseum.org/r/pye_seafarer_1112.html" TargetMode="External"/><Relationship Id="rId7" Type="http://schemas.openxmlformats.org/officeDocument/2006/relationships/image" Target="../media/image9.jpg"/><Relationship Id="rId2" Type="http://schemas.openxmlformats.org/officeDocument/2006/relationships/hyperlink" Target="https://thecodemachine.co.uk/Schematics/Buy.php?manuf=Pye&amp;model=1112&amp;mody=1963&amp;book=File&amp;vol=Ekco-U834_Mariner(Pye-1101%20;Rimlock%20B8A%20valves_1101A_1112_Seafarer_3017%20;Rimlock%20B8A%20valves_3017A_3042)-1963.Radio&amp;sec=0&amp;page=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diomuseum.org/r/ekco_mariner_u834.html" TargetMode="External"/><Relationship Id="rId5" Type="http://schemas.openxmlformats.org/officeDocument/2006/relationships/hyperlink" Target="https://www.nfor.nl/index.php?id=274930" TargetMode="External"/><Relationship Id="rId4" Type="http://schemas.openxmlformats.org/officeDocument/2006/relationships/hyperlink" Target="https://www.nfor.nl/index.php?id=2868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038225"/>
          </a:xfrm>
        </p:spPr>
        <p:txBody>
          <a:bodyPr/>
          <a:lstStyle/>
          <a:p>
            <a:r>
              <a:rPr lang="nl-NL" dirty="0"/>
              <a:t>DX-en met de </a:t>
            </a:r>
            <a:r>
              <a:rPr lang="nl-NL" dirty="0" err="1"/>
              <a:t>Pye</a:t>
            </a:r>
            <a:r>
              <a:rPr lang="nl-NL" dirty="0"/>
              <a:t> </a:t>
            </a:r>
            <a:r>
              <a:rPr lang="nl-NL" dirty="0" err="1"/>
              <a:t>Seafarer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3456384" cy="1775048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6 </a:t>
            </a:r>
            <a:r>
              <a:rPr lang="en-US" dirty="0" err="1"/>
              <a:t>maart</a:t>
            </a:r>
            <a:r>
              <a:rPr lang="en-US" dirty="0"/>
              <a:t> 2024</a:t>
            </a:r>
            <a:br>
              <a:rPr lang="en-US" dirty="0"/>
            </a:br>
            <a:r>
              <a:rPr lang="en-US" dirty="0"/>
              <a:t>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D5BA5E-AB87-D0A9-8CC8-8EB36786B4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 b="16292"/>
          <a:stretch/>
        </p:blipFill>
        <p:spPr>
          <a:xfrm>
            <a:off x="4211960" y="1755162"/>
            <a:ext cx="4678288" cy="49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4E1168-8513-2CC2-6A02-817433CAC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heel gewone U-radio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EDDF72-82F8-9D0F-8B8F-272DC2CE2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Vier trappen (Meng, IF, AF, Eind)</a:t>
            </a:r>
            <a:br>
              <a:rPr lang="nl-NL" dirty="0"/>
            </a:br>
            <a:r>
              <a:rPr lang="nl-NL" dirty="0"/>
              <a:t>Geen RF-versterking of preselectie</a:t>
            </a:r>
          </a:p>
          <a:p>
            <a:r>
              <a:rPr lang="nl-NL" dirty="0"/>
              <a:t>Mengtrap UCH81</a:t>
            </a:r>
          </a:p>
          <a:p>
            <a:r>
              <a:rPr lang="nl-NL" dirty="0"/>
              <a:t>MF-trap UF89</a:t>
            </a:r>
          </a:p>
          <a:p>
            <a:r>
              <a:rPr lang="nl-NL" dirty="0"/>
              <a:t>Geen afstemindicatie (wel AGC)</a:t>
            </a:r>
          </a:p>
          <a:p>
            <a:r>
              <a:rPr lang="nl-NL" dirty="0"/>
              <a:t>Detectie en voorversterker UBC89</a:t>
            </a:r>
          </a:p>
          <a:p>
            <a:r>
              <a:rPr lang="nl-NL" dirty="0"/>
              <a:t>Eindbuis UL84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B77543-1871-3059-503B-027316D0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958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811886-08B9-85E4-A609-85AC7838F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Paar bijzonderheden toch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ADB8D7-9452-4B75-FB95-5721F3979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Gelijkrichting met diode</a:t>
            </a:r>
          </a:p>
          <a:p>
            <a:r>
              <a:rPr lang="nl-NL" dirty="0"/>
              <a:t>Geen </a:t>
            </a:r>
            <a:r>
              <a:rPr lang="nl-NL" dirty="0">
                <a:solidFill>
                  <a:srgbClr val="FF0000"/>
                </a:solidFill>
              </a:rPr>
              <a:t>schaallamp</a:t>
            </a:r>
            <a:r>
              <a:rPr lang="nl-NL" dirty="0"/>
              <a:t> maar </a:t>
            </a:r>
            <a:r>
              <a:rPr lang="nl-NL" dirty="0">
                <a:solidFill>
                  <a:srgbClr val="0070C0"/>
                </a:solidFill>
              </a:rPr>
              <a:t>aan-indicatie</a:t>
            </a:r>
            <a:r>
              <a:rPr lang="nl-NL" dirty="0"/>
              <a:t> links</a:t>
            </a:r>
          </a:p>
          <a:p>
            <a:r>
              <a:rPr lang="nl-NL" dirty="0"/>
              <a:t>Negen AM-banden en heel grote afstemschaal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7953E4-6851-F2CB-0098-9380697B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A09CDA6-7879-586F-43B9-DAC0E02B2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1" y="3691880"/>
            <a:ext cx="6608508" cy="283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4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73AEE-3A12-6F5B-3F06-F1B60D6A0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Schema van mengtrap: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30ECBB-EC9B-8B98-536C-BAC2EB17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89F113B-653D-D6D7-8597-D85D785E4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0" b="6669"/>
          <a:stretch/>
        </p:blipFill>
        <p:spPr>
          <a:xfrm>
            <a:off x="624747" y="1417638"/>
            <a:ext cx="7979701" cy="49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2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5868D-77C6-7611-D0BE-F34D41A5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Eerder werk: Condensators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32DAD9-6B74-D4D5-0D10-E41DD4923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804" y="1808616"/>
            <a:ext cx="4042792" cy="4774746"/>
          </a:xfrm>
        </p:spPr>
        <p:txBody>
          <a:bodyPr>
            <a:normAutofit/>
          </a:bodyPr>
          <a:lstStyle/>
          <a:p>
            <a:r>
              <a:rPr lang="nl-NL" dirty="0"/>
              <a:t>Overal mosterd ??</a:t>
            </a:r>
          </a:p>
          <a:p>
            <a:r>
              <a:rPr lang="nl-NL" dirty="0"/>
              <a:t>Lampje verdwenen</a:t>
            </a:r>
          </a:p>
          <a:p>
            <a:r>
              <a:rPr lang="nl-NL" dirty="0"/>
              <a:t>Elco vervangen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Netschakelaar defect</a:t>
            </a:r>
          </a:p>
          <a:p>
            <a:pPr lvl="1"/>
            <a:r>
              <a:rPr lang="nl-NL" dirty="0"/>
              <a:t>Nieuwe potmeter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2ACC13-65BD-A748-C94B-71F47CAA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C65CA2-5DFE-FDFA-9F5F-09C00E0A5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3628578" cy="483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44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A3DFD-3FAB-EE0B-6DFF-350D6923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/>
          <a:lstStyle/>
          <a:p>
            <a:r>
              <a:rPr lang="nl-NL" dirty="0"/>
              <a:t>Chassisfoto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8BE601-0E49-82DD-0654-45DCDDCCC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4618856" cy="5721499"/>
          </a:xfrm>
        </p:spPr>
        <p:txBody>
          <a:bodyPr/>
          <a:lstStyle/>
          <a:p>
            <a:r>
              <a:rPr lang="nl-NL" dirty="0"/>
              <a:t>Ballast-R (defect)</a:t>
            </a:r>
          </a:p>
          <a:p>
            <a:r>
              <a:rPr lang="nl-NL" dirty="0"/>
              <a:t>Snaarloop (zware wijzer)</a:t>
            </a:r>
          </a:p>
          <a:p>
            <a:r>
              <a:rPr lang="nl-NL" dirty="0"/>
              <a:t>Gaten voor uitbreidingen</a:t>
            </a:r>
          </a:p>
          <a:p>
            <a:r>
              <a:rPr lang="nl-NL" dirty="0" err="1"/>
              <a:t>Uitkast</a:t>
            </a:r>
            <a:r>
              <a:rPr lang="nl-NL" dirty="0"/>
              <a:t> zonder</a:t>
            </a:r>
            <a:br>
              <a:rPr lang="nl-NL" dirty="0"/>
            </a:br>
            <a:r>
              <a:rPr lang="nl-NL" dirty="0"/>
              <a:t>solderen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r>
              <a:rPr lang="nl-NL" dirty="0">
                <a:sym typeface="Wingdings" panose="05000000000000000000" pitchFamily="2" charset="2"/>
              </a:rPr>
              <a:t>LS met stekker</a:t>
            </a:r>
          </a:p>
          <a:p>
            <a:endParaRPr lang="nl-NL" dirty="0"/>
          </a:p>
          <a:p>
            <a:r>
              <a:rPr lang="nl-NL" dirty="0"/>
              <a:t>Zekeringen 5A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2FCB2C-F155-8CED-3D4A-A54D5111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731FF8D-A881-AF45-99CA-B05866991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30" y="1772816"/>
            <a:ext cx="537659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0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7F5CD-9E95-FB1E-9764-C3CAB3E6F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</a:t>
            </a:r>
            <a:r>
              <a:rPr lang="nl-NL" dirty="0" err="1"/>
              <a:t>Seafarer</a:t>
            </a:r>
            <a:r>
              <a:rPr lang="nl-NL" dirty="0"/>
              <a:t> reparatie en aanpassing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2D58B0-14DB-99E8-1E2A-E542F2D10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nl-NL" dirty="0"/>
              <a:t>Handig bij DX-en:</a:t>
            </a:r>
          </a:p>
          <a:p>
            <a:pPr lvl="1"/>
            <a:r>
              <a:rPr lang="nl-NL" dirty="0"/>
              <a:t>Meerdere </a:t>
            </a:r>
            <a:r>
              <a:rPr lang="nl-NL" dirty="0" err="1"/>
              <a:t>antenne’s</a:t>
            </a:r>
            <a:endParaRPr lang="nl-NL" dirty="0"/>
          </a:p>
          <a:p>
            <a:pPr lvl="1"/>
            <a:r>
              <a:rPr lang="nl-NL" dirty="0"/>
              <a:t>S-meter</a:t>
            </a:r>
          </a:p>
          <a:p>
            <a:pPr lvl="1"/>
            <a:r>
              <a:rPr lang="nl-NL" dirty="0"/>
              <a:t>Bandspreiding</a:t>
            </a:r>
          </a:p>
          <a:p>
            <a:pPr lvl="1"/>
            <a:r>
              <a:rPr lang="nl-NL" dirty="0"/>
              <a:t>Gevoelig en selectief</a:t>
            </a:r>
          </a:p>
          <a:p>
            <a:pPr lvl="1"/>
            <a:r>
              <a:rPr lang="nl-NL" dirty="0"/>
              <a:t>Nauwkeurige schaaluitlezing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B1FD8F-3D6D-4EEA-EE5D-13D97B20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97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5981F-CF50-7694-0F19-9C6F47FC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Eerder DX-project De Sloper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D8F42E-BCFC-2691-B946-C262300E1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Sloopchassis</a:t>
            </a:r>
          </a:p>
          <a:p>
            <a:pPr lvl="1"/>
            <a:r>
              <a:rPr lang="nl-NL" dirty="0"/>
              <a:t>Philips 1956</a:t>
            </a:r>
          </a:p>
          <a:p>
            <a:pPr lvl="1"/>
            <a:r>
              <a:rPr lang="nl-NL" dirty="0"/>
              <a:t>MTKK</a:t>
            </a:r>
          </a:p>
          <a:p>
            <a:pPr lvl="1"/>
            <a:r>
              <a:rPr lang="nl-NL" dirty="0"/>
              <a:t>Gekocht €3</a:t>
            </a:r>
            <a:r>
              <a:rPr lang="nl-NL" baseline="30000" dirty="0"/>
              <a:t>50</a:t>
            </a:r>
          </a:p>
          <a:p>
            <a:pPr lvl="1"/>
            <a:r>
              <a:rPr lang="nl-NL" dirty="0"/>
              <a:t>Zonder kast</a:t>
            </a:r>
          </a:p>
          <a:p>
            <a:r>
              <a:rPr lang="nl-NL" dirty="0"/>
              <a:t>Erop gemaakt</a:t>
            </a:r>
          </a:p>
          <a:p>
            <a:pPr lvl="1"/>
            <a:r>
              <a:rPr lang="nl-NL" dirty="0"/>
              <a:t>Digitale frequentie-uitlezing</a:t>
            </a:r>
          </a:p>
          <a:p>
            <a:pPr lvl="1"/>
            <a:r>
              <a:rPr lang="nl-NL" dirty="0"/>
              <a:t>EM84 (</a:t>
            </a:r>
            <a:r>
              <a:rPr lang="nl-NL" dirty="0" err="1"/>
              <a:t>ipv</a:t>
            </a:r>
            <a:r>
              <a:rPr lang="nl-NL" dirty="0"/>
              <a:t> EM80), BFO, FM, </a:t>
            </a:r>
            <a:r>
              <a:rPr lang="nl-NL" dirty="0" err="1"/>
              <a:t>Attenuator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1F4B2B-9A60-E789-4A85-358CB0D2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1B5FA7-3310-B784-0E80-3A68B40CAB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4721"/>
          <a:stretch/>
        </p:blipFill>
        <p:spPr>
          <a:xfrm>
            <a:off x="3419872" y="1772816"/>
            <a:ext cx="5573525" cy="27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13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03C4F-DD18-E7EE-A6D9-5052667B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Of deze: Jennen Trio JR-102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3E0CDA-056A-8C9C-3EDD-C762BBCCB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303836"/>
          </a:xfrm>
        </p:spPr>
        <p:txBody>
          <a:bodyPr>
            <a:normAutofit/>
          </a:bodyPr>
          <a:lstStyle/>
          <a:p>
            <a:r>
              <a:rPr lang="nl-NL" dirty="0"/>
              <a:t>Communicatie-ontvanger, M/T/K/K/2m</a:t>
            </a:r>
          </a:p>
          <a:p>
            <a:r>
              <a:rPr lang="nl-NL" dirty="0"/>
              <a:t>Heeft al BFO, Q-multiplier, IJk-kristal (optie)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r>
              <a:rPr lang="nl-NL" dirty="0">
                <a:hlinkClick r:id="rId2"/>
              </a:rPr>
              <a:t>Nauwkeurig </a:t>
            </a:r>
            <a:br>
              <a:rPr lang="nl-NL" dirty="0">
                <a:hlinkClick r:id="rId2"/>
              </a:rPr>
            </a:br>
            <a:r>
              <a:rPr lang="nl-NL" dirty="0">
                <a:hlinkClick r:id="rId2"/>
              </a:rPr>
              <a:t>afstemmen</a:t>
            </a:r>
            <a:br>
              <a:rPr lang="nl-NL" dirty="0"/>
            </a:br>
            <a:r>
              <a:rPr lang="nl-NL" dirty="0"/>
              <a:t>was altijd al</a:t>
            </a:r>
            <a:br>
              <a:rPr lang="nl-NL" dirty="0"/>
            </a:br>
            <a:r>
              <a:rPr lang="nl-NL" dirty="0"/>
              <a:t>een probleem!</a:t>
            </a:r>
          </a:p>
          <a:p>
            <a:endParaRPr lang="nl-NL" dirty="0"/>
          </a:p>
          <a:p>
            <a:r>
              <a:rPr lang="nl-NL" dirty="0"/>
              <a:t>Digitale uitlezing is beter dan alles wat </a:t>
            </a:r>
            <a:br>
              <a:rPr lang="nl-NL" dirty="0"/>
            </a:br>
            <a:r>
              <a:rPr lang="nl-NL" dirty="0"/>
              <a:t>er in de buizentijd beschikbaar was!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14F430-46FB-EF43-EE29-8B47BB49D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82637AE-BF7A-D02E-8BBC-1350A91242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1" b="13461"/>
          <a:stretch/>
        </p:blipFill>
        <p:spPr>
          <a:xfrm>
            <a:off x="3635896" y="2708920"/>
            <a:ext cx="5316774" cy="25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09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E7EBF-298B-087D-19A7-ECB49DA1B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Voeding (Wel!) uit gloeispanning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6E5AD8-82DA-409A-9B4F-53BB5B34A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756150"/>
          </a:xfrm>
        </p:spPr>
        <p:txBody>
          <a:bodyPr/>
          <a:lstStyle/>
          <a:p>
            <a:r>
              <a:rPr lang="nl-NL" dirty="0"/>
              <a:t>Enkelvoudig gelijkrichten</a:t>
            </a:r>
          </a:p>
          <a:p>
            <a:r>
              <a:rPr lang="nl-NL" dirty="0"/>
              <a:t>Afvlak-</a:t>
            </a:r>
            <a:r>
              <a:rPr lang="nl-NL" dirty="0" err="1"/>
              <a:t>elco’s</a:t>
            </a:r>
            <a:endParaRPr lang="nl-NL" dirty="0"/>
          </a:p>
          <a:p>
            <a:r>
              <a:rPr lang="nl-NL" dirty="0"/>
              <a:t>Ratel-C</a:t>
            </a:r>
          </a:p>
          <a:p>
            <a:r>
              <a:rPr lang="nl-NL" dirty="0"/>
              <a:t>In doosje bovenop</a:t>
            </a:r>
          </a:p>
          <a:p>
            <a:r>
              <a:rPr lang="nl-NL" dirty="0"/>
              <a:t>Drie draden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A11B0C-1E35-73E6-04CA-89139B01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45D82F-89F6-4219-6757-05DD782A6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2"/>
          <a:stretch/>
        </p:blipFill>
        <p:spPr>
          <a:xfrm>
            <a:off x="483096" y="1452797"/>
            <a:ext cx="4762500" cy="291230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6ADB3A6-0063-6234-C2B5-8D0CA78120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453223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51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2BE9C-9A67-4B4B-7626-26682A3E0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Voeden uit Anodespanning?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1776E2-8973-1842-8B0F-B09B0667A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983162"/>
          </a:xfrm>
        </p:spPr>
        <p:txBody>
          <a:bodyPr/>
          <a:lstStyle/>
          <a:p>
            <a:r>
              <a:rPr lang="nl-NL" dirty="0"/>
              <a:t>Stroombron!</a:t>
            </a:r>
          </a:p>
          <a:p>
            <a:r>
              <a:rPr lang="nl-NL" dirty="0"/>
              <a:t>Shunt R / Z / 12D</a:t>
            </a:r>
          </a:p>
          <a:p>
            <a:r>
              <a:rPr lang="nl-NL" dirty="0"/>
              <a:t>Stroom 90mA</a:t>
            </a:r>
            <a:br>
              <a:rPr lang="nl-NL" dirty="0"/>
            </a:br>
            <a:r>
              <a:rPr lang="nl-NL" dirty="0"/>
              <a:t>(Of 50?  100?)</a:t>
            </a:r>
          </a:p>
          <a:p>
            <a:r>
              <a:rPr lang="nl-NL" dirty="0"/>
              <a:t>P is 20W </a:t>
            </a:r>
            <a:br>
              <a:rPr lang="nl-NL" dirty="0"/>
            </a:br>
            <a:r>
              <a:rPr lang="nl-NL" dirty="0"/>
              <a:t>(2 “straalkachels”)</a:t>
            </a:r>
          </a:p>
          <a:p>
            <a:endParaRPr lang="nl-NL" dirty="0"/>
          </a:p>
          <a:p>
            <a:r>
              <a:rPr lang="nl-NL" dirty="0"/>
              <a:t>Is </a:t>
            </a:r>
            <a:r>
              <a:rPr lang="nl-NL" dirty="0">
                <a:solidFill>
                  <a:srgbClr val="FF0000"/>
                </a:solidFill>
              </a:rPr>
              <a:t>geen goed idee</a:t>
            </a:r>
            <a:r>
              <a:rPr lang="nl-NL" dirty="0"/>
              <a:t>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5A8E18-56A1-C788-C250-2CB13EE1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6E8358-8ADC-023E-25D9-117ABDA60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4" y="1600200"/>
            <a:ext cx="37465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8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Winterproject</a:t>
            </a:r>
            <a:r>
              <a:rPr lang="en-US" dirty="0"/>
              <a:t>: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buizenradio</a:t>
            </a:r>
            <a:r>
              <a:rPr lang="en-US" dirty="0"/>
              <a:t> </a:t>
            </a:r>
            <a:r>
              <a:rPr lang="en-US" dirty="0" err="1"/>
              <a:t>geschikt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DX-hobby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Wat is DX-</a:t>
            </a:r>
            <a:r>
              <a:rPr lang="en-US" dirty="0" err="1"/>
              <a:t>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Pye Seafarer 1112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Repareren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aanpassen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Hoe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werkt</a:t>
            </a:r>
            <a:r>
              <a:rPr lang="en-US" dirty="0"/>
              <a:t> het?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Cymometer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9A143-20A3-0438-0DCA-72D2308A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Seafarer</a:t>
            </a:r>
            <a:r>
              <a:rPr lang="nl-NL" dirty="0"/>
              <a:t>: Antenne-aansluiting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255A9C-051C-B862-C747-CE596C433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1600200"/>
            <a:ext cx="4104456" cy="4525963"/>
          </a:xfrm>
        </p:spPr>
        <p:txBody>
          <a:bodyPr/>
          <a:lstStyle/>
          <a:p>
            <a:r>
              <a:rPr lang="nl-NL" dirty="0" err="1"/>
              <a:t>Seafarer</a:t>
            </a:r>
            <a:r>
              <a:rPr lang="nl-NL" dirty="0"/>
              <a:t> is U-toestel dus </a:t>
            </a:r>
            <a:r>
              <a:rPr lang="nl-NL" dirty="0" err="1"/>
              <a:t>spanningvoerend</a:t>
            </a:r>
            <a:endParaRPr lang="nl-NL" dirty="0"/>
          </a:p>
          <a:p>
            <a:r>
              <a:rPr lang="nl-NL" dirty="0"/>
              <a:t>Moet antenne draaien en stemmen</a:t>
            </a:r>
          </a:p>
          <a:p>
            <a:r>
              <a:rPr lang="nl-NL" dirty="0"/>
              <a:t>Antennes met coax en met banaan</a:t>
            </a:r>
          </a:p>
          <a:p>
            <a:r>
              <a:rPr lang="nl-NL" dirty="0"/>
              <a:t>Achterwand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6715485-F3F4-F917-9439-ADDCF3CE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D9295B-FC3F-74F9-44C0-B5ABC1F97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5" y="1916832"/>
            <a:ext cx="3729211" cy="40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36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18EFA-759E-0796-F554-B5956C4F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Reactieve Schaalverlichting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9A6A85-0C6F-DCF9-B925-1362055CF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r>
              <a:rPr lang="nl-NL" dirty="0"/>
              <a:t>Schaalverlichting en S-indicatie</a:t>
            </a:r>
          </a:p>
          <a:p>
            <a:endParaRPr lang="nl-NL" dirty="0"/>
          </a:p>
          <a:p>
            <a:r>
              <a:rPr lang="nl-NL" dirty="0"/>
              <a:t>4 groene </a:t>
            </a:r>
            <a:r>
              <a:rPr lang="nl-NL" dirty="0" err="1"/>
              <a:t>LEDs</a:t>
            </a:r>
            <a:endParaRPr lang="nl-NL" dirty="0"/>
          </a:p>
          <a:p>
            <a:r>
              <a:rPr lang="nl-NL" dirty="0"/>
              <a:t>In anodeleiding van MF buis</a:t>
            </a:r>
          </a:p>
          <a:p>
            <a:r>
              <a:rPr lang="nl-NL" dirty="0"/>
              <a:t>Verschillende shunts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4866EBB-C5D9-351C-C52D-D9D588BA0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36B6F1C-1C46-EDB0-B655-9D7A38AA8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1" y="3567569"/>
            <a:ext cx="4043039" cy="3164724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E8D1E1C-7844-A579-9CFD-4C18AB439C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5" r="48118" b="17860"/>
          <a:stretch/>
        </p:blipFill>
        <p:spPr>
          <a:xfrm>
            <a:off x="574575" y="1432581"/>
            <a:ext cx="3997425" cy="19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56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E2FF79-2E28-14FC-AF15-B858FDFA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Cymometer inbouw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C8CAC0-9403-6564-9242-09F067E9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r>
              <a:rPr lang="nl-NL" dirty="0"/>
              <a:t>U-toestel dus </a:t>
            </a:r>
            <a:r>
              <a:rPr lang="nl-NL" dirty="0" err="1"/>
              <a:t>trafootje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(Kringloop 50ct)</a:t>
            </a:r>
          </a:p>
          <a:p>
            <a:r>
              <a:rPr lang="nl-NL" dirty="0"/>
              <a:t>Gat in frontplaat zagen</a:t>
            </a:r>
          </a:p>
          <a:p>
            <a:r>
              <a:rPr lang="nl-NL" dirty="0"/>
              <a:t>Signaal van massa en UCH81 pin 7/9 via 15pF</a:t>
            </a:r>
          </a:p>
          <a:p>
            <a:endParaRPr lang="nl-NL" dirty="0"/>
          </a:p>
          <a:p>
            <a:r>
              <a:rPr lang="nl-NL" dirty="0"/>
              <a:t>Stel in op 470.0 kHz DECR</a:t>
            </a:r>
          </a:p>
          <a:p>
            <a:r>
              <a:rPr lang="nl-NL" dirty="0"/>
              <a:t>Stel in op 1 cijfer achter 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F69B3A5-6B25-021E-E6CD-29E104890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1EEA4C-B1EA-F99A-EC98-7D1146A4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73" y="1379822"/>
            <a:ext cx="3384377" cy="206851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BB04FFD-0F06-F8B2-C0AA-27D24C8E3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0" b="31471"/>
          <a:stretch/>
        </p:blipFill>
        <p:spPr>
          <a:xfrm>
            <a:off x="232284" y="4310204"/>
            <a:ext cx="3432212" cy="189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14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8CA2D6F3-CA64-34EA-5217-498F90042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69" y="11290"/>
            <a:ext cx="9369989" cy="7027492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C38586-D792-F47F-4E3D-8D4F2271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76872"/>
            <a:ext cx="2818656" cy="1512168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Aangepast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chassis: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3772BE-D1F8-2FEA-3843-3AA0D7D4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  <p:pic>
        <p:nvPicPr>
          <p:cNvPr id="3" name="Afbeelding 5">
            <a:extLst>
              <a:ext uri="{FF2B5EF4-FFF2-40B4-BE49-F238E27FC236}">
                <a16:creationId xmlns:a16="http://schemas.microsoft.com/office/drawing/2014/main" id="{97F2D221-D4F7-715A-E947-C055523A8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04"/>
            <a:ext cx="2827947" cy="212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00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F3BE4-9D12-99B3-492C-18478DE4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Hoe goed werkt het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EB2487-24C4-92C8-C919-CB99019F0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Exacte ontvangst, </a:t>
            </a:r>
            <a:br>
              <a:rPr lang="nl-NL" dirty="0"/>
            </a:br>
            <a:r>
              <a:rPr lang="nl-NL" dirty="0"/>
              <a:t>Veel stations, veel talen</a:t>
            </a:r>
          </a:p>
          <a:p>
            <a:endParaRPr lang="nl-NL" dirty="0"/>
          </a:p>
          <a:p>
            <a:r>
              <a:rPr lang="nl-NL" dirty="0"/>
              <a:t>Matige gevoeligheid en selectiviteit</a:t>
            </a:r>
          </a:p>
          <a:p>
            <a:endParaRPr lang="nl-NL" dirty="0"/>
          </a:p>
          <a:p>
            <a:r>
              <a:rPr lang="nl-NL" dirty="0"/>
              <a:t>Afstemming niet heel prettig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E72C09-F15F-116D-61D0-E4783119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421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7B984-EDAC-AFDA-8BDC-9F6ACC77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Werkt mooi op Langdraadantenne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4F436F-FCFC-EFBB-6B7A-69C4823B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2087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Lijst van stations op </a:t>
            </a:r>
            <a:r>
              <a:rPr lang="nl-NL" dirty="0">
                <a:hlinkClick r:id="rId2"/>
              </a:rPr>
              <a:t>short-wave.info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/>
              <a:t>Hoe klinkt Koreaans?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Welke stations op 75m?</a:t>
            </a:r>
          </a:p>
          <a:p>
            <a:r>
              <a:rPr lang="nl-NL" dirty="0"/>
              <a:t>Selectiviteit </a:t>
            </a:r>
            <a:r>
              <a:rPr lang="nl-NL" dirty="0" err="1"/>
              <a:t>Seafarer</a:t>
            </a:r>
            <a:r>
              <a:rPr lang="nl-NL" dirty="0"/>
              <a:t> beperkt:</a:t>
            </a:r>
            <a:br>
              <a:rPr lang="nl-NL" dirty="0"/>
            </a:br>
            <a:r>
              <a:rPr lang="nl-NL" dirty="0"/>
              <a:t>Hoor bv 9550 van 9540 tot 9560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7099D1A-A977-4DC2-B82F-BE66B587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3137387-9BEC-4EDD-7FE3-E165C8E47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904" y="3920382"/>
            <a:ext cx="8598342" cy="97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4C5ADF-3546-46A6-321E-E40A58039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58" y="2069578"/>
            <a:ext cx="855312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33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576F3-AE50-FEED-2BF7-945DAEB1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Draadantenne: Storing!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C086E3-FFEE-2FEC-FB74-59744334D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Raamantenne onderdrukt E-storing 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  <a:p>
            <a:r>
              <a:rPr lang="nl-NL" dirty="0"/>
              <a:t>Raamantenne heeft dip in richting 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Raamantenne geeft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zwak signaal  </a:t>
            </a:r>
          </a:p>
          <a:p>
            <a:r>
              <a:rPr lang="nl-NL" dirty="0">
                <a:sym typeface="Wingdings" panose="05000000000000000000" pitchFamily="2" charset="2"/>
              </a:rPr>
              <a:t>Meeste zenders nu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te zwak voor </a:t>
            </a:r>
            <a:r>
              <a:rPr lang="nl-NL" dirty="0" err="1">
                <a:sym typeface="Wingdings" panose="05000000000000000000" pitchFamily="2" charset="2"/>
              </a:rPr>
              <a:t>Pye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054A8A-A449-1CF9-0565-C9DF200A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3F049D5-0351-9327-F31E-9174E6C287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" r="23943"/>
          <a:stretch/>
        </p:blipFill>
        <p:spPr>
          <a:xfrm>
            <a:off x="4860032" y="3155131"/>
            <a:ext cx="3742426" cy="338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3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ADB00-1F79-6A64-A6C4-E038A57CC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Bandindeling van </a:t>
            </a:r>
            <a:r>
              <a:rPr lang="nl-NL" dirty="0" err="1"/>
              <a:t>Pye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640020-801B-5283-AF07-792EC5F9F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LG 143-286 kHz dus 143 “lang”</a:t>
            </a:r>
          </a:p>
          <a:p>
            <a:r>
              <a:rPr lang="nl-NL" dirty="0"/>
              <a:t>MG 530 tot 10107 doorlopend in 4 banden</a:t>
            </a:r>
          </a:p>
          <a:p>
            <a:pPr lvl="1"/>
            <a:r>
              <a:rPr lang="nl-NL" dirty="0"/>
              <a:t>Band S2 heeft 4400 – 9970 </a:t>
            </a:r>
            <a:r>
              <a:rPr lang="nl-NL" dirty="0">
                <a:solidFill>
                  <a:srgbClr val="FF0000"/>
                </a:solidFill>
              </a:rPr>
              <a:t>dus 5500kHz lang</a:t>
            </a:r>
          </a:p>
          <a:p>
            <a:pPr lvl="1"/>
            <a:r>
              <a:rPr lang="nl-NL" dirty="0"/>
              <a:t>60m, 49m, 41m en 31m op 1 schaal</a:t>
            </a:r>
          </a:p>
          <a:p>
            <a:r>
              <a:rPr lang="nl-NL" dirty="0"/>
              <a:t> 31m, 25m, 19m, 16m, 13m gespreid</a:t>
            </a:r>
          </a:p>
          <a:p>
            <a:pPr lvl="1"/>
            <a:r>
              <a:rPr lang="nl-NL" dirty="0"/>
              <a:t>Gaten ertussen (onbereikbare frequenties)</a:t>
            </a:r>
          </a:p>
          <a:p>
            <a:pPr lvl="1"/>
            <a:r>
              <a:rPr lang="nl-NL" dirty="0"/>
              <a:t>13m heeft </a:t>
            </a:r>
            <a:r>
              <a:rPr lang="nl-NL" b="0" i="0" dirty="0">
                <a:solidFill>
                  <a:srgbClr val="000000"/>
                </a:solidFill>
                <a:effectLst/>
              </a:rPr>
              <a:t>20387-22817kHz </a:t>
            </a:r>
            <a:r>
              <a:rPr lang="nl-NL" b="0" i="0" dirty="0" err="1">
                <a:solidFill>
                  <a:srgbClr val="000000"/>
                </a:solidFill>
                <a:effectLst/>
              </a:rPr>
              <a:t>ipv</a:t>
            </a:r>
            <a:r>
              <a:rPr lang="nl-NL" b="0" i="0" dirty="0">
                <a:solidFill>
                  <a:srgbClr val="000000"/>
                </a:solidFill>
                <a:effectLst/>
              </a:rPr>
              <a:t> 21450-21995</a:t>
            </a:r>
            <a:br>
              <a:rPr lang="nl-NL" b="0" i="0" dirty="0">
                <a:solidFill>
                  <a:srgbClr val="000000"/>
                </a:solidFill>
                <a:effectLst/>
              </a:rPr>
            </a:br>
            <a:r>
              <a:rPr lang="nl-NL" b="0" i="0" dirty="0">
                <a:solidFill>
                  <a:srgbClr val="000000"/>
                </a:solidFill>
                <a:effectLst/>
              </a:rPr>
              <a:t>Ruim 2400kHz, dus niet zo echt gespreid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8CB48E-5E51-AC52-CF12-EAAD596B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495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35A4880-EDDD-40DD-AD04-7657E8813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6928" y="1268760"/>
            <a:ext cx="2962672" cy="25075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F37889-0293-F492-1E69-6C6DE5F3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 veel SSB stations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8DC2F0-17F2-E237-7DE4-A43F6F608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Zelf BFO erbij maken, kan!</a:t>
            </a:r>
          </a:p>
          <a:p>
            <a:pPr lvl="1"/>
            <a:r>
              <a:rPr lang="nl-NL" dirty="0"/>
              <a:t>NE555 </a:t>
            </a:r>
            <a:r>
              <a:rPr lang="nl-NL" dirty="0" err="1"/>
              <a:t>osc</a:t>
            </a:r>
            <a:r>
              <a:rPr lang="nl-NL" dirty="0"/>
              <a:t> (Ali €1</a:t>
            </a:r>
            <a:r>
              <a:rPr lang="nl-NL" baseline="30000" dirty="0"/>
              <a:t>15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Stabiliseer 5V</a:t>
            </a:r>
          </a:p>
          <a:p>
            <a:pPr lvl="1"/>
            <a:r>
              <a:rPr lang="nl-NL" dirty="0" err="1"/>
              <a:t>Schakelpot</a:t>
            </a:r>
            <a:r>
              <a:rPr lang="nl-NL" dirty="0"/>
              <a:t> aan/uit</a:t>
            </a:r>
          </a:p>
          <a:p>
            <a:pPr lvl="1"/>
            <a:r>
              <a:rPr lang="nl-NL" dirty="0"/>
              <a:t>Regel met potje 450-460kHz</a:t>
            </a:r>
          </a:p>
          <a:p>
            <a:pPr lvl="1"/>
            <a:r>
              <a:rPr lang="nl-NL" dirty="0"/>
              <a:t>Koppel aan mengbuis met blaaskapje</a:t>
            </a:r>
          </a:p>
          <a:p>
            <a:pPr lvl="1"/>
            <a:r>
              <a:rPr lang="nl-NL" dirty="0"/>
              <a:t>Antenne </a:t>
            </a:r>
            <a:r>
              <a:rPr lang="nl-NL" dirty="0" err="1"/>
              <a:t>attenuator</a:t>
            </a:r>
            <a:r>
              <a:rPr lang="nl-NL" dirty="0"/>
              <a:t> wenselijk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8F5E71-127E-AE88-39D5-4B14111C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E3FFDBE-8350-0AC6-3EC3-544CD0626C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8" t="27447" r="9377" b="26029"/>
          <a:stretch/>
        </p:blipFill>
        <p:spPr>
          <a:xfrm>
            <a:off x="7159216" y="3766780"/>
            <a:ext cx="1656184" cy="2953749"/>
          </a:xfrm>
          <a:prstGeom prst="rect">
            <a:avLst/>
          </a:prstGeom>
        </p:spPr>
      </p:pic>
      <p:pic>
        <p:nvPicPr>
          <p:cNvPr id="8" name="GriekBfo.wav">
            <a:hlinkClick r:id="" action="ppaction://media"/>
            <a:extLst>
              <a:ext uri="{FF2B5EF4-FFF2-40B4-BE49-F238E27FC236}">
                <a16:creationId xmlns:a16="http://schemas.microsoft.com/office/drawing/2014/main" id="{51DAC9E9-776A-4215-57AF-9FF9341DA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6136" y="5682958"/>
            <a:ext cx="609600" cy="609600"/>
          </a:xfrm>
          <a:prstGeom prst="rect">
            <a:avLst/>
          </a:prstGeom>
        </p:spPr>
      </p:pic>
      <p:pic>
        <p:nvPicPr>
          <p:cNvPr id="9" name="EndstuBfo.wav">
            <a:hlinkClick r:id="" action="ppaction://media"/>
            <a:extLst>
              <a:ext uri="{FF2B5EF4-FFF2-40B4-BE49-F238E27FC236}">
                <a16:creationId xmlns:a16="http://schemas.microsoft.com/office/drawing/2014/main" id="{BA5B8BAE-132D-7B67-4555-3E543B4B25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981201" y="56867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E9B82-A68C-F3A2-6724-1339B4B1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Verdere bedenkingen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29358B-D5CB-AF73-4434-8775E22C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50" y="1628800"/>
            <a:ext cx="8229600" cy="4608512"/>
          </a:xfrm>
        </p:spPr>
        <p:txBody>
          <a:bodyPr/>
          <a:lstStyle/>
          <a:p>
            <a:r>
              <a:rPr lang="nl-NL" dirty="0"/>
              <a:t>Vervelende brom</a:t>
            </a:r>
          </a:p>
          <a:p>
            <a:r>
              <a:rPr lang="nl-NL" dirty="0"/>
              <a:t>Afstemming stroef</a:t>
            </a:r>
          </a:p>
          <a:p>
            <a:endParaRPr lang="nl-NL" dirty="0"/>
          </a:p>
          <a:p>
            <a:r>
              <a:rPr lang="nl-NL" dirty="0"/>
              <a:t>Veiligheid: Knoppen </a:t>
            </a:r>
            <a:br>
              <a:rPr lang="nl-NL" dirty="0"/>
            </a:br>
            <a:r>
              <a:rPr lang="nl-NL" dirty="0"/>
              <a:t>gaan er soepel af </a:t>
            </a:r>
            <a:r>
              <a:rPr lang="nl-NL" dirty="0">
                <a:sym typeface="Wingdings" panose="05000000000000000000" pitchFamily="2" charset="2"/>
              </a:rPr>
              <a:t>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Op asje 230V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r>
              <a:rPr lang="nl-NL" dirty="0">
                <a:sym typeface="Wingdings" panose="05000000000000000000" pitchFamily="2" charset="2"/>
              </a:rPr>
              <a:t>16m band heeft </a:t>
            </a:r>
            <a:r>
              <a:rPr lang="nl-NL" dirty="0" err="1">
                <a:sym typeface="Wingdings" panose="05000000000000000000" pitchFamily="2" charset="2"/>
              </a:rPr>
              <a:t>Lower</a:t>
            </a:r>
            <a:r>
              <a:rPr lang="nl-NL" dirty="0">
                <a:sym typeface="Wingdings" panose="05000000000000000000" pitchFamily="2" charset="2"/>
              </a:rPr>
              <a:t> Side </a:t>
            </a:r>
            <a:r>
              <a:rPr lang="nl-NL" dirty="0" err="1">
                <a:sym typeface="Wingdings" panose="05000000000000000000" pitchFamily="2" charset="2"/>
              </a:rPr>
              <a:t>Injection</a:t>
            </a:r>
            <a:r>
              <a:rPr lang="nl-NL" dirty="0">
                <a:sym typeface="Wingdings" panose="05000000000000000000" pitchFamily="2" charset="2"/>
              </a:rPr>
              <a:t> (??)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86A8EEE-EC47-B5E3-BAB8-A7440445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938727-8459-00EC-4C5C-E771823B3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4"/>
          <a:stretch/>
        </p:blipFill>
        <p:spPr>
          <a:xfrm>
            <a:off x="4499442" y="1524470"/>
            <a:ext cx="4107515" cy="38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6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F4FE5-FF3A-8FC4-38E5-71563AB3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De DX hobby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BB6D26-523B-83BD-BC3F-8A6452664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Benelux DX-Club (op </a:t>
            </a:r>
            <a:r>
              <a:rPr lang="nl-NL" dirty="0">
                <a:hlinkClick r:id="rId2"/>
              </a:rPr>
              <a:t>bdxc.nl</a:t>
            </a:r>
            <a:r>
              <a:rPr lang="nl-NL" dirty="0"/>
              <a:t>):</a:t>
            </a:r>
            <a:br>
              <a:rPr lang="nl-NL" dirty="0"/>
            </a:br>
            <a:r>
              <a:rPr lang="nl-NL" b="1" i="0" dirty="0" err="1">
                <a:solidFill>
                  <a:srgbClr val="7C7C7C"/>
                </a:solidFill>
                <a:effectLst/>
                <a:latin typeface="Muli"/>
              </a:rPr>
              <a:t>DX’en</a:t>
            </a:r>
            <a:r>
              <a:rPr lang="nl-NL" b="0" i="0" dirty="0">
                <a:solidFill>
                  <a:srgbClr val="7C7C7C"/>
                </a:solidFill>
                <a:effectLst/>
                <a:latin typeface="Muli"/>
              </a:rPr>
              <a:t> is een </a:t>
            </a:r>
            <a:r>
              <a:rPr lang="nl-NL" b="0" i="0" dirty="0">
                <a:solidFill>
                  <a:srgbClr val="7030A0"/>
                </a:solidFill>
                <a:effectLst/>
                <a:latin typeface="Muli"/>
              </a:rPr>
              <a:t>hobby</a:t>
            </a:r>
            <a:r>
              <a:rPr lang="nl-NL" b="0" i="0" dirty="0">
                <a:solidFill>
                  <a:srgbClr val="7C7C7C"/>
                </a:solidFill>
                <a:effectLst/>
                <a:latin typeface="Muli"/>
              </a:rPr>
              <a:t>, waarbij geprobeerd wordt radiosignalen van </a:t>
            </a:r>
            <a:r>
              <a:rPr lang="nl-NL" b="0" i="0" dirty="0">
                <a:solidFill>
                  <a:srgbClr val="7030A0"/>
                </a:solidFill>
                <a:effectLst/>
                <a:latin typeface="Muli"/>
              </a:rPr>
              <a:t>veraf</a:t>
            </a:r>
            <a:r>
              <a:rPr lang="nl-NL" b="0" i="0" dirty="0">
                <a:solidFill>
                  <a:srgbClr val="7C7C7C"/>
                </a:solidFill>
                <a:effectLst/>
                <a:latin typeface="Muli"/>
              </a:rPr>
              <a:t> gelegen stations te </a:t>
            </a:r>
            <a:r>
              <a:rPr lang="nl-NL" b="0" i="0" dirty="0">
                <a:solidFill>
                  <a:srgbClr val="7030A0"/>
                </a:solidFill>
                <a:effectLst/>
                <a:latin typeface="Muli"/>
              </a:rPr>
              <a:t>ontvangen</a:t>
            </a:r>
            <a:r>
              <a:rPr lang="nl-NL" b="0" i="0" dirty="0">
                <a:solidFill>
                  <a:srgbClr val="7C7C7C"/>
                </a:solidFill>
                <a:effectLst/>
                <a:latin typeface="Muli"/>
              </a:rPr>
              <a:t> en te </a:t>
            </a:r>
            <a:r>
              <a:rPr lang="nl-NL" b="0" i="0" dirty="0">
                <a:solidFill>
                  <a:srgbClr val="7030A0"/>
                </a:solidFill>
                <a:effectLst/>
                <a:latin typeface="Muli"/>
              </a:rPr>
              <a:t>identificeren</a:t>
            </a:r>
            <a:r>
              <a:rPr lang="nl-NL" b="0" i="0" dirty="0">
                <a:solidFill>
                  <a:srgbClr val="7C7C7C"/>
                </a:solidFill>
                <a:effectLst/>
                <a:latin typeface="Muli"/>
              </a:rPr>
              <a:t>.</a:t>
            </a:r>
          </a:p>
          <a:p>
            <a:endParaRPr lang="nl-NL" dirty="0">
              <a:latin typeface="Muli"/>
            </a:endParaRPr>
          </a:p>
          <a:p>
            <a:r>
              <a:rPr lang="nl-NL" dirty="0">
                <a:latin typeface="Muli"/>
              </a:rPr>
              <a:t>Luisteramateurs, HF (=KG), MG, LG, VHF</a:t>
            </a:r>
          </a:p>
          <a:p>
            <a:r>
              <a:rPr lang="nl-NL" dirty="0">
                <a:latin typeface="Muli"/>
              </a:rPr>
              <a:t>Lid worden?  5€/j, 12x </a:t>
            </a:r>
            <a:r>
              <a:rPr lang="nl-NL" dirty="0">
                <a:latin typeface="Muli"/>
                <a:hlinkClick r:id="rId3"/>
              </a:rPr>
              <a:t>Bulletin</a:t>
            </a:r>
            <a:r>
              <a:rPr lang="nl-NL" dirty="0">
                <a:latin typeface="Muli"/>
              </a:rPr>
              <a:t>, Site, </a:t>
            </a:r>
            <a:r>
              <a:rPr lang="nl-NL" dirty="0" err="1">
                <a:latin typeface="Muli"/>
              </a:rPr>
              <a:t>Jaarverg</a:t>
            </a:r>
            <a:endParaRPr lang="nl-NL" dirty="0">
              <a:latin typeface="Muli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7A90E9-F10E-A1EB-204F-E45ABB92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1E7568-91D5-A825-7093-2CDF619A5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649913"/>
            <a:ext cx="857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76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C0FB02-C232-2D89-DF99-47E28F0A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 Project </a:t>
            </a:r>
            <a:r>
              <a:rPr lang="nl-NL" dirty="0" err="1"/>
              <a:t>Seafarer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A0B4C8-D4A2-F2C1-3D49-1A8DBDB4C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Is wel leuk klusje, ombouw naar DX-set</a:t>
            </a:r>
            <a:br>
              <a:rPr lang="nl-NL" dirty="0"/>
            </a:br>
            <a:r>
              <a:rPr lang="nl-NL" dirty="0"/>
              <a:t>Radio is veel bruikbaarder dan hij was</a:t>
            </a:r>
          </a:p>
          <a:p>
            <a:r>
              <a:rPr lang="nl-NL" dirty="0"/>
              <a:t>De </a:t>
            </a:r>
            <a:r>
              <a:rPr lang="nl-NL" dirty="0" err="1"/>
              <a:t>Seafarer</a:t>
            </a:r>
            <a:r>
              <a:rPr lang="nl-NL" dirty="0"/>
              <a:t> is niet een heel goeie radio</a:t>
            </a:r>
          </a:p>
          <a:p>
            <a:endParaRPr lang="nl-NL" dirty="0"/>
          </a:p>
          <a:p>
            <a:r>
              <a:rPr lang="nl-NL" dirty="0"/>
              <a:t>Prettiger radio’s </a:t>
            </a:r>
            <a:r>
              <a:rPr lang="nl-NL" dirty="0">
                <a:hlinkClick r:id="rId2"/>
              </a:rPr>
              <a:t>BX645U</a:t>
            </a:r>
            <a:r>
              <a:rPr lang="nl-NL" dirty="0"/>
              <a:t>…</a:t>
            </a:r>
          </a:p>
          <a:p>
            <a:pPr lvl="1"/>
            <a:r>
              <a:rPr lang="nl-NL" dirty="0"/>
              <a:t>en nog een </a:t>
            </a:r>
            <a:r>
              <a:rPr lang="nl-NL" dirty="0" err="1"/>
              <a:t>Cymo</a:t>
            </a:r>
            <a:r>
              <a:rPr lang="nl-NL" dirty="0"/>
              <a:t> over …</a:t>
            </a:r>
          </a:p>
          <a:p>
            <a:pPr lvl="1"/>
            <a:r>
              <a:rPr lang="nl-NL" dirty="0"/>
              <a:t>dus zaag tevoorschijn??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0B314A-8817-15AD-5BC9-1DCA60844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A85975-B4B7-B4B7-05D2-16F2CCCD4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62167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11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278AE3-2172-EFE6-A91D-0BE46B2D6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Idee: Losse opzet Cymometer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B60DE3-E81D-8794-F0CB-725E7D804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/>
          <a:lstStyle/>
          <a:p>
            <a:r>
              <a:rPr lang="nl-NL" dirty="0"/>
              <a:t>Sloop wekker</a:t>
            </a:r>
          </a:p>
          <a:p>
            <a:r>
              <a:rPr lang="nl-NL" dirty="0"/>
              <a:t>Gebruik trafo,</a:t>
            </a:r>
            <a:br>
              <a:rPr lang="nl-NL" dirty="0"/>
            </a:br>
            <a:r>
              <a:rPr lang="nl-NL" dirty="0"/>
              <a:t>voeding, snoer</a:t>
            </a:r>
          </a:p>
          <a:p>
            <a:r>
              <a:rPr lang="nl-NL" dirty="0"/>
              <a:t>Rode </a:t>
            </a:r>
            <a:r>
              <a:rPr lang="nl-NL" dirty="0" err="1"/>
              <a:t>cymo</a:t>
            </a:r>
            <a:r>
              <a:rPr lang="nl-NL" dirty="0"/>
              <a:t> erin</a:t>
            </a:r>
          </a:p>
          <a:p>
            <a:r>
              <a:rPr lang="nl-NL" dirty="0"/>
              <a:t>Snoertje maken</a:t>
            </a:r>
          </a:p>
          <a:p>
            <a:endParaRPr lang="nl-NL" dirty="0"/>
          </a:p>
          <a:p>
            <a:r>
              <a:rPr lang="nl-NL" dirty="0"/>
              <a:t>Te gebruiken met “elke” buizenradio </a:t>
            </a:r>
            <a:br>
              <a:rPr lang="nl-NL" dirty="0"/>
            </a:br>
            <a:r>
              <a:rPr lang="nl-NL" dirty="0"/>
              <a:t>waar je mee DX-en wilt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24C472-018B-0FA5-BC5F-901C1C5C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864CF4-3E55-4028-2A1A-1F7C7BD5A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t="21933" r="22901" b="12478"/>
          <a:stretch/>
        </p:blipFill>
        <p:spPr>
          <a:xfrm>
            <a:off x="4139952" y="1628800"/>
            <a:ext cx="4392488" cy="32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27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D436A7-DEB5-BAC5-CD4F-D603B21C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Uitwerking </a:t>
            </a:r>
            <a:r>
              <a:rPr lang="nl-NL" dirty="0">
                <a:hlinkClick r:id="rId2"/>
              </a:rPr>
              <a:t>Cymometer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C3DAD1-7E6C-7DED-F95A-3DEE609FC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Cymo</a:t>
            </a:r>
            <a:r>
              <a:rPr lang="nl-NL" dirty="0"/>
              <a:t> in kastje</a:t>
            </a:r>
          </a:p>
          <a:p>
            <a:endParaRPr lang="nl-NL" dirty="0"/>
          </a:p>
          <a:p>
            <a:r>
              <a:rPr lang="nl-NL" dirty="0"/>
              <a:t>Kabel voor </a:t>
            </a:r>
            <a:r>
              <a:rPr lang="nl-NL" dirty="0" err="1"/>
              <a:t>uitkast</a:t>
            </a:r>
            <a:r>
              <a:rPr lang="nl-NL" dirty="0"/>
              <a:t>-</a:t>
            </a:r>
            <a:br>
              <a:rPr lang="nl-NL" dirty="0"/>
            </a:br>
            <a:r>
              <a:rPr lang="nl-NL" dirty="0"/>
              <a:t>loos aansluiten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1E66FEB-7DF3-F433-BBE0-56196C9F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32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078FB12-E516-D4CC-60D0-DD54956617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18500"/>
          <a:stretch/>
        </p:blipFill>
        <p:spPr>
          <a:xfrm>
            <a:off x="4140898" y="1701006"/>
            <a:ext cx="4535016" cy="31672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71A8725-6BA3-386E-6AB6-1294B0EA1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83085"/>
            <a:ext cx="4535016" cy="222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6D981-F8D4-27C2-90D1-4B373998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Aansluiten zonder uitkasten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F5EBCD-C3B3-F31A-FB4D-2EC0340A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nl-NL" dirty="0"/>
              <a:t>Clip Zwart aan massa</a:t>
            </a:r>
          </a:p>
          <a:p>
            <a:r>
              <a:rPr lang="nl-NL" dirty="0"/>
              <a:t>Lus Rood om </a:t>
            </a:r>
            <a:r>
              <a:rPr lang="nl-NL" dirty="0" err="1"/>
              <a:t>gT</a:t>
            </a:r>
            <a:endParaRPr lang="nl-NL" dirty="0"/>
          </a:p>
          <a:p>
            <a:endParaRPr lang="nl-NL" dirty="0"/>
          </a:p>
          <a:p>
            <a:r>
              <a:rPr lang="nl-NL" dirty="0"/>
              <a:t>Mengbuis</a:t>
            </a:r>
          </a:p>
          <a:p>
            <a:pPr lvl="1"/>
            <a:r>
              <a:rPr lang="nl-NL" dirty="0"/>
              <a:t>E/UCH21: pin 4/7</a:t>
            </a:r>
          </a:p>
          <a:p>
            <a:pPr lvl="1"/>
            <a:r>
              <a:rPr lang="nl-NL" dirty="0"/>
              <a:t>E/UCH81: pin 7/9</a:t>
            </a:r>
          </a:p>
          <a:p>
            <a:pPr lvl="1"/>
            <a:r>
              <a:rPr lang="nl-NL" dirty="0"/>
              <a:t>E/UCH42: pin 4</a:t>
            </a:r>
            <a:br>
              <a:rPr lang="nl-NL" dirty="0"/>
            </a:br>
            <a:r>
              <a:rPr lang="nl-NL" dirty="0"/>
              <a:t>scherpe snijrand!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B92346-FCB0-45D2-2553-5925E4D2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33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8CB0D37-81F9-569A-734B-1E92EC6C5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t="19427" r="5530" b="9699"/>
          <a:stretch/>
        </p:blipFill>
        <p:spPr>
          <a:xfrm>
            <a:off x="4860032" y="1513395"/>
            <a:ext cx="4078940" cy="47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86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B5FCE27-C265-2630-8D69-7D0758AF1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327451"/>
            <a:ext cx="4715768" cy="14841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02FCF5-C991-36EA-D208-6AAF558F0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Verstemming</a:t>
            </a:r>
            <a:r>
              <a:rPr lang="nl-NL" dirty="0"/>
              <a:t>, op te meten?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DE0822-E6F6-7E90-054B-53105605B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Proefje met </a:t>
            </a:r>
            <a:r>
              <a:rPr lang="nl-NL" dirty="0">
                <a:hlinkClick r:id="rId3"/>
              </a:rPr>
              <a:t>Philips BX480A</a:t>
            </a:r>
            <a:r>
              <a:rPr lang="nl-NL" dirty="0"/>
              <a:t> (1948, ECH21): </a:t>
            </a:r>
            <a:br>
              <a:rPr lang="nl-NL" dirty="0"/>
            </a:br>
            <a:r>
              <a:rPr lang="nl-NL" dirty="0"/>
              <a:t>streepje 6300kHz </a:t>
            </a:r>
          </a:p>
          <a:p>
            <a:r>
              <a:rPr lang="nl-NL" dirty="0"/>
              <a:t>Draad aan </a:t>
            </a:r>
            <a:r>
              <a:rPr lang="nl-NL" dirty="0" err="1"/>
              <a:t>aT</a:t>
            </a:r>
            <a:r>
              <a:rPr lang="nl-NL" dirty="0"/>
              <a:t>: 5910</a:t>
            </a:r>
            <a:br>
              <a:rPr lang="nl-NL" dirty="0"/>
            </a:br>
            <a:r>
              <a:rPr lang="nl-NL" dirty="0"/>
              <a:t>dus 400 lager (6%): </a:t>
            </a:r>
            <a:br>
              <a:rPr lang="nl-NL" dirty="0"/>
            </a:br>
            <a:r>
              <a:rPr lang="nl-NL" dirty="0"/>
              <a:t>geen gelijkloop </a:t>
            </a:r>
            <a:r>
              <a:rPr lang="nl-NL" dirty="0">
                <a:sym typeface="Wingdings" panose="05000000000000000000" pitchFamily="2" charset="2"/>
              </a:rPr>
              <a:t></a:t>
            </a:r>
          </a:p>
          <a:p>
            <a:r>
              <a:rPr lang="nl-NL" dirty="0">
                <a:sym typeface="Wingdings" panose="05000000000000000000" pitchFamily="2" charset="2"/>
              </a:rPr>
              <a:t>Draad aan </a:t>
            </a:r>
            <a:r>
              <a:rPr lang="nl-NL" dirty="0" err="1">
                <a:sym typeface="Wingdings" panose="05000000000000000000" pitchFamily="2" charset="2"/>
              </a:rPr>
              <a:t>gT</a:t>
            </a:r>
            <a:r>
              <a:rPr lang="nl-NL" dirty="0">
                <a:sym typeface="Wingdings" panose="05000000000000000000" pitchFamily="2" charset="2"/>
              </a:rPr>
              <a:t>: 6284 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dus 16 lager (0,3%)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014C0EF-3F94-B68D-86C4-1D69CE00B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AF48841-00F5-9EE6-7A78-6118AC5DB6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t="8309" r="6225" b="6920"/>
          <a:stretch/>
        </p:blipFill>
        <p:spPr>
          <a:xfrm>
            <a:off x="4702808" y="2420888"/>
            <a:ext cx="4104456" cy="305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99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7D0DA-538B-8254-4E5D-3FA40CA3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DX-en met de Philips BX645U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368507-2595-547A-C048-2FA8B9B7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008" y="1860475"/>
            <a:ext cx="3456384" cy="4525963"/>
          </a:xfrm>
        </p:spPr>
        <p:txBody>
          <a:bodyPr/>
          <a:lstStyle/>
          <a:p>
            <a:r>
              <a:rPr lang="nl-NL" dirty="0"/>
              <a:t>Externe </a:t>
            </a:r>
            <a:r>
              <a:rPr lang="nl-NL" dirty="0" err="1"/>
              <a:t>Cymo</a:t>
            </a:r>
            <a:endParaRPr lang="nl-NL" dirty="0"/>
          </a:p>
          <a:p>
            <a:r>
              <a:rPr lang="nl-NL" dirty="0"/>
              <a:t>Gevoelig genoeg voor </a:t>
            </a:r>
            <a:r>
              <a:rPr lang="nl-NL" dirty="0" err="1"/>
              <a:t>raamant</a:t>
            </a:r>
            <a:r>
              <a:rPr lang="nl-NL" dirty="0"/>
              <a:t>.</a:t>
            </a:r>
          </a:p>
          <a:p>
            <a:r>
              <a:rPr lang="nl-NL" dirty="0"/>
              <a:t>“Maar” 6 bands… wel </a:t>
            </a:r>
            <a:r>
              <a:rPr lang="nl-NL" dirty="0" err="1"/>
              <a:t>fijnafstem</a:t>
            </a:r>
            <a:r>
              <a:rPr lang="nl-NL" dirty="0"/>
              <a:t>! </a:t>
            </a:r>
          </a:p>
          <a:p>
            <a:r>
              <a:rPr lang="nl-NL" dirty="0"/>
              <a:t>Mooier geluid</a:t>
            </a:r>
          </a:p>
          <a:p>
            <a:r>
              <a:rPr lang="nl-NL" dirty="0"/>
              <a:t>Prettig toestel!!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63BC1C-E4EA-291D-73D1-E0DD787C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EF9300C-0DF4-637C-6A6C-61CF6DE18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7" r="8887"/>
          <a:stretch/>
        </p:blipFill>
        <p:spPr>
          <a:xfrm>
            <a:off x="430492" y="1860475"/>
            <a:ext cx="402538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598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A97B0-82B7-3F1E-BB74-1C20E0D8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96D0DA-6293-F23D-4334-0B157EB4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Leuk knutselproject: van buis naar DX</a:t>
            </a:r>
          </a:p>
          <a:p>
            <a:r>
              <a:rPr lang="nl-NL" dirty="0"/>
              <a:t>Neem wel een goeie radio!</a:t>
            </a:r>
          </a:p>
          <a:p>
            <a:endParaRPr lang="nl-NL" dirty="0"/>
          </a:p>
          <a:p>
            <a:r>
              <a:rPr lang="nl-NL" dirty="0"/>
              <a:t>Cymometer in/opbouwen </a:t>
            </a:r>
            <a:r>
              <a:rPr lang="nl-NL" dirty="0" err="1"/>
              <a:t>DX’t</a:t>
            </a:r>
            <a:r>
              <a:rPr lang="nl-NL" dirty="0"/>
              <a:t> prettig</a:t>
            </a:r>
          </a:p>
          <a:p>
            <a:r>
              <a:rPr lang="nl-NL" dirty="0"/>
              <a:t>Met </a:t>
            </a:r>
            <a:r>
              <a:rPr lang="nl-NL" dirty="0" err="1"/>
              <a:t>magneetantenne’s</a:t>
            </a:r>
            <a:r>
              <a:rPr lang="nl-NL" dirty="0"/>
              <a:t> ontvang je meer</a:t>
            </a:r>
            <a:br>
              <a:rPr lang="nl-NL" dirty="0"/>
            </a:br>
            <a:r>
              <a:rPr lang="nl-NL" dirty="0"/>
              <a:t>LC-Kring mei 2021: </a:t>
            </a:r>
            <a:r>
              <a:rPr lang="nl-NL" dirty="0">
                <a:hlinkClick r:id="rId2"/>
              </a:rPr>
              <a:t>Raamantenne’s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AC0DEB-ACD0-0639-D8B6-E5DAA7F7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726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397958-2375-FC75-B347-D8B9BA49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LC-Kring 10/4: </a:t>
            </a:r>
            <a:r>
              <a:rPr lang="nl-NL" dirty="0">
                <a:hlinkClick r:id="rId2"/>
              </a:rPr>
              <a:t>Magneetantennes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5222B2-637D-09B1-A61D-16451F86C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Ferriet en Raam</a:t>
            </a:r>
          </a:p>
          <a:p>
            <a:r>
              <a:rPr lang="nl-NL" dirty="0"/>
              <a:t>Minder storing</a:t>
            </a:r>
          </a:p>
          <a:p>
            <a:r>
              <a:rPr lang="nl-NL" dirty="0"/>
              <a:t>Minder signaal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1925A5-DEC8-8DB2-53D8-6A722B86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1132720-94EC-8944-0F36-01D330895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5900" r="8001" b="7315"/>
          <a:stretch/>
        </p:blipFill>
        <p:spPr>
          <a:xfrm>
            <a:off x="5004048" y="1451322"/>
            <a:ext cx="3323890" cy="508759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E6887DB-8BDA-92AA-D3E5-885A2DD7F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8" y="3623705"/>
            <a:ext cx="3886943" cy="29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21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Pye</a:t>
            </a:r>
            <a:r>
              <a:rPr lang="nl-NL" dirty="0"/>
              <a:t> </a:t>
            </a:r>
            <a:r>
              <a:rPr lang="nl-NL" dirty="0" err="1"/>
              <a:t>Seafarer</a:t>
            </a:r>
            <a:endParaRPr lang="nl-NL" dirty="0"/>
          </a:p>
          <a:p>
            <a:r>
              <a:rPr lang="nl-NL"/>
              <a:t>Raamantenne/Roos</a:t>
            </a:r>
            <a:endParaRPr lang="nl-NL" dirty="0"/>
          </a:p>
          <a:p>
            <a:r>
              <a:rPr lang="nl-NL" dirty="0"/>
              <a:t>E3</a:t>
            </a:r>
          </a:p>
          <a:p>
            <a:r>
              <a:rPr lang="nl-NL" dirty="0"/>
              <a:t>Cymometer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87AAB-F4DA-BF38-809F-ADB87F5FD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veraf?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94986B-8AE5-3816-B57D-7EE67094A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Door mij ontvangen op</a:t>
            </a:r>
          </a:p>
          <a:p>
            <a:r>
              <a:rPr lang="nl-NL" dirty="0"/>
              <a:t>KG: R. New </a:t>
            </a:r>
            <a:r>
              <a:rPr lang="nl-NL" dirty="0" err="1"/>
              <a:t>Zealand</a:t>
            </a:r>
            <a:r>
              <a:rPr lang="nl-NL" dirty="0"/>
              <a:t> Int – </a:t>
            </a:r>
            <a:r>
              <a:rPr lang="nl-NL" dirty="0" err="1"/>
              <a:t>Rangitaiki</a:t>
            </a:r>
            <a:r>
              <a:rPr lang="nl-NL" dirty="0"/>
              <a:t>, 18385km</a:t>
            </a:r>
            <a:br>
              <a:rPr lang="nl-NL" dirty="0"/>
            </a:br>
            <a:r>
              <a:rPr lang="nl-NL" dirty="0"/>
              <a:t>21/01/2022, 7390kHz, draadantenne</a:t>
            </a:r>
          </a:p>
          <a:p>
            <a:r>
              <a:rPr lang="nl-NL" dirty="0"/>
              <a:t>TB: CHU Canada – Ottawa, 5679km</a:t>
            </a:r>
            <a:br>
              <a:rPr lang="nl-NL" dirty="0"/>
            </a:br>
            <a:r>
              <a:rPr lang="nl-NL" dirty="0"/>
              <a:t>25/01/2022, 3330kHz, raamantennetje</a:t>
            </a:r>
          </a:p>
          <a:p>
            <a:r>
              <a:rPr lang="nl-NL" dirty="0"/>
              <a:t>MG: R. Riyad (SAU) – Riyad, 4635km</a:t>
            </a:r>
            <a:br>
              <a:rPr lang="nl-NL" dirty="0"/>
            </a:br>
            <a:r>
              <a:rPr lang="nl-NL" dirty="0"/>
              <a:t>15/02/2017, 1521kHz, raamantenne</a:t>
            </a:r>
          </a:p>
          <a:p>
            <a:r>
              <a:rPr lang="nl-NL" dirty="0"/>
              <a:t>LG: R. Algeria – </a:t>
            </a:r>
            <a:r>
              <a:rPr lang="nl-NL" dirty="0" err="1"/>
              <a:t>Kenadsa</a:t>
            </a:r>
            <a:r>
              <a:rPr lang="nl-NL" dirty="0"/>
              <a:t>, 2375km</a:t>
            </a:r>
            <a:br>
              <a:rPr lang="nl-NL" dirty="0"/>
            </a:br>
            <a:r>
              <a:rPr lang="nl-NL" dirty="0"/>
              <a:t>22/11/2019, 252kHz, ferrietstaaf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05DE24-6EC5-DF39-6850-CE7128DF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338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8D1F-7B3F-2497-527C-4363B34EF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 </a:t>
            </a:r>
            <a:r>
              <a:rPr lang="en-US" dirty="0" err="1"/>
              <a:t>hoeft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per </a:t>
            </a:r>
            <a:r>
              <a:rPr lang="en-US" dirty="0" err="1"/>
              <a:t>sé</a:t>
            </a:r>
            <a:r>
              <a:rPr lang="en-US" dirty="0"/>
              <a:t> </a:t>
            </a:r>
            <a:r>
              <a:rPr lang="en-US" dirty="0" err="1"/>
              <a:t>ver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4DA33-6F0F-17BE-D989-EBF0BD90D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n-US" dirty="0" err="1"/>
              <a:t>Jaag</a:t>
            </a:r>
            <a:r>
              <a:rPr lang="en-US" dirty="0"/>
              <a:t> op</a:t>
            </a:r>
          </a:p>
          <a:p>
            <a:pPr lvl="1"/>
            <a:r>
              <a:rPr lang="en-US" dirty="0">
                <a:hlinkClick r:id="rId2"/>
              </a:rPr>
              <a:t>LPAM stations</a:t>
            </a:r>
            <a:r>
              <a:rPr lang="en-US" dirty="0"/>
              <a:t>, </a:t>
            </a:r>
            <a:r>
              <a:rPr lang="en-US" dirty="0">
                <a:hlinkClick r:id="rId3"/>
              </a:rPr>
              <a:t>Piraten</a:t>
            </a:r>
            <a:endParaRPr lang="en-US" dirty="0"/>
          </a:p>
          <a:p>
            <a:pPr lvl="1"/>
            <a:r>
              <a:rPr lang="en-US" dirty="0" err="1"/>
              <a:t>Zender</a:t>
            </a:r>
            <a:r>
              <a:rPr lang="en-US" dirty="0"/>
              <a:t> met </a:t>
            </a:r>
            <a:r>
              <a:rPr lang="en-US" dirty="0" err="1"/>
              <a:t>sterke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concurrent op </a:t>
            </a:r>
            <a:r>
              <a:rPr lang="en-US" dirty="0" err="1"/>
              <a:t>zelfde</a:t>
            </a:r>
            <a:r>
              <a:rPr lang="en-US" dirty="0"/>
              <a:t> </a:t>
            </a:r>
            <a:r>
              <a:rPr lang="en-US" dirty="0" err="1"/>
              <a:t>kanaal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raamantenne</a:t>
            </a:r>
            <a:endParaRPr lang="en-US" dirty="0"/>
          </a:p>
          <a:p>
            <a:pPr lvl="1"/>
            <a:r>
              <a:rPr lang="en-US" dirty="0" err="1"/>
              <a:t>Storingsonderdrukking</a:t>
            </a:r>
            <a:endParaRPr lang="en-US" dirty="0"/>
          </a:p>
          <a:p>
            <a:pPr lvl="1"/>
            <a:r>
              <a:rPr lang="nl-NL" dirty="0"/>
              <a:t>Richtwerking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A0B1C-5CE9-4ABE-B3CF-A89CD521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6345F9B-3162-F904-B916-7986AE545C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/>
          <a:stretch/>
        </p:blipFill>
        <p:spPr>
          <a:xfrm>
            <a:off x="5940152" y="1735717"/>
            <a:ext cx="2931790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3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DDD11-90BD-A686-DC4A-6CAC28EF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Identificatie</a:t>
            </a:r>
            <a:r>
              <a:rPr lang="en-US" dirty="0"/>
              <a:t> van het station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5209-8D9A-B081-B298-91E48BB74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dirty="0" err="1"/>
              <a:t>Lijsten</a:t>
            </a:r>
            <a:r>
              <a:rPr lang="en-US" dirty="0"/>
              <a:t> op </a:t>
            </a:r>
            <a:r>
              <a:rPr lang="en-US" dirty="0">
                <a:hlinkClick r:id="rId2"/>
              </a:rPr>
              <a:t>fmscan.org</a:t>
            </a:r>
            <a:r>
              <a:rPr lang="en-US" dirty="0"/>
              <a:t> of </a:t>
            </a:r>
            <a:r>
              <a:rPr lang="en-US" dirty="0">
                <a:hlinkClick r:id="rId3"/>
              </a:rPr>
              <a:t>short-wave.info</a:t>
            </a:r>
            <a:r>
              <a:rPr lang="en-US" dirty="0"/>
              <a:t> </a:t>
            </a:r>
          </a:p>
          <a:p>
            <a:r>
              <a:rPr lang="en-US" dirty="0" err="1"/>
              <a:t>Frequentie</a:t>
            </a:r>
            <a:r>
              <a:rPr lang="en-US" dirty="0"/>
              <a:t>, taal, </a:t>
            </a:r>
            <a:r>
              <a:rPr lang="en-US" dirty="0" err="1"/>
              <a:t>richting</a:t>
            </a:r>
            <a:r>
              <a:rPr lang="en-US" dirty="0"/>
              <a:t>, </a:t>
            </a:r>
            <a:r>
              <a:rPr lang="en-US" dirty="0" err="1"/>
              <a:t>afstand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Meerdere</a:t>
            </a:r>
            <a:r>
              <a:rPr lang="en-US" dirty="0"/>
              <a:t> op </a:t>
            </a:r>
            <a:r>
              <a:rPr lang="en-US" dirty="0" err="1"/>
              <a:t>zelfde</a:t>
            </a:r>
            <a:r>
              <a:rPr lang="en-US" dirty="0"/>
              <a:t> </a:t>
            </a:r>
            <a:r>
              <a:rPr lang="en-US" dirty="0" err="1"/>
              <a:t>frequentie</a:t>
            </a:r>
            <a:endParaRPr lang="en-US" dirty="0"/>
          </a:p>
          <a:p>
            <a:r>
              <a:rPr lang="en-US" dirty="0"/>
              <a:t>Is het </a:t>
            </a:r>
            <a:r>
              <a:rPr lang="en-US" dirty="0" err="1"/>
              <a:t>compleet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18003-F13C-BAB7-0974-279F1C82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22CB01-96EB-AD4E-3BCB-E7CECC92C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538"/>
          <a:stretch/>
        </p:blipFill>
        <p:spPr>
          <a:xfrm>
            <a:off x="604284" y="2811253"/>
            <a:ext cx="7935432" cy="24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0A1C-B40D-118D-BCAB-0AE4B9D62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Identificatie</a:t>
            </a:r>
            <a:r>
              <a:rPr lang="en-US" dirty="0"/>
              <a:t>: Hoe?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6A0D1-0725-DCFF-64D9-08CC2D95C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66466"/>
            <a:ext cx="8229600" cy="5016896"/>
          </a:xfrm>
        </p:spPr>
        <p:txBody>
          <a:bodyPr>
            <a:normAutofit/>
          </a:bodyPr>
          <a:lstStyle/>
          <a:p>
            <a:r>
              <a:rPr lang="en-US" dirty="0" err="1"/>
              <a:t>Omroeper</a:t>
            </a:r>
            <a:r>
              <a:rPr lang="en-US" dirty="0"/>
              <a:t> </a:t>
            </a:r>
            <a:r>
              <a:rPr lang="en-US" dirty="0" err="1"/>
              <a:t>noemt</a:t>
            </a:r>
            <a:r>
              <a:rPr lang="en-US" dirty="0"/>
              <a:t> station</a:t>
            </a:r>
          </a:p>
          <a:p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frequentie</a:t>
            </a:r>
            <a:r>
              <a:rPr lang="en-US" dirty="0"/>
              <a:t> </a:t>
            </a:r>
          </a:p>
          <a:p>
            <a:r>
              <a:rPr lang="en-US" dirty="0"/>
              <a:t>En </a:t>
            </a:r>
            <a:r>
              <a:rPr lang="en-US" dirty="0" err="1"/>
              <a:t>evt</a:t>
            </a:r>
            <a:r>
              <a:rPr lang="en-US" dirty="0"/>
              <a:t>. </a:t>
            </a:r>
            <a:r>
              <a:rPr lang="en-US" dirty="0" err="1"/>
              <a:t>Richting</a:t>
            </a:r>
            <a:r>
              <a:rPr lang="en-US" dirty="0"/>
              <a:t> (NUL)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Enige</a:t>
            </a:r>
            <a:r>
              <a:rPr lang="en-US" dirty="0"/>
              <a:t> station in </a:t>
            </a:r>
            <a:r>
              <a:rPr lang="en-US" dirty="0" err="1"/>
              <a:t>lijst</a:t>
            </a:r>
            <a:endParaRPr lang="en-US" dirty="0"/>
          </a:p>
          <a:p>
            <a:r>
              <a:rPr lang="en-US" dirty="0" err="1"/>
              <a:t>Luister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webstream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EDC35-9803-38B4-64AE-4DA049A46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2928F-D056-9E02-E770-620CB7143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1043"/>
            <a:ext cx="3886200" cy="518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AD7498-5696-F8C3-F84E-5741ED0AF8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3" t="24683"/>
          <a:stretch/>
        </p:blipFill>
        <p:spPr>
          <a:xfrm>
            <a:off x="755576" y="3429000"/>
            <a:ext cx="2376264" cy="15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8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49D2-CCD3-2CB1-231C-8E36EE0C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Eisen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ontvanger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2BAB6-71EB-27AB-57CD-7ABF2E56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7768" y="1403814"/>
            <a:ext cx="4690864" cy="5179548"/>
          </a:xfrm>
        </p:spPr>
        <p:txBody>
          <a:bodyPr/>
          <a:lstStyle/>
          <a:p>
            <a:r>
              <a:rPr lang="en-US" dirty="0" err="1"/>
              <a:t>Bandspreiding</a:t>
            </a:r>
            <a:endParaRPr lang="en-US" dirty="0"/>
          </a:p>
          <a:p>
            <a:r>
              <a:rPr lang="en-US" dirty="0" err="1"/>
              <a:t>Gevoeligheid</a:t>
            </a:r>
            <a:endParaRPr lang="en-US" dirty="0"/>
          </a:p>
          <a:p>
            <a:r>
              <a:rPr lang="en-US" dirty="0" err="1"/>
              <a:t>Selectiviteit</a:t>
            </a:r>
            <a:endParaRPr lang="en-US" dirty="0"/>
          </a:p>
          <a:p>
            <a:r>
              <a:rPr lang="en-US" dirty="0"/>
              <a:t>S-meter</a:t>
            </a:r>
          </a:p>
          <a:p>
            <a:r>
              <a:rPr lang="en-US" dirty="0"/>
              <a:t>BFO (</a:t>
            </a:r>
            <a:r>
              <a:rPr lang="en-US" dirty="0" err="1"/>
              <a:t>voor</a:t>
            </a:r>
            <a:r>
              <a:rPr lang="en-US" dirty="0"/>
              <a:t> SSB/CW)</a:t>
            </a:r>
          </a:p>
          <a:p>
            <a:r>
              <a:rPr lang="en-US" dirty="0" err="1"/>
              <a:t>Antenne-aansluiting</a:t>
            </a:r>
            <a:endParaRPr lang="en-US" dirty="0"/>
          </a:p>
          <a:p>
            <a:r>
              <a:rPr lang="en-US" dirty="0" err="1"/>
              <a:t>Frequentie</a:t>
            </a:r>
            <a:r>
              <a:rPr lang="en-US" dirty="0"/>
              <a:t> </a:t>
            </a:r>
            <a:r>
              <a:rPr lang="en-US" dirty="0" err="1"/>
              <a:t>nauwkeurig</a:t>
            </a:r>
            <a:endParaRPr lang="en-US" dirty="0"/>
          </a:p>
          <a:p>
            <a:r>
              <a:rPr lang="en-US" dirty="0" err="1"/>
              <a:t>Prettig</a:t>
            </a:r>
            <a:r>
              <a:rPr lang="en-US" dirty="0"/>
              <a:t> </a:t>
            </a:r>
            <a:r>
              <a:rPr lang="en-US" dirty="0" err="1"/>
              <a:t>geluid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E379-7D3C-90B1-5AFC-48A24747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1106B9-D583-EE9A-7B25-1DC450894D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28580" r="8421" b="27321"/>
          <a:stretch/>
        </p:blipFill>
        <p:spPr>
          <a:xfrm>
            <a:off x="172137" y="1268760"/>
            <a:ext cx="3561674" cy="1400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16926-EB91-1B90-D8C3-6BB2CE88AA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6" b="13460"/>
          <a:stretch/>
        </p:blipFill>
        <p:spPr>
          <a:xfrm>
            <a:off x="172137" y="2921969"/>
            <a:ext cx="3008374" cy="14831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070D6A-2CA6-1862-4A31-37C7DA87DA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/>
          <a:stretch/>
        </p:blipFill>
        <p:spPr>
          <a:xfrm>
            <a:off x="859915" y="4657662"/>
            <a:ext cx="2873896" cy="206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5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D5293-C644-84D8-945F-6BD7D70B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</a:t>
            </a:r>
            <a:r>
              <a:rPr lang="nl-NL" dirty="0" err="1"/>
              <a:t>Pye</a:t>
            </a:r>
            <a:r>
              <a:rPr lang="nl-NL" dirty="0"/>
              <a:t> </a:t>
            </a:r>
            <a:r>
              <a:rPr lang="nl-NL" dirty="0" err="1"/>
              <a:t>Seafarer</a:t>
            </a:r>
            <a:r>
              <a:rPr lang="nl-NL" dirty="0"/>
              <a:t> (</a:t>
            </a:r>
            <a:r>
              <a:rPr lang="nl-NL" dirty="0">
                <a:hlinkClick r:id="rId2"/>
              </a:rPr>
              <a:t>1963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4F078F-71F7-7305-409B-30EDF5EA3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15" y="1628800"/>
            <a:ext cx="8229600" cy="4525963"/>
          </a:xfrm>
        </p:spPr>
        <p:txBody>
          <a:bodyPr/>
          <a:lstStyle/>
          <a:p>
            <a:r>
              <a:rPr lang="nl-NL" dirty="0"/>
              <a:t>Type </a:t>
            </a:r>
            <a:r>
              <a:rPr lang="nl-NL" dirty="0">
                <a:hlinkClick r:id="rId3"/>
              </a:rPr>
              <a:t>1112 in hout</a:t>
            </a:r>
            <a:r>
              <a:rPr lang="nl-NL" dirty="0"/>
              <a:t>, 56cm</a:t>
            </a:r>
          </a:p>
          <a:p>
            <a:pPr lvl="1"/>
            <a:r>
              <a:rPr lang="nl-NL" dirty="0"/>
              <a:t>SN = 540332, hoeveel gemaakt?</a:t>
            </a:r>
          </a:p>
          <a:p>
            <a:r>
              <a:rPr lang="nl-NL" dirty="0"/>
              <a:t>Type 3017 </a:t>
            </a:r>
            <a:r>
              <a:rPr lang="nl-NL" dirty="0">
                <a:hlinkClick r:id="rId4"/>
              </a:rPr>
              <a:t>met doek</a:t>
            </a:r>
            <a:r>
              <a:rPr lang="nl-NL" dirty="0"/>
              <a:t> (en </a:t>
            </a:r>
            <a:r>
              <a:rPr lang="nl-NL" dirty="0">
                <a:hlinkClick r:id="rId5"/>
              </a:rPr>
              <a:t>afstemoog</a:t>
            </a:r>
            <a:r>
              <a:rPr lang="nl-NL" dirty="0"/>
              <a:t>?)</a:t>
            </a:r>
          </a:p>
          <a:p>
            <a:endParaRPr lang="nl-NL" dirty="0"/>
          </a:p>
          <a:p>
            <a:r>
              <a:rPr lang="nl-NL" dirty="0" err="1"/>
              <a:t>Pye</a:t>
            </a:r>
            <a:r>
              <a:rPr lang="nl-NL" dirty="0"/>
              <a:t> 3042 en </a:t>
            </a:r>
            <a:br>
              <a:rPr lang="nl-NL" dirty="0"/>
            </a:br>
            <a:r>
              <a:rPr lang="nl-NL" dirty="0">
                <a:hlinkClick r:id="rId6"/>
              </a:rPr>
              <a:t>Ekco U834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/>
              <a:t>met handvat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C786C0-C1E0-5D07-EE75-3B05DC26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E44424B-092B-86E7-92E4-8748C12D90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12" y="3802857"/>
            <a:ext cx="4796388" cy="25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91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1125</Words>
  <Application>Microsoft Office PowerPoint</Application>
  <PresentationFormat>On-screen Show (4:3)</PresentationFormat>
  <Paragraphs>282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Muli</vt:lpstr>
      <vt:lpstr>Kantoorthema</vt:lpstr>
      <vt:lpstr>DX-en met de Pye Seafarer</vt:lpstr>
      <vt:lpstr>Wat gaan we doen</vt:lpstr>
      <vt:lpstr>1. De DX hobby</vt:lpstr>
      <vt:lpstr>Wat is veraf?</vt:lpstr>
      <vt:lpstr>Het hoeft niet per sé ver</vt:lpstr>
      <vt:lpstr>Identificatie van het station</vt:lpstr>
      <vt:lpstr>Identificatie: Hoe?</vt:lpstr>
      <vt:lpstr>Eisen aan de ontvanger</vt:lpstr>
      <vt:lpstr>2. Pye Seafarer (1963)</vt:lpstr>
      <vt:lpstr>Een heel gewone U-radio</vt:lpstr>
      <vt:lpstr>Paar bijzonderheden toch</vt:lpstr>
      <vt:lpstr>Schema van mengtrap: </vt:lpstr>
      <vt:lpstr>Eerder werk: Condensators</vt:lpstr>
      <vt:lpstr>Chassisfoto</vt:lpstr>
      <vt:lpstr>3. Seafarer reparatie en aanpassing</vt:lpstr>
      <vt:lpstr>Eerder DX-project De Sloper</vt:lpstr>
      <vt:lpstr>Of deze: Jennen Trio JR-102</vt:lpstr>
      <vt:lpstr>Voeding (Wel!) uit gloeispanning</vt:lpstr>
      <vt:lpstr>Voeden uit Anodespanning?</vt:lpstr>
      <vt:lpstr>Seafarer: Antenne-aansluiting</vt:lpstr>
      <vt:lpstr>Reactieve Schaalverlichting</vt:lpstr>
      <vt:lpstr>De Cymometer inbouw</vt:lpstr>
      <vt:lpstr>Aangepast  chassis:</vt:lpstr>
      <vt:lpstr>4. Hoe goed werkt het</vt:lpstr>
      <vt:lpstr>Werkt mooi op Langdraadantenne</vt:lpstr>
      <vt:lpstr>Draadantenne: Storing!</vt:lpstr>
      <vt:lpstr>Bandindeling van Pye</vt:lpstr>
      <vt:lpstr>Vrij veel SSB stations</vt:lpstr>
      <vt:lpstr>Verdere bedenkingen</vt:lpstr>
      <vt:lpstr>Conclusie Project Seafarer</vt:lpstr>
      <vt:lpstr>5. Idee: Losse opzet Cymometer</vt:lpstr>
      <vt:lpstr>Uitwerking Cymometer</vt:lpstr>
      <vt:lpstr>Aansluiten zonder uitkasten</vt:lpstr>
      <vt:lpstr>Verstemming, op te meten?</vt:lpstr>
      <vt:lpstr>DX-en met de Philips BX645U</vt:lpstr>
      <vt:lpstr>6. Conclusies</vt:lpstr>
      <vt:lpstr>LC-Kring 10/4: Magneetantennes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Tel, G. (Gerard)</cp:lastModifiedBy>
  <cp:revision>77</cp:revision>
  <dcterms:created xsi:type="dcterms:W3CDTF">2019-01-19T09:21:01Z</dcterms:created>
  <dcterms:modified xsi:type="dcterms:W3CDTF">2024-03-04T13:42:44Z</dcterms:modified>
</cp:coreProperties>
</file>