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78" r:id="rId3"/>
    <p:sldId id="328" r:id="rId4"/>
    <p:sldId id="329" r:id="rId5"/>
    <p:sldId id="380" r:id="rId6"/>
    <p:sldId id="330" r:id="rId7"/>
    <p:sldId id="331" r:id="rId8"/>
    <p:sldId id="332" r:id="rId9"/>
    <p:sldId id="333" r:id="rId10"/>
    <p:sldId id="335" r:id="rId11"/>
    <p:sldId id="336" r:id="rId12"/>
    <p:sldId id="334" r:id="rId13"/>
    <p:sldId id="337" r:id="rId14"/>
    <p:sldId id="338" r:id="rId15"/>
    <p:sldId id="339" r:id="rId16"/>
    <p:sldId id="340" r:id="rId17"/>
    <p:sldId id="341" r:id="rId18"/>
    <p:sldId id="342" r:id="rId19"/>
    <p:sldId id="366" r:id="rId20"/>
    <p:sldId id="367" r:id="rId21"/>
    <p:sldId id="382" r:id="rId22"/>
    <p:sldId id="368" r:id="rId23"/>
    <p:sldId id="381" r:id="rId24"/>
    <p:sldId id="373" r:id="rId25"/>
    <p:sldId id="369" r:id="rId26"/>
    <p:sldId id="370" r:id="rId27"/>
    <p:sldId id="371" r:id="rId28"/>
    <p:sldId id="374" r:id="rId29"/>
    <p:sldId id="372" r:id="rId30"/>
    <p:sldId id="375" r:id="rId31"/>
    <p:sldId id="376" r:id="rId32"/>
    <p:sldId id="377" r:id="rId33"/>
    <p:sldId id="378" r:id="rId34"/>
    <p:sldId id="326" r:id="rId35"/>
    <p:sldId id="379" r:id="rId36"/>
    <p:sldId id="327" r:id="rId3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94727" autoAdjust="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F26E5-EEE8-4C96-960C-2957C271D158}" type="datetimeFigureOut">
              <a:rPr lang="nl-NL" smtClean="0"/>
              <a:t>4-6-2024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AB2FB-EE13-491B-8E66-126490C0FA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6991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68B74-88D8-4BCA-9660-AF4BE3F796C8}" type="datetime1">
              <a:rPr lang="nl-NL" smtClean="0"/>
              <a:t>4-6-2024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5343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517C7-736B-4D69-99E1-B2EC9C308E91}" type="datetime1">
              <a:rPr lang="nl-NL" smtClean="0"/>
              <a:t>4-6-2024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2641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0307B-E96D-4DED-B142-4FBECAA9DA32}" type="datetime1">
              <a:rPr lang="nl-NL" smtClean="0"/>
              <a:t>4-6-2024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5468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271A-451D-4A0D-91C1-DAF4C44835B4}" type="datetime1">
              <a:rPr lang="nl-NL" smtClean="0"/>
              <a:t>4-6-2024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5905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0088-4EEB-4EB6-957F-C81C88E4C1F6}" type="datetime1">
              <a:rPr lang="nl-NL" smtClean="0"/>
              <a:t>4-6-2024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6070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68F2-B85A-479E-BFF6-1B74DEF70B37}" type="datetime1">
              <a:rPr lang="nl-NL" smtClean="0"/>
              <a:t>4-6-2024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5937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0E11F-FF4A-4923-B558-F6AC7BEDBB03}" type="datetime1">
              <a:rPr lang="nl-NL" smtClean="0"/>
              <a:t>4-6-2024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5063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6995F-26CE-4207-AB5F-985F2361B3B8}" type="datetime1">
              <a:rPr lang="nl-NL" smtClean="0"/>
              <a:t>4-6-2024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6466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8F88A-77C9-47CB-9413-6DFAE1938A43}" type="datetime1">
              <a:rPr lang="nl-NL" smtClean="0"/>
              <a:t>4-6-2024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9455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D758-FCB6-487F-B4AB-194F08028C7D}" type="datetime1">
              <a:rPr lang="nl-NL" smtClean="0"/>
              <a:t>4-6-2024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6185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3ECFC-19EB-4284-9FCC-473230671DB6}" type="datetime1">
              <a:rPr lang="nl-NL" smtClean="0"/>
              <a:t>4-6-2024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5794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2FEC4-701A-40FC-B436-9F5D2C077D9D}" type="datetime1">
              <a:rPr lang="nl-NL" smtClean="0"/>
              <a:t>4-6-2024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7942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s://www.doctsf.com/l3x-78-t/f3783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hupse.eu/radio/frameset.htm?Philips_L3X71T.htm&amp;ContentFram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egency_TR-1" TargetMode="External"/><Relationship Id="rId2" Type="http://schemas.openxmlformats.org/officeDocument/2006/relationships/hyperlink" Target="https://nl.wikipedia.org/wiki/Transistor#Geschiedeni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www.doctsf.com/l3f-60-t-portaletta/f224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doctsf.com/l3f-73-t/f2414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www.nvhr.nl/schema.asp?Merk=&amp;Model=l3x71t&amp;isSubmitted=ye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nl.wikipedia.org/wiki/Sharpie_(zeilboot)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www.hupse.eu/radio/frameset.htm?Philips_L1X75T.htm&amp;ContentFram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660399"/>
            <a:ext cx="7772400" cy="794519"/>
          </a:xfrm>
        </p:spPr>
        <p:txBody>
          <a:bodyPr/>
          <a:lstStyle/>
          <a:p>
            <a:r>
              <a:rPr lang="en-US" dirty="0"/>
              <a:t>Philips Sharpie (1957)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71600" y="5403081"/>
            <a:ext cx="7200800" cy="1318393"/>
          </a:xfrm>
        </p:spPr>
        <p:txBody>
          <a:bodyPr/>
          <a:lstStyle/>
          <a:p>
            <a:pPr algn="l"/>
            <a:r>
              <a:rPr lang="en-US" dirty="0"/>
              <a:t>Gerard Tel</a:t>
            </a:r>
          </a:p>
          <a:p>
            <a:pPr algn="l"/>
            <a:r>
              <a:rPr lang="en-US" dirty="0"/>
              <a:t>LC-</a:t>
            </a:r>
            <a:r>
              <a:rPr lang="en-US" dirty="0" err="1"/>
              <a:t>Kring</a:t>
            </a:r>
            <a:r>
              <a:rPr lang="en-US" dirty="0"/>
              <a:t> 10 </a:t>
            </a:r>
            <a:r>
              <a:rPr lang="en-US" dirty="0" err="1"/>
              <a:t>mei</a:t>
            </a:r>
            <a:r>
              <a:rPr lang="en-US" dirty="0"/>
              <a:t> 2023 om 19.30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238B83E-1587-48B3-B361-3358E7123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</a:t>
            </a:fld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908F3E-0F96-3C0F-FD59-808FA8C9E3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772816"/>
            <a:ext cx="5403858" cy="405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698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7FF4F4-4F23-B89C-7D76-C8E03D159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Basisidee van Sharpie-”Serie”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95B3E54-885B-4A0B-70BB-195265D42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43830"/>
          </a:xfrm>
        </p:spPr>
        <p:txBody>
          <a:bodyPr/>
          <a:lstStyle/>
          <a:p>
            <a:r>
              <a:rPr lang="nl-NL" dirty="0"/>
              <a:t>Radio als 2</a:t>
            </a:r>
            <a:r>
              <a:rPr lang="nl-NL" baseline="30000" dirty="0"/>
              <a:t>e</a:t>
            </a:r>
            <a:r>
              <a:rPr lang="nl-NL" dirty="0"/>
              <a:t> toestel thuis en voor onderweg</a:t>
            </a:r>
          </a:p>
          <a:p>
            <a:r>
              <a:rPr lang="nl-NL" dirty="0"/>
              <a:t>Ontvangt MG en LG</a:t>
            </a:r>
          </a:p>
          <a:p>
            <a:r>
              <a:rPr lang="nl-NL" dirty="0"/>
              <a:t>Batterij 6V (15-30mA), 200mW, 7 transistors</a:t>
            </a:r>
          </a:p>
          <a:p>
            <a:r>
              <a:rPr lang="nl-NL" dirty="0"/>
              <a:t>Breed 26cm, geel/bruin, </a:t>
            </a:r>
            <a:br>
              <a:rPr lang="nl-NL" dirty="0"/>
            </a:br>
            <a:r>
              <a:rPr lang="nl-NL" dirty="0"/>
              <a:t>plastic/</a:t>
            </a:r>
            <a:r>
              <a:rPr lang="nl-NL" dirty="0" err="1"/>
              <a:t>leatherette</a:t>
            </a:r>
            <a:endParaRPr lang="nl-NL" dirty="0"/>
          </a:p>
          <a:p>
            <a:r>
              <a:rPr lang="nl-NL" dirty="0"/>
              <a:t>Lineaire schaal (groen)</a:t>
            </a:r>
          </a:p>
          <a:p>
            <a:r>
              <a:rPr lang="nl-NL" dirty="0"/>
              <a:t>Spraak/Muziek</a:t>
            </a:r>
          </a:p>
          <a:p>
            <a:pPr lvl="1"/>
            <a:r>
              <a:rPr lang="nl-NL" dirty="0"/>
              <a:t>Soms </a:t>
            </a:r>
            <a:r>
              <a:rPr lang="nl-NL" dirty="0" err="1"/>
              <a:t>Local</a:t>
            </a:r>
            <a:r>
              <a:rPr lang="nl-NL" dirty="0"/>
              <a:t>/Remote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229B8EA-A3C1-D362-22D8-FFC3D8140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10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F2D106A-23C8-26A8-15D7-0261F0C25E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772" y="3428999"/>
            <a:ext cx="3886708" cy="291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960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36171E-A1DE-AAFB-9E6D-0C2D47B50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Een vloot Sharpies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57383C9-699F-F6E8-9087-4910E5B09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nl-NL" dirty="0"/>
              <a:t>L3X72T: </a:t>
            </a:r>
            <a:r>
              <a:rPr lang="nl-NL" dirty="0" err="1"/>
              <a:t>Batt</a:t>
            </a:r>
            <a:r>
              <a:rPr lang="nl-NL" dirty="0"/>
              <a:t> 9V en output 350mA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1958:</a:t>
            </a:r>
          </a:p>
          <a:p>
            <a:r>
              <a:rPr lang="nl-NL" dirty="0">
                <a:hlinkClick r:id="rId2"/>
              </a:rPr>
              <a:t>L3X78T</a:t>
            </a:r>
            <a:r>
              <a:rPr lang="nl-NL" dirty="0"/>
              <a:t>: Tropenradio, 6V, MG en KG (OC44)</a:t>
            </a:r>
          </a:p>
          <a:p>
            <a:r>
              <a:rPr lang="nl-NL" dirty="0"/>
              <a:t>L3X80T: </a:t>
            </a:r>
            <a:r>
              <a:rPr lang="nl-NL" dirty="0" err="1"/>
              <a:t>Batt</a:t>
            </a:r>
            <a:r>
              <a:rPr lang="nl-NL" dirty="0"/>
              <a:t> 9V, 350mW</a:t>
            </a:r>
          </a:p>
          <a:p>
            <a:r>
              <a:rPr lang="nl-NL" dirty="0"/>
              <a:t>L3X86T: MG en VG, met OC170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E8D2AD4-6DBC-8DA1-5AA2-3AB9F63A1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11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83350D7-A2C8-C636-4F4B-B65CF0BED0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2" b="10712"/>
          <a:stretch/>
        </p:blipFill>
        <p:spPr>
          <a:xfrm>
            <a:off x="1835696" y="2568574"/>
            <a:ext cx="3672408" cy="2192573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C251DE81-8A14-C1E1-4EE9-0B58268E6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791" y="2504840"/>
            <a:ext cx="2904070" cy="219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315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0008DC-3D9B-D8C7-DC56-D226151A6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was er in 1957/8 </a:t>
            </a:r>
            <a:r>
              <a:rPr lang="nl-NL" i="1" dirty="0"/>
              <a:t>niet</a:t>
            </a:r>
            <a:r>
              <a:rPr lang="nl-NL" dirty="0"/>
              <a:t>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5B8E64B-D29C-AC31-BBD3-4B26BCCC4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Korte golf of FM</a:t>
            </a:r>
          </a:p>
          <a:p>
            <a:pPr lvl="1"/>
            <a:r>
              <a:rPr lang="nl-NL" dirty="0"/>
              <a:t>Transistors konden hoge frequenties niet aan</a:t>
            </a:r>
          </a:p>
          <a:p>
            <a:pPr lvl="1"/>
            <a:r>
              <a:rPr lang="nl-NL" dirty="0"/>
              <a:t>Zat wel op buizenportables (Valk, Boeier)</a:t>
            </a:r>
          </a:p>
          <a:p>
            <a:pPr lvl="1"/>
            <a:r>
              <a:rPr lang="nl-NL" dirty="0"/>
              <a:t>De L3X86T komt tot 4,1 MHz (met OC170)</a:t>
            </a:r>
          </a:p>
          <a:p>
            <a:endParaRPr lang="nl-NL" dirty="0"/>
          </a:p>
          <a:p>
            <a:r>
              <a:rPr lang="nl-NL" dirty="0"/>
              <a:t>Portables met netvoeding</a:t>
            </a:r>
          </a:p>
          <a:p>
            <a:pPr lvl="1"/>
            <a:r>
              <a:rPr lang="nl-NL" dirty="0"/>
              <a:t>Batterijkosten veel lager dan men gewend was!</a:t>
            </a:r>
          </a:p>
          <a:p>
            <a:pPr lvl="1"/>
            <a:r>
              <a:rPr lang="nl-NL" dirty="0"/>
              <a:t>Geen probleem, ook in huis gebruiken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43707C7-2035-6871-EA78-377530D45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2308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ECEDF5-B376-91E8-B1E9-59BDCB4C6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2. Techniek van de Sharpie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E4E5781-5326-DDF9-260C-18D139B95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6016" y="1600200"/>
            <a:ext cx="3970784" cy="4525963"/>
          </a:xfrm>
        </p:spPr>
        <p:txBody>
          <a:bodyPr/>
          <a:lstStyle/>
          <a:p>
            <a:r>
              <a:rPr lang="nl-NL" dirty="0"/>
              <a:t>Bouw op chassis</a:t>
            </a:r>
          </a:p>
          <a:p>
            <a:r>
              <a:rPr lang="nl-NL" dirty="0"/>
              <a:t>PNP transistors</a:t>
            </a:r>
          </a:p>
          <a:p>
            <a:r>
              <a:rPr lang="nl-NL" dirty="0"/>
              <a:t>MF deel: versterking</a:t>
            </a:r>
          </a:p>
          <a:p>
            <a:r>
              <a:rPr lang="nl-NL" dirty="0"/>
              <a:t>HF deel: mengen</a:t>
            </a:r>
          </a:p>
          <a:p>
            <a:r>
              <a:rPr lang="nl-NL" dirty="0"/>
              <a:t>LF deel: trafo’s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672039F-974E-0148-5CA8-29C725711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13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A1331B0-4067-2D16-171D-011270F715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68" b="22206"/>
          <a:stretch/>
        </p:blipFill>
        <p:spPr>
          <a:xfrm rot="5400000">
            <a:off x="-231670" y="2980948"/>
            <a:ext cx="5283200" cy="215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875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046CE7-9910-5F6A-AD63-CD889BD93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Metalen chassis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9830537-3F0A-76B0-7D9F-4BD0791B7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r>
              <a:rPr lang="nl-NL" dirty="0"/>
              <a:t>Los </a:t>
            </a:r>
            <a:r>
              <a:rPr lang="nl-NL" dirty="0" err="1"/>
              <a:t>bedraad</a:t>
            </a:r>
            <a:r>
              <a:rPr lang="nl-NL" dirty="0"/>
              <a:t> (als buizentoestel)</a:t>
            </a:r>
          </a:p>
          <a:p>
            <a:pPr lvl="1"/>
            <a:r>
              <a:rPr lang="nl-NL" dirty="0"/>
              <a:t>Printplaten vanaf 1959 in Henriette</a:t>
            </a:r>
          </a:p>
          <a:p>
            <a:pPr lvl="1"/>
            <a:r>
              <a:rPr lang="nl-NL" dirty="0"/>
              <a:t>En 1957 Kajak</a:t>
            </a:r>
          </a:p>
          <a:p>
            <a:r>
              <a:rPr lang="nl-NL" dirty="0"/>
              <a:t>Liggend HF/MF deel</a:t>
            </a:r>
          </a:p>
          <a:p>
            <a:r>
              <a:rPr lang="nl-NL" dirty="0" err="1"/>
              <a:t>Vertikaal</a:t>
            </a:r>
            <a:r>
              <a:rPr lang="nl-NL" dirty="0"/>
              <a:t> LF verst.</a:t>
            </a:r>
          </a:p>
          <a:p>
            <a:r>
              <a:rPr lang="nl-NL" dirty="0"/>
              <a:t>Schaaltouw alleen </a:t>
            </a:r>
            <a:br>
              <a:rPr lang="nl-NL" dirty="0"/>
            </a:br>
            <a:r>
              <a:rPr lang="nl-NL" dirty="0"/>
              <a:t>voor wijzer</a:t>
            </a:r>
          </a:p>
          <a:p>
            <a:r>
              <a:rPr lang="nl-NL" dirty="0"/>
              <a:t>Bovenop ferrietstaaf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5790053-83A0-0AFC-225F-D583965B1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14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7069071-35B9-38FF-C4D5-B7250EB53E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5" y="2852935"/>
            <a:ext cx="4607719" cy="345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9759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CE42E2-FE5B-E109-F021-B5567C29A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377545F-87F2-EC27-B88C-A12615FC54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A506CA4-E644-1981-582F-C5414A729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15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82334C8-26E0-6E0B-4F73-86059D9EDC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348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1AA0E8-3F76-ACD9-4719-2FA08BF4A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nl-NL" dirty="0"/>
              <a:t>Middenfrequent versterker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627554-1D3B-0E6C-F1E5-2962DF413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254079"/>
          </a:xfrm>
        </p:spPr>
        <p:txBody>
          <a:bodyPr/>
          <a:lstStyle/>
          <a:p>
            <a:r>
              <a:rPr lang="nl-NL" dirty="0"/>
              <a:t>PNP: Em = -0,5V, Co = -5,5V,  Em-Co is gesperd</a:t>
            </a:r>
          </a:p>
          <a:p>
            <a:r>
              <a:rPr lang="nl-NL" dirty="0"/>
              <a:t>Ba = -0,7V, B-stroom “trekt tor open”</a:t>
            </a:r>
          </a:p>
          <a:p>
            <a:r>
              <a:rPr lang="nl-NL" dirty="0" err="1"/>
              <a:t>I</a:t>
            </a:r>
            <a:r>
              <a:rPr lang="nl-NL" baseline="-25000" dirty="0" err="1"/>
              <a:t>ec</a:t>
            </a:r>
            <a:r>
              <a:rPr lang="nl-NL" dirty="0"/>
              <a:t> is 50x </a:t>
            </a:r>
            <a:r>
              <a:rPr lang="nl-NL" dirty="0" err="1"/>
              <a:t>I</a:t>
            </a:r>
            <a:r>
              <a:rPr lang="nl-NL" baseline="-25000" dirty="0" err="1"/>
              <a:t>eb</a:t>
            </a:r>
            <a:r>
              <a:rPr lang="nl-NL" baseline="-25000" dirty="0"/>
              <a:t> </a:t>
            </a:r>
            <a:r>
              <a:rPr lang="nl-NL" dirty="0"/>
              <a:t>: versterking</a:t>
            </a:r>
            <a:endParaRPr lang="nl-NL" baseline="-25000" dirty="0"/>
          </a:p>
          <a:p>
            <a:endParaRPr lang="nl-NL" baseline="-25000" dirty="0"/>
          </a:p>
          <a:p>
            <a:endParaRPr lang="nl-NL" baseline="-25000" dirty="0"/>
          </a:p>
          <a:p>
            <a:endParaRPr lang="nl-NL" baseline="-25000" dirty="0"/>
          </a:p>
          <a:p>
            <a:r>
              <a:rPr lang="nl-NL" dirty="0"/>
              <a:t>C19, C25: </a:t>
            </a:r>
            <a:br>
              <a:rPr lang="nl-NL" dirty="0"/>
            </a:br>
            <a:r>
              <a:rPr lang="nl-NL" dirty="0">
                <a:hlinkClick r:id="rId2"/>
              </a:rPr>
              <a:t>neutrodynisatie</a:t>
            </a:r>
            <a:endParaRPr lang="nl-NL" dirty="0"/>
          </a:p>
          <a:p>
            <a:r>
              <a:rPr lang="nl-NL" dirty="0"/>
              <a:t>Twee MF trappen</a:t>
            </a:r>
            <a:br>
              <a:rPr lang="nl-NL" dirty="0"/>
            </a:br>
            <a:r>
              <a:rPr lang="nl-NL" dirty="0"/>
              <a:t>op 452kHz (vast!)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87292EC-F529-8F6E-0792-D7228F85A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16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B1C6D42-7E15-7AA0-777B-C23A902F67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765563" y="2500338"/>
            <a:ext cx="3401751" cy="494100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EEC4B74F-D3BA-08C3-4C79-00FBC08DBD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25431" y="2439064"/>
            <a:ext cx="1332729" cy="273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74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2B6846-FA61-1363-BB3C-C53943A0D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Antenne en Mengtrap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B624C54-6FCF-F347-7C24-EAF0AA1A7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983162"/>
          </a:xfrm>
        </p:spPr>
        <p:txBody>
          <a:bodyPr/>
          <a:lstStyle/>
          <a:p>
            <a:r>
              <a:rPr lang="nl-NL" dirty="0"/>
              <a:t>Ferrietantenne: </a:t>
            </a:r>
            <a:br>
              <a:rPr lang="nl-NL" dirty="0"/>
            </a:br>
            <a:r>
              <a:rPr lang="nl-NL" dirty="0"/>
              <a:t>MG: S1/S2, LG: S3/S4</a:t>
            </a:r>
          </a:p>
          <a:p>
            <a:r>
              <a:rPr lang="nl-NL" dirty="0"/>
              <a:t>Basis “positief” dus T1 is gesperd !?</a:t>
            </a:r>
            <a:br>
              <a:rPr lang="nl-NL" dirty="0"/>
            </a:br>
            <a:r>
              <a:rPr lang="nl-NL" dirty="0"/>
              <a:t>Em= -1,2V, Ba= -1,1V</a:t>
            </a:r>
          </a:p>
          <a:p>
            <a:r>
              <a:rPr lang="nl-NL" dirty="0"/>
              <a:t>Oscillatorwerking: </a:t>
            </a:r>
            <a:br>
              <a:rPr lang="nl-NL" dirty="0"/>
            </a:br>
            <a:r>
              <a:rPr lang="nl-NL" dirty="0"/>
              <a:t>in positieve piek is Ba </a:t>
            </a:r>
            <a:br>
              <a:rPr lang="nl-NL" dirty="0"/>
            </a:br>
            <a:r>
              <a:rPr lang="nl-NL" dirty="0"/>
              <a:t>wel negatief </a:t>
            </a:r>
            <a:r>
              <a:rPr lang="nl-NL" dirty="0" err="1"/>
              <a:t>tov</a:t>
            </a:r>
            <a:r>
              <a:rPr lang="nl-NL" dirty="0"/>
              <a:t> Co</a:t>
            </a:r>
          </a:p>
          <a:p>
            <a:r>
              <a:rPr lang="nl-NL" dirty="0"/>
              <a:t>Stroboscoop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7177D5C-FBB9-A72A-6333-100E07D26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17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0431521-F8F0-9F7E-DB2B-31F7F8885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158733" y="1893586"/>
            <a:ext cx="5308161" cy="433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9729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C221E3-380B-CF25-64B5-27A3F3888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Mengen met een kammetje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979A041-4237-EA72-9799-599EC0254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970784" cy="4525963"/>
          </a:xfrm>
        </p:spPr>
        <p:txBody>
          <a:bodyPr/>
          <a:lstStyle/>
          <a:p>
            <a:r>
              <a:rPr lang="nl-NL" dirty="0"/>
              <a:t>Stroboscoop-effect verandert frequentie</a:t>
            </a:r>
          </a:p>
          <a:p>
            <a:r>
              <a:rPr lang="nl-NL" dirty="0"/>
              <a:t>Afstemming regelt oscillator mee</a:t>
            </a:r>
          </a:p>
          <a:p>
            <a:r>
              <a:rPr lang="nl-NL" dirty="0"/>
              <a:t>Verschil steeds 452 dus MF constant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C18BC9B-D628-BD08-9598-5B0A12D97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18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CEC9814-1350-A916-43F6-7B6078CA2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187" y="1600199"/>
            <a:ext cx="4437219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870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B67425-0263-34AC-24AA-021C6899E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Detectie en Volume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B2B4C00-43DD-C13A-7E46-5D4D4A453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7824" y="1600200"/>
            <a:ext cx="5472608" cy="4525963"/>
          </a:xfrm>
        </p:spPr>
        <p:txBody>
          <a:bodyPr/>
          <a:lstStyle/>
          <a:p>
            <a:r>
              <a:rPr lang="nl-NL" dirty="0"/>
              <a:t>Gemoduleerd signaal door diode (à la kristalontvanger)</a:t>
            </a:r>
          </a:p>
          <a:p>
            <a:r>
              <a:rPr lang="nl-NL" dirty="0"/>
              <a:t>AF signaal op pot R22/R23</a:t>
            </a:r>
          </a:p>
          <a:p>
            <a:endParaRPr lang="nl-NL" dirty="0"/>
          </a:p>
          <a:p>
            <a:r>
              <a:rPr lang="nl-NL" dirty="0"/>
              <a:t>Fysiologische toonregeling met R24 en C34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4CEDCA1-7E8B-D98B-F936-D6CA7DC54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19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760E39F-125B-8242-A584-43ED0F2C4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038776" y="2880144"/>
            <a:ext cx="5118772" cy="219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175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 </a:t>
            </a:r>
            <a:r>
              <a:rPr lang="en-US" dirty="0" err="1"/>
              <a:t>gaan</a:t>
            </a:r>
            <a:r>
              <a:rPr lang="en-US" dirty="0"/>
              <a:t> we </a:t>
            </a:r>
            <a:r>
              <a:rPr lang="en-US" dirty="0" err="1"/>
              <a:t>doen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/>
              <a:t>Tijdbeeld</a:t>
            </a:r>
            <a:r>
              <a:rPr lang="en-US" dirty="0"/>
              <a:t>: </a:t>
            </a:r>
            <a:r>
              <a:rPr lang="en-US" dirty="0" err="1"/>
              <a:t>Opkomst</a:t>
            </a:r>
            <a:r>
              <a:rPr lang="en-US" dirty="0"/>
              <a:t> van </a:t>
            </a:r>
            <a:r>
              <a:rPr lang="en-US" dirty="0" err="1"/>
              <a:t>Transistorportable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Techniek</a:t>
            </a:r>
            <a:r>
              <a:rPr lang="en-US" dirty="0"/>
              <a:t> van de Sharpie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Opknappen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Luisteren</a:t>
            </a:r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94A977A-F9AC-45AF-AF62-B49EC5988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45168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2D7059-53BD-8D77-0FBA-AE01BB4D7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Audioversterker (LF)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19FA299-73A2-8BBD-D66F-D5F229B300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Twee </a:t>
            </a:r>
            <a:r>
              <a:rPr lang="nl-NL" dirty="0" err="1"/>
              <a:t>traps</a:t>
            </a:r>
            <a:r>
              <a:rPr lang="nl-NL" dirty="0"/>
              <a:t>, </a:t>
            </a:r>
            <a:br>
              <a:rPr lang="nl-NL" dirty="0"/>
            </a:br>
            <a:r>
              <a:rPr lang="nl-NL" dirty="0"/>
              <a:t>T4 en T5</a:t>
            </a:r>
          </a:p>
          <a:p>
            <a:r>
              <a:rPr lang="nl-NL" dirty="0"/>
              <a:t>Weerstand-</a:t>
            </a:r>
            <a:br>
              <a:rPr lang="nl-NL" dirty="0"/>
            </a:br>
            <a:r>
              <a:rPr lang="nl-NL" dirty="0"/>
              <a:t>koppeling</a:t>
            </a:r>
          </a:p>
          <a:p>
            <a:r>
              <a:rPr lang="nl-NL" dirty="0"/>
              <a:t>Hoog/Laag </a:t>
            </a:r>
            <a:br>
              <a:rPr lang="nl-NL" dirty="0"/>
            </a:br>
            <a:r>
              <a:rPr lang="nl-NL" dirty="0"/>
              <a:t>S3, extra C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576EEDB-114A-2D39-438C-8794A08A3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20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E35AE85-F665-12A1-F6AB-DDD81D85D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083402" y="549499"/>
            <a:ext cx="4063624" cy="587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8581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2075B00-8F4E-A98E-805B-3020094A7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366902" y="1408076"/>
            <a:ext cx="4372595" cy="49102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8B2116-F133-9E34-D2F9-D324E411B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Dubbele</a:t>
            </a:r>
            <a:r>
              <a:rPr lang="en-US" dirty="0"/>
              <a:t> </a:t>
            </a:r>
            <a:r>
              <a:rPr lang="en-US" dirty="0" err="1"/>
              <a:t>Volumeregelaar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DABD4-2F3A-3DA5-2DFE-706013507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178696" cy="4525963"/>
          </a:xfrm>
        </p:spPr>
        <p:txBody>
          <a:bodyPr/>
          <a:lstStyle/>
          <a:p>
            <a:r>
              <a:rPr lang="en-US" dirty="0"/>
              <a:t>RCA 7BT10K</a:t>
            </a:r>
          </a:p>
          <a:p>
            <a:r>
              <a:rPr lang="en-US" dirty="0"/>
              <a:t>USA 1955</a:t>
            </a:r>
          </a:p>
          <a:p>
            <a:r>
              <a:rPr lang="en-US" dirty="0" err="1"/>
              <a:t>Alleen</a:t>
            </a:r>
            <a:r>
              <a:rPr lang="en-US" dirty="0"/>
              <a:t> MG</a:t>
            </a:r>
          </a:p>
          <a:p>
            <a:r>
              <a:rPr lang="en-US" dirty="0" err="1"/>
              <a:t>Verzwakker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X4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01FDF7-CB76-EE52-B362-C2359AD05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45831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08239B-6080-1734-5CA5-B246D00B9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Eindtrap: 2 audio trafo’s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3AA006-12BD-4A6F-3DAF-43AEED87B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0071" y="1600200"/>
            <a:ext cx="3672409" cy="4525963"/>
          </a:xfrm>
        </p:spPr>
        <p:txBody>
          <a:bodyPr>
            <a:normAutofit/>
          </a:bodyPr>
          <a:lstStyle/>
          <a:p>
            <a:r>
              <a:rPr lang="nl-NL" dirty="0"/>
              <a:t>Balanstrap: </a:t>
            </a:r>
            <a:br>
              <a:rPr lang="nl-NL" dirty="0"/>
            </a:br>
            <a:r>
              <a:rPr lang="nl-NL" dirty="0"/>
              <a:t>T6 of T7 is open</a:t>
            </a:r>
          </a:p>
          <a:p>
            <a:r>
              <a:rPr lang="nl-NL" dirty="0"/>
              <a:t>Fasedraaier en LS-koppeling met transformators</a:t>
            </a:r>
          </a:p>
          <a:p>
            <a:endParaRPr lang="nl-NL" dirty="0"/>
          </a:p>
          <a:p>
            <a:r>
              <a:rPr lang="nl-NL" dirty="0"/>
              <a:t>Jaren zestig: “</a:t>
            </a:r>
            <a:r>
              <a:rPr lang="nl-NL" dirty="0" err="1"/>
              <a:t>ijzerloze</a:t>
            </a:r>
            <a:r>
              <a:rPr lang="nl-NL" dirty="0"/>
              <a:t> uitgang”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8242119-4889-7F18-4575-3F9B2024E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22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51CBABD-B0D9-E73C-FB62-38F5C5AEF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214865" y="1735144"/>
            <a:ext cx="5325256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0447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CE42E2-FE5B-E109-F021-B5567C29A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377545F-87F2-EC27-B88C-A12615FC54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A506CA4-E644-1981-582F-C5414A729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23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82334C8-26E0-6E0B-4F73-86059D9EDC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9084501" cy="68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8010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3F48E7-9064-38F7-EC5C-9F1D4D8A7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Lineaire schaal: hij is recht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3239321-F2A0-703E-BA3C-88F1B00ECE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“Meter-lineair”:  Afstand 200 – 250 meter zelfde als 550 – 500 (niet helemaal gelukt)</a:t>
            </a:r>
          </a:p>
          <a:p>
            <a:r>
              <a:rPr lang="nl-NL" dirty="0"/>
              <a:t>Logisch want stations bekend in meters</a:t>
            </a:r>
          </a:p>
          <a:p>
            <a:pPr lvl="1"/>
            <a:r>
              <a:rPr lang="nl-NL" dirty="0"/>
              <a:t>Tussen 550 en 500m: 6 kanalen</a:t>
            </a:r>
          </a:p>
          <a:p>
            <a:pPr lvl="1"/>
            <a:r>
              <a:rPr lang="nl-NL" dirty="0"/>
              <a:t>Tussen 250 en 200m: 53 kanalen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75EE0B1-7A81-454C-F055-7C9B77EC9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24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EB966D4-F179-AAE3-2D3B-68FE693B0A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1" t="29409" r="1185" b="17643"/>
          <a:stretch/>
        </p:blipFill>
        <p:spPr>
          <a:xfrm>
            <a:off x="377783" y="4365104"/>
            <a:ext cx="8442689" cy="187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9444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BAA9F8-3331-17D2-B775-A6883EEB9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3. Opknappen van een Sharpie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3DA492A-5860-D8FA-D6F7-DFA0FDC0B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Wat zijn de veelvoorkomende problemen?</a:t>
            </a:r>
          </a:p>
          <a:p>
            <a:r>
              <a:rPr lang="nl-NL" dirty="0"/>
              <a:t>Missende/verroeste batterijhouder</a:t>
            </a:r>
          </a:p>
          <a:p>
            <a:r>
              <a:rPr lang="nl-NL" dirty="0"/>
              <a:t>Beschadigde of verkleurde kast</a:t>
            </a:r>
          </a:p>
          <a:p>
            <a:pPr lvl="1"/>
            <a:r>
              <a:rPr lang="nl-NL" dirty="0"/>
              <a:t>71T: Hout    80T: Plastic</a:t>
            </a:r>
          </a:p>
          <a:p>
            <a:r>
              <a:rPr lang="nl-NL" dirty="0"/>
              <a:t>Missende draagbeugel</a:t>
            </a:r>
          </a:p>
          <a:p>
            <a:r>
              <a:rPr lang="nl-NL" dirty="0"/>
              <a:t>Schakelaars</a:t>
            </a:r>
          </a:p>
          <a:p>
            <a:r>
              <a:rPr lang="nl-NL" dirty="0"/>
              <a:t>Kapotte transistors</a:t>
            </a:r>
          </a:p>
          <a:p>
            <a:r>
              <a:rPr lang="nl-NL" dirty="0"/>
              <a:t>Gebarsten condensators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F9969A2-6C24-16BC-898F-99CEED61D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25</a:t>
            </a:fld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BC1785-76AF-5A59-3D9F-16F7FDD86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657644" y="4095930"/>
            <a:ext cx="2711922" cy="200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4714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B2472E-00CE-A7F4-572F-D74413E2F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nl-NL" dirty="0"/>
              <a:t>Binnenkant Sharpie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64629E61-47A1-4A4D-BC2D-5DDF558D25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94"/>
          <a:stretch/>
        </p:blipFill>
        <p:spPr>
          <a:xfrm>
            <a:off x="26705" y="1124744"/>
            <a:ext cx="9117295" cy="5530923"/>
          </a:xfr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8E598E1-B13A-45FF-A7FA-8B7168F8B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09292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C82574-2209-096F-7D1C-68A71AD95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Batterijhouder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51ECD34-B2C1-135A-7D1B-630221365E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1 enkele 6V batterij</a:t>
            </a:r>
          </a:p>
          <a:p>
            <a:endParaRPr lang="nl-NL" dirty="0"/>
          </a:p>
          <a:p>
            <a:r>
              <a:rPr lang="nl-NL" dirty="0"/>
              <a:t>Plankje met 4x D-cel</a:t>
            </a:r>
          </a:p>
          <a:p>
            <a:endParaRPr lang="nl-NL" dirty="0"/>
          </a:p>
          <a:p>
            <a:r>
              <a:rPr lang="nl-NL" dirty="0"/>
              <a:t>Doosje met 6x D-cel</a:t>
            </a:r>
            <a:br>
              <a:rPr lang="nl-NL" dirty="0"/>
            </a:br>
            <a:r>
              <a:rPr lang="nl-NL" dirty="0"/>
              <a:t>Weg of …..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A5335D2-806C-BBB0-7589-B3C310E4D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27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C3D141B-D065-0816-EC31-C687C9D670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27" b="8844"/>
          <a:stretch/>
        </p:blipFill>
        <p:spPr>
          <a:xfrm>
            <a:off x="4735780" y="1268760"/>
            <a:ext cx="4287912" cy="244827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0B9AD1E-4663-CFAD-2BB9-2AFE4FFEE7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0" t="10941" r="2751" b="4640"/>
          <a:stretch/>
        </p:blipFill>
        <p:spPr bwMode="auto">
          <a:xfrm>
            <a:off x="5076055" y="3774834"/>
            <a:ext cx="3607363" cy="287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723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1F5CE9-E2FF-1BFB-CBDD-C7B810075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Transistors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E2676E6-1584-2254-6390-41162BE84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853136"/>
          </a:xfrm>
        </p:spPr>
        <p:txBody>
          <a:bodyPr/>
          <a:lstStyle/>
          <a:p>
            <a:r>
              <a:rPr lang="nl-NL" dirty="0"/>
              <a:t>Germanium types (Silicium pas jaren 60) </a:t>
            </a:r>
          </a:p>
          <a:p>
            <a:r>
              <a:rPr lang="nl-NL" dirty="0"/>
              <a:t>De OC170 en OC171 zijn berucht (</a:t>
            </a:r>
            <a:r>
              <a:rPr lang="nl-NL" dirty="0" err="1"/>
              <a:t>whiskers</a:t>
            </a:r>
            <a:r>
              <a:rPr lang="nl-NL" dirty="0"/>
              <a:t>)</a:t>
            </a:r>
          </a:p>
          <a:p>
            <a:endParaRPr lang="nl-NL" dirty="0"/>
          </a:p>
          <a:p>
            <a:r>
              <a:rPr lang="nl-NL" dirty="0"/>
              <a:t>Verkrijgbaar?</a:t>
            </a:r>
          </a:p>
          <a:p>
            <a:pPr lvl="1"/>
            <a:r>
              <a:rPr lang="nl-NL" dirty="0"/>
              <a:t>Voorraden bij Forum-deelnemers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Vervangen door Silicium?</a:t>
            </a:r>
          </a:p>
          <a:p>
            <a:pPr lvl="1"/>
            <a:r>
              <a:rPr lang="nl-NL" dirty="0"/>
              <a:t>Soms met andere bias-weerstanden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6E50C5-B556-4222-0BEE-A8CCB9000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28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ED6C7CB-466C-5F3C-A409-69EFB4F465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624" y="2852936"/>
            <a:ext cx="1820421" cy="373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5087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755B68-36B8-7E2A-E7A2-062B5D17F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Condensators en Spoelen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5909CC-7A6E-ED9D-C407-82A1DF0511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Elco’s zijn uitgedroogd (gefluit)</a:t>
            </a:r>
          </a:p>
          <a:p>
            <a:r>
              <a:rPr lang="nl-NL" dirty="0"/>
              <a:t>Mosterdcondensators (125V) gebarsten</a:t>
            </a:r>
          </a:p>
          <a:p>
            <a:pPr lvl="1"/>
            <a:r>
              <a:rPr lang="nl-NL" dirty="0"/>
              <a:t>Allemaal standaard spul van Conrad / Ali</a:t>
            </a:r>
          </a:p>
          <a:p>
            <a:pPr lvl="1"/>
            <a:endParaRPr lang="nl-NL" dirty="0"/>
          </a:p>
          <a:p>
            <a:r>
              <a:rPr lang="nl-NL" dirty="0"/>
              <a:t>Spoelen: MF-Trafo’s, Antennespoelen</a:t>
            </a:r>
          </a:p>
          <a:p>
            <a:pPr lvl="1"/>
            <a:r>
              <a:rPr lang="nl-NL" dirty="0"/>
              <a:t>Meestal van een sloper gebruiken</a:t>
            </a:r>
          </a:p>
          <a:p>
            <a:pPr lvl="1"/>
            <a:r>
              <a:rPr lang="nl-NL" dirty="0"/>
              <a:t>Moderne MF-Tokospoel erin?</a:t>
            </a:r>
          </a:p>
          <a:p>
            <a:pPr lvl="1"/>
            <a:r>
              <a:rPr lang="nl-NL" dirty="0"/>
              <a:t>Zelf wikkelen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8269B70-D8C4-AC39-5762-659C3801D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6962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A5E463-3251-44CC-E275-53062FE72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Belangrijke transistorjaren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34610EC-4164-5DD2-78A9-60B4FA02A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1947: Uitvinding </a:t>
            </a:r>
            <a:r>
              <a:rPr lang="nl-NL" dirty="0">
                <a:hlinkClick r:id="rId2"/>
              </a:rPr>
              <a:t>Bardeen, </a:t>
            </a:r>
            <a:r>
              <a:rPr lang="nl-NL" dirty="0" err="1">
                <a:hlinkClick r:id="rId2"/>
              </a:rPr>
              <a:t>Brattain</a:t>
            </a:r>
            <a:r>
              <a:rPr lang="nl-NL" dirty="0">
                <a:hlinkClick r:id="rId2"/>
              </a:rPr>
              <a:t> &amp; </a:t>
            </a:r>
            <a:r>
              <a:rPr lang="nl-NL" dirty="0" err="1">
                <a:hlinkClick r:id="rId2"/>
              </a:rPr>
              <a:t>Shockley</a:t>
            </a:r>
            <a:endParaRPr lang="nl-NL" dirty="0"/>
          </a:p>
          <a:p>
            <a:r>
              <a:rPr lang="nl-NL" dirty="0"/>
              <a:t>1951: Hoorapparaat</a:t>
            </a:r>
          </a:p>
          <a:p>
            <a:r>
              <a:rPr lang="nl-NL" dirty="0"/>
              <a:t>1954: Radio, </a:t>
            </a:r>
            <a:r>
              <a:rPr lang="nl-NL" dirty="0">
                <a:hlinkClick r:id="rId3"/>
              </a:rPr>
              <a:t>Regency TR-1</a:t>
            </a:r>
            <a:endParaRPr lang="nl-NL" dirty="0"/>
          </a:p>
          <a:p>
            <a:pPr lvl="1"/>
            <a:r>
              <a:rPr lang="nl-NL" dirty="0"/>
              <a:t>Slechtwerkend prul</a:t>
            </a:r>
          </a:p>
          <a:p>
            <a:r>
              <a:rPr lang="nl-NL" dirty="0"/>
              <a:t>1957: Philips doet mee</a:t>
            </a:r>
          </a:p>
          <a:p>
            <a:pPr lvl="1"/>
            <a:r>
              <a:rPr lang="nl-NL" dirty="0"/>
              <a:t>Sharpie</a:t>
            </a:r>
          </a:p>
          <a:p>
            <a:pPr lvl="1"/>
            <a:r>
              <a:rPr lang="nl-NL" dirty="0"/>
              <a:t>Kajak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5609FE8-5482-210E-88DE-23D737892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AE83CA2-C6E7-57D4-BC74-D40F4CE28D1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44"/>
          <a:stretch/>
        </p:blipFill>
        <p:spPr>
          <a:xfrm>
            <a:off x="5364088" y="3536027"/>
            <a:ext cx="3578746" cy="316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270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0C234F-7F88-7960-62AF-A7E3C5CD1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880" y="274638"/>
            <a:ext cx="5194920" cy="1143000"/>
          </a:xfrm>
        </p:spPr>
        <p:txBody>
          <a:bodyPr/>
          <a:lstStyle/>
          <a:p>
            <a:r>
              <a:rPr lang="nl-NL" dirty="0"/>
              <a:t>Sharpie 1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F29F54-B3C7-70AA-76C2-AB40C4B9B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212976"/>
            <a:ext cx="8229600" cy="2913187"/>
          </a:xfrm>
        </p:spPr>
        <p:txBody>
          <a:bodyPr/>
          <a:lstStyle/>
          <a:p>
            <a:r>
              <a:rPr lang="nl-NL" dirty="0"/>
              <a:t>Model L3X71T</a:t>
            </a:r>
          </a:p>
          <a:p>
            <a:r>
              <a:rPr lang="nl-NL" dirty="0"/>
              <a:t>NVHR Beurs, </a:t>
            </a:r>
            <a:br>
              <a:rPr lang="nl-NL" dirty="0"/>
            </a:br>
            <a:r>
              <a:rPr lang="nl-NL" dirty="0"/>
              <a:t>maart 1997, </a:t>
            </a:r>
            <a:r>
              <a:rPr lang="nl-NL" dirty="0" err="1"/>
              <a:t>fl</a:t>
            </a:r>
            <a:r>
              <a:rPr lang="nl-NL" dirty="0"/>
              <a:t> 60,-</a:t>
            </a:r>
          </a:p>
          <a:p>
            <a:r>
              <a:rPr lang="nl-NL" dirty="0"/>
              <a:t>Speelt altijd prima</a:t>
            </a:r>
          </a:p>
          <a:p>
            <a:r>
              <a:rPr lang="nl-NL" dirty="0"/>
              <a:t>In 2019 gebarsten condensators vervangen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0127FC4-7FF0-4EAF-A349-C78C23420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30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5F110A9-E7D4-D425-5C03-96C5FC3E1E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82" y="1388496"/>
            <a:ext cx="3758688" cy="1245569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8453AADA-BBB3-E0D7-4EDF-DE157221D3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706" y="2121408"/>
            <a:ext cx="4279338" cy="320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5329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B5BA8B-4C22-EEFE-01B5-B97A35ECB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Sharpie 2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8EEF472-C81D-EB96-E08C-07FABE68A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106688" cy="4525963"/>
          </a:xfrm>
        </p:spPr>
        <p:txBody>
          <a:bodyPr/>
          <a:lstStyle/>
          <a:p>
            <a:r>
              <a:rPr lang="nl-NL" dirty="0"/>
              <a:t>Model L3X80T</a:t>
            </a:r>
          </a:p>
          <a:p>
            <a:endParaRPr lang="nl-NL" dirty="0"/>
          </a:p>
          <a:p>
            <a:r>
              <a:rPr lang="nl-NL" dirty="0"/>
              <a:t>Werkt </a:t>
            </a:r>
          </a:p>
          <a:p>
            <a:r>
              <a:rPr lang="nl-NL" dirty="0"/>
              <a:t>Kast verkleurd</a:t>
            </a:r>
          </a:p>
          <a:p>
            <a:r>
              <a:rPr lang="nl-NL" dirty="0"/>
              <a:t>Knoppen weg</a:t>
            </a:r>
          </a:p>
          <a:p>
            <a:r>
              <a:rPr lang="nl-NL" dirty="0"/>
              <a:t>“barrel”, verkocht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90A3B62-FC7B-A66C-85F5-AA7A74B9E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31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FF5730A-9F9B-2702-99E0-936EB9C667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844824"/>
            <a:ext cx="5259589" cy="394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4292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6BC32A-7F14-A879-5464-8D8BF6172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Sharpie 3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8CFE415-DBE4-3458-4122-DB682603A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8064" y="1600200"/>
            <a:ext cx="3538736" cy="4525963"/>
          </a:xfrm>
        </p:spPr>
        <p:txBody>
          <a:bodyPr/>
          <a:lstStyle/>
          <a:p>
            <a:r>
              <a:rPr lang="nl-NL" dirty="0"/>
              <a:t>Model L3X80T/90</a:t>
            </a:r>
          </a:p>
          <a:p>
            <a:r>
              <a:rPr lang="nl-NL" dirty="0"/>
              <a:t>Mooie staat maar defect, gratis</a:t>
            </a:r>
          </a:p>
          <a:p>
            <a:r>
              <a:rPr lang="nl-NL" dirty="0"/>
              <a:t>S1, S2, S3 stuk!</a:t>
            </a:r>
          </a:p>
          <a:p>
            <a:r>
              <a:rPr lang="nl-NL" dirty="0"/>
              <a:t>Geen LG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93881C4-4BAB-FA53-5094-F505C9ED8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32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37BE5BB-1764-BD3F-6793-5782849ED8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9" t="11183" r="8309" b="5531"/>
          <a:stretch/>
        </p:blipFill>
        <p:spPr>
          <a:xfrm>
            <a:off x="99425" y="1772816"/>
            <a:ext cx="4973673" cy="372605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1F57CAD3-3796-CC04-61FB-566316E91C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2"/>
          <a:stretch/>
        </p:blipFill>
        <p:spPr>
          <a:xfrm>
            <a:off x="5297996" y="4670601"/>
            <a:ext cx="3238872" cy="192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4914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21F755-D123-816A-4F8C-577D13578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9792" y="274638"/>
            <a:ext cx="5987008" cy="1143000"/>
          </a:xfrm>
        </p:spPr>
        <p:txBody>
          <a:bodyPr/>
          <a:lstStyle/>
          <a:p>
            <a:r>
              <a:rPr lang="nl-NL" dirty="0"/>
              <a:t>Sharpie 4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3F52BEA-753F-A6BE-1BE9-CE01BC874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4084562"/>
          </a:xfrm>
        </p:spPr>
        <p:txBody>
          <a:bodyPr/>
          <a:lstStyle/>
          <a:p>
            <a:r>
              <a:rPr lang="nl-NL" dirty="0"/>
              <a:t>Model L3X86T,</a:t>
            </a:r>
            <a:br>
              <a:rPr lang="nl-NL" dirty="0"/>
            </a:br>
            <a:r>
              <a:rPr lang="nl-NL" dirty="0"/>
              <a:t>MG en VG</a:t>
            </a:r>
          </a:p>
          <a:p>
            <a:r>
              <a:rPr lang="nl-NL" dirty="0"/>
              <a:t>Gift voor LC-K, </a:t>
            </a:r>
            <a:br>
              <a:rPr lang="nl-NL" dirty="0"/>
            </a:br>
            <a:r>
              <a:rPr lang="nl-NL" dirty="0"/>
              <a:t>alleen chassis</a:t>
            </a:r>
          </a:p>
          <a:p>
            <a:r>
              <a:rPr lang="nl-NL" dirty="0"/>
              <a:t>Ontvangt 180m- </a:t>
            </a:r>
            <a:br>
              <a:rPr lang="nl-NL" dirty="0"/>
            </a:br>
            <a:r>
              <a:rPr lang="nl-NL" dirty="0"/>
              <a:t>piraten prima</a:t>
            </a:r>
          </a:p>
          <a:p>
            <a:r>
              <a:rPr lang="nl-NL" dirty="0"/>
              <a:t>Visserijgolf op ferrietantenne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B47F0D7-B3D3-D8E0-AAF5-0F5482AE5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33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ACCC22F-88A4-9F22-82C5-A9AFB74CBD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647824"/>
            <a:ext cx="5255220" cy="394141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140841F0-738B-01E1-693B-7B85E32722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514" y="4794196"/>
            <a:ext cx="2590800" cy="19431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0E07B20-154F-88FF-D977-3529C1DFC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2430"/>
            <a:ext cx="2827675" cy="229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4808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D04F4F-2C2D-42A8-9FDB-DAE49FE12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4. Luisteren en Conclusies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8B0995-8A96-4A2D-B543-8473E7C36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Probeer BBC 1515m op LG op Sharpie 1</a:t>
            </a:r>
          </a:p>
          <a:p>
            <a:pPr lvl="1"/>
            <a:r>
              <a:rPr lang="nl-NL" dirty="0"/>
              <a:t>Fluit van zonnepanelen</a:t>
            </a:r>
          </a:p>
          <a:p>
            <a:r>
              <a:rPr lang="nl-NL" dirty="0"/>
              <a:t>Op Sharpie 3: Caroline 463m</a:t>
            </a:r>
          </a:p>
          <a:p>
            <a:r>
              <a:rPr lang="nl-NL" dirty="0"/>
              <a:t>Op Sharpie 4: Piraten of 75m</a:t>
            </a:r>
          </a:p>
          <a:p>
            <a:endParaRPr lang="nl-NL" dirty="0"/>
          </a:p>
          <a:p>
            <a:r>
              <a:rPr lang="nl-NL" dirty="0"/>
              <a:t>Sharpies tot ca 1962</a:t>
            </a:r>
          </a:p>
          <a:p>
            <a:pPr lvl="1"/>
            <a:r>
              <a:rPr lang="nl-NL" dirty="0"/>
              <a:t>Vanaf 1960 3-bands</a:t>
            </a:r>
          </a:p>
          <a:p>
            <a:pPr lvl="1"/>
            <a:r>
              <a:rPr lang="nl-NL" dirty="0"/>
              <a:t>L3X04T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BA624F3-3FB8-4D6B-A1CF-F28337326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34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BFDD1A6-1399-AA50-3736-7D96FF84A0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6" t="8756" r="6811" b="12501"/>
          <a:stretch/>
        </p:blipFill>
        <p:spPr>
          <a:xfrm>
            <a:off x="4644988" y="3918796"/>
            <a:ext cx="3816424" cy="267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2831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7D340A-E472-F8E4-8603-B902E36B1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Na de Sharpie: Henriette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C4410A6-4D3C-A248-B146-46885550E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0032" y="1600200"/>
            <a:ext cx="3826768" cy="4525963"/>
          </a:xfrm>
        </p:spPr>
        <p:txBody>
          <a:bodyPr/>
          <a:lstStyle/>
          <a:p>
            <a:r>
              <a:rPr lang="nl-NL" dirty="0"/>
              <a:t>Groter, 31cm, </a:t>
            </a:r>
            <a:br>
              <a:rPr lang="nl-NL" dirty="0"/>
            </a:br>
            <a:r>
              <a:rPr lang="nl-NL" dirty="0"/>
              <a:t>4 banden, L4X</a:t>
            </a:r>
          </a:p>
          <a:p>
            <a:pPr lvl="1"/>
            <a:r>
              <a:rPr lang="nl-NL" dirty="0"/>
              <a:t>Continentaal LMKK</a:t>
            </a:r>
          </a:p>
          <a:p>
            <a:pPr lvl="1"/>
            <a:r>
              <a:rPr lang="nl-NL" dirty="0"/>
              <a:t>Tropen MTKK</a:t>
            </a:r>
          </a:p>
          <a:p>
            <a:r>
              <a:rPr lang="nl-NL" dirty="0"/>
              <a:t>1959 tot ca 1965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48ECA83-DA17-D63B-EBFD-9880B4A7D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35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474B08A-83D7-C20F-6706-9B5154D5CE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268760"/>
            <a:ext cx="4288971" cy="5316225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DB401B5E-4F2F-A047-6A6A-6C45B4C9EB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20"/>
          <a:stretch/>
        </p:blipFill>
        <p:spPr bwMode="auto">
          <a:xfrm>
            <a:off x="4876800" y="4405111"/>
            <a:ext cx="3810000" cy="232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3409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0575441B-A616-55DA-BC5F-A38DF35929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1" t="12955" b="4158"/>
          <a:stretch/>
        </p:blipFill>
        <p:spPr>
          <a:xfrm>
            <a:off x="4427985" y="3572530"/>
            <a:ext cx="4313920" cy="28808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D9E394-A954-1111-3FF9-129B6B51F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Meenemen / Tonen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23043-BF58-216F-C94E-3DF75F5AD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nl-NL" dirty="0"/>
              <a:t>Sharpie 1, 3 en 4</a:t>
            </a:r>
          </a:p>
          <a:p>
            <a:r>
              <a:rPr lang="nl-NL" dirty="0" err="1"/>
              <a:t>Ruysdael</a:t>
            </a:r>
            <a:r>
              <a:rPr lang="nl-NL" dirty="0"/>
              <a:t> aanzetten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LC-Kring juni 2023: </a:t>
            </a:r>
            <a:br>
              <a:rPr lang="nl-NL" dirty="0"/>
            </a:br>
            <a:r>
              <a:rPr lang="nl-NL" dirty="0"/>
              <a:t>Audio-Generator </a:t>
            </a:r>
            <a:br>
              <a:rPr lang="nl-NL" dirty="0"/>
            </a:br>
            <a:r>
              <a:rPr lang="nl-NL" dirty="0" err="1"/>
              <a:t>Belco</a:t>
            </a:r>
            <a:r>
              <a:rPr lang="nl-NL" dirty="0"/>
              <a:t> MG-100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2242B4-21EC-3EAB-A9EC-0AEAE78EA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604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09835F-7F0D-2D13-8B05-FB024A9FC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Was Sharpie de eerste Philips?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0554124-A282-2825-F096-422A006336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Model L3F60T, </a:t>
            </a:r>
            <a:r>
              <a:rPr lang="nl-NL" dirty="0" err="1">
                <a:hlinkClick r:id="rId2"/>
              </a:rPr>
              <a:t>Portaletta</a:t>
            </a:r>
            <a:r>
              <a:rPr lang="nl-NL" dirty="0"/>
              <a:t> in Frankrijk</a:t>
            </a:r>
            <a:br>
              <a:rPr lang="nl-NL" dirty="0"/>
            </a:br>
            <a:r>
              <a:rPr lang="nl-NL" dirty="0"/>
              <a:t>6 dus 1956????</a:t>
            </a:r>
          </a:p>
          <a:p>
            <a:r>
              <a:rPr lang="nl-NL" dirty="0"/>
              <a:t>“Vanaf 1957”</a:t>
            </a:r>
          </a:p>
          <a:p>
            <a:r>
              <a:rPr lang="nl-NL" dirty="0"/>
              <a:t>Ook </a:t>
            </a:r>
            <a:r>
              <a:rPr lang="nl-NL" dirty="0" err="1"/>
              <a:t>Radiola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Superstor</a:t>
            </a:r>
            <a:r>
              <a:rPr lang="nl-NL" dirty="0"/>
              <a:t>, 1958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DCE8B6C-24F2-7122-DD4E-138B14686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4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E0A583E-0EF9-4272-DB57-3DECA82C99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296318"/>
            <a:ext cx="4890120" cy="4022124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3D999698-E95F-A89C-B12B-B6C2A586FA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1" y="4653136"/>
            <a:ext cx="2742099" cy="205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917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01B6F0-5099-8234-AA68-CCAF641AF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Portaletta</a:t>
            </a:r>
            <a:r>
              <a:rPr lang="nl-NL" dirty="0"/>
              <a:t> met KG (1959)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4A26912-48CB-5D35-82CB-E86C28F4D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104" y="1315600"/>
            <a:ext cx="2942715" cy="2886854"/>
          </a:xfrm>
        </p:spPr>
        <p:txBody>
          <a:bodyPr>
            <a:normAutofit/>
          </a:bodyPr>
          <a:lstStyle/>
          <a:p>
            <a:r>
              <a:rPr lang="nl-NL" dirty="0">
                <a:hlinkClick r:id="rId2"/>
              </a:rPr>
              <a:t>Model L3F73T</a:t>
            </a:r>
            <a:endParaRPr lang="nl-NL" dirty="0"/>
          </a:p>
          <a:p>
            <a:r>
              <a:rPr lang="nl-NL" dirty="0"/>
              <a:t>Demonteren: Chinese schuifpuzzel</a:t>
            </a:r>
          </a:p>
          <a:p>
            <a:r>
              <a:rPr lang="nl-NL" dirty="0" err="1"/>
              <a:t>Subchasses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9E00E08-047F-1550-52A0-F595667ED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5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B21F674-3760-4890-DE08-1D16D04FE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98" y="1298967"/>
            <a:ext cx="5321573" cy="4070559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5715C579-0188-E247-251C-0ACD8B6A25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202454"/>
            <a:ext cx="3048000" cy="233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814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44055F-F368-7D8C-6FC3-7B326D7DA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Namen van radiomodellen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98C3BBC-0BBD-C257-3848-71E1783A0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199"/>
            <a:ext cx="4618856" cy="5121275"/>
          </a:xfrm>
        </p:spPr>
        <p:txBody>
          <a:bodyPr/>
          <a:lstStyle/>
          <a:p>
            <a:r>
              <a:rPr lang="nl-NL" dirty="0"/>
              <a:t>In Nederland niet:</a:t>
            </a:r>
            <a:br>
              <a:rPr lang="nl-NL" dirty="0"/>
            </a:br>
            <a:r>
              <a:rPr lang="nl-NL" dirty="0"/>
              <a:t>Meest typenummer!</a:t>
            </a:r>
          </a:p>
          <a:p>
            <a:r>
              <a:rPr lang="nl-NL" dirty="0"/>
              <a:t>Duitsland: series met bv. planeten (</a:t>
            </a:r>
            <a:r>
              <a:rPr lang="nl-NL" dirty="0" err="1"/>
              <a:t>Saturn</a:t>
            </a:r>
            <a:r>
              <a:rPr lang="nl-NL" dirty="0"/>
              <a:t>,  ..)</a:t>
            </a:r>
          </a:p>
          <a:p>
            <a:endParaRPr lang="nl-NL" dirty="0"/>
          </a:p>
          <a:p>
            <a:r>
              <a:rPr lang="nl-NL" dirty="0"/>
              <a:t>Portables: Meisjesnaam</a:t>
            </a:r>
            <a:br>
              <a:rPr lang="nl-NL" dirty="0"/>
            </a:br>
            <a:r>
              <a:rPr lang="nl-NL" dirty="0"/>
              <a:t>Anette, Babette, Colette, Dorette, </a:t>
            </a:r>
            <a:r>
              <a:rPr lang="nl-NL" dirty="0" err="1"/>
              <a:t>Evette</a:t>
            </a:r>
            <a:r>
              <a:rPr lang="nl-NL" dirty="0"/>
              <a:t>, </a:t>
            </a:r>
            <a:r>
              <a:rPr lang="nl-NL" dirty="0" err="1"/>
              <a:t>Fanette</a:t>
            </a:r>
            <a:endParaRPr lang="nl-NL" dirty="0"/>
          </a:p>
          <a:p>
            <a:r>
              <a:rPr lang="nl-NL" dirty="0"/>
              <a:t>Nederland: Schepen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292BEFC-9D8A-C4C7-9E5B-77F9F131A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6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791E729-2E34-B289-54AC-7A7776937A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400937"/>
            <a:ext cx="3317155" cy="528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383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17D3A7-6B90-3FDF-F9F8-6CC9A2EFB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2040" y="274638"/>
            <a:ext cx="4032448" cy="1143000"/>
          </a:xfrm>
        </p:spPr>
        <p:txBody>
          <a:bodyPr>
            <a:normAutofit/>
          </a:bodyPr>
          <a:lstStyle/>
          <a:p>
            <a:r>
              <a:rPr lang="nl-NL" dirty="0"/>
              <a:t>De 1957 Oer-Ad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F4E251D-F1D5-EEAE-2646-B89B10222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2040" y="1600200"/>
            <a:ext cx="4032448" cy="5121275"/>
          </a:xfrm>
        </p:spPr>
        <p:txBody>
          <a:bodyPr/>
          <a:lstStyle/>
          <a:p>
            <a:r>
              <a:rPr lang="nl-NL" dirty="0"/>
              <a:t>Sharpie heet Sharpie</a:t>
            </a:r>
          </a:p>
          <a:p>
            <a:r>
              <a:rPr lang="nl-NL" dirty="0"/>
              <a:t>Prijs </a:t>
            </a:r>
            <a:r>
              <a:rPr lang="nl-NL" dirty="0" err="1"/>
              <a:t>fl</a:t>
            </a:r>
            <a:r>
              <a:rPr lang="nl-NL" dirty="0"/>
              <a:t> 188</a:t>
            </a:r>
          </a:p>
          <a:p>
            <a:endParaRPr lang="nl-NL" dirty="0"/>
          </a:p>
          <a:p>
            <a:r>
              <a:rPr lang="nl-NL" dirty="0"/>
              <a:t>Verder buizen</a:t>
            </a:r>
          </a:p>
          <a:p>
            <a:pPr lvl="1"/>
            <a:r>
              <a:rPr lang="nl-NL" dirty="0"/>
              <a:t>Boeier, Klipper, Lark</a:t>
            </a:r>
          </a:p>
          <a:p>
            <a:endParaRPr lang="nl-NL" dirty="0"/>
          </a:p>
          <a:p>
            <a:r>
              <a:rPr lang="nl-NL" dirty="0">
                <a:hlinkClick r:id="rId2"/>
              </a:rPr>
              <a:t>NVHR noemt </a:t>
            </a:r>
            <a:r>
              <a:rPr lang="nl-NL" dirty="0"/>
              <a:t>‘m Sharpie, </a:t>
            </a:r>
            <a:r>
              <a:rPr lang="nl-NL" dirty="0" err="1"/>
              <a:t>Evette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FE53D51-FFC2-B6DC-EA73-E90BB46B8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7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8DB05279-0943-2269-A367-52B9F3D258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8" y="14265"/>
            <a:ext cx="4916962" cy="679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469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C863FF-D57A-8AA5-F52F-5A9259F53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Een </a:t>
            </a:r>
            <a:r>
              <a:rPr lang="nl-NL" dirty="0">
                <a:hlinkClick r:id="rId2"/>
              </a:rPr>
              <a:t>Sharpie</a:t>
            </a:r>
            <a:r>
              <a:rPr lang="nl-NL" dirty="0"/>
              <a:t> is een boot(je)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9D825A2-69B1-5A46-04FE-C960E2B3C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3732" y="1600200"/>
            <a:ext cx="3962398" cy="4525963"/>
          </a:xfrm>
        </p:spPr>
        <p:txBody>
          <a:bodyPr/>
          <a:lstStyle/>
          <a:p>
            <a:r>
              <a:rPr lang="nl-NL" dirty="0"/>
              <a:t>Zeilboot met zwaard en knikspant, 12 m</a:t>
            </a:r>
            <a:r>
              <a:rPr lang="nl-NL" baseline="30000" dirty="0"/>
              <a:t>2</a:t>
            </a:r>
            <a:endParaRPr lang="nl-NL" dirty="0"/>
          </a:p>
          <a:p>
            <a:r>
              <a:rPr lang="nl-NL" dirty="0"/>
              <a:t>Twee personen, 6m</a:t>
            </a:r>
          </a:p>
          <a:p>
            <a:r>
              <a:rPr lang="nl-NL" dirty="0"/>
              <a:t>Olympisch in 1956, Melbourne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762478D-BF99-83CE-9757-712545347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8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5A29C61-FB19-E3B6-E5E1-55F0CF02CF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4784"/>
            <a:ext cx="4488163" cy="5217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233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8C8BA7-FA40-DB79-B62A-1054DEC3F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Kleinere versie: </a:t>
            </a:r>
            <a:r>
              <a:rPr lang="nl-NL" dirty="0">
                <a:hlinkClick r:id="rId2"/>
              </a:rPr>
              <a:t>Kajak/</a:t>
            </a:r>
            <a:r>
              <a:rPr lang="nl-NL" dirty="0" err="1">
                <a:hlinkClick r:id="rId2"/>
              </a:rPr>
              <a:t>Fanette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B8A9BDB-7E15-8892-C056-4FB695F0E4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Vrijwel zelfde schema</a:t>
            </a:r>
          </a:p>
          <a:p>
            <a:r>
              <a:rPr lang="nl-NL" dirty="0"/>
              <a:t>Alleen MG</a:t>
            </a:r>
          </a:p>
          <a:p>
            <a:r>
              <a:rPr lang="nl-NL" dirty="0"/>
              <a:t>Compact gebouwd</a:t>
            </a:r>
          </a:p>
          <a:p>
            <a:r>
              <a:rPr lang="nl-NL" dirty="0"/>
              <a:t>Werkt op 4x penlight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978CFA2-43FF-1070-0E98-7CC6DA3F9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9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A76D2D58-AD5F-A992-3EDF-6E7680F549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7" b="24632"/>
          <a:stretch/>
        </p:blipFill>
        <p:spPr>
          <a:xfrm>
            <a:off x="446247" y="4318964"/>
            <a:ext cx="6096000" cy="203988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C34FF6FF-CE3F-10F0-1E37-77C68CB924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772816"/>
            <a:ext cx="3330370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67431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958</Words>
  <Application>Microsoft Office PowerPoint</Application>
  <PresentationFormat>Diavoorstelling (4:3)</PresentationFormat>
  <Paragraphs>242</Paragraphs>
  <Slides>36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36</vt:i4>
      </vt:variant>
    </vt:vector>
  </HeadingPairs>
  <TitlesOfParts>
    <vt:vector size="39" baseType="lpstr">
      <vt:lpstr>Arial</vt:lpstr>
      <vt:lpstr>Calibri</vt:lpstr>
      <vt:lpstr>Kantoorthema</vt:lpstr>
      <vt:lpstr>Philips Sharpie (1957)</vt:lpstr>
      <vt:lpstr>Wat gaan we doen</vt:lpstr>
      <vt:lpstr>Belangrijke transistorjaren</vt:lpstr>
      <vt:lpstr>Was Sharpie de eerste Philips?</vt:lpstr>
      <vt:lpstr>Portaletta met KG (1959)</vt:lpstr>
      <vt:lpstr>Namen van radiomodellen</vt:lpstr>
      <vt:lpstr>De 1957 Oer-Ad</vt:lpstr>
      <vt:lpstr>Een Sharpie is een boot(je)</vt:lpstr>
      <vt:lpstr>Kleinere versie: Kajak/Fanette</vt:lpstr>
      <vt:lpstr>Basisidee van Sharpie-”Serie”</vt:lpstr>
      <vt:lpstr>Een vloot Sharpies</vt:lpstr>
      <vt:lpstr>Wat was er in 1957/8 niet?</vt:lpstr>
      <vt:lpstr>2. Techniek van de Sharpie</vt:lpstr>
      <vt:lpstr>Metalen chassis</vt:lpstr>
      <vt:lpstr>PowerPoint-presentatie</vt:lpstr>
      <vt:lpstr>Middenfrequent versterker</vt:lpstr>
      <vt:lpstr>Antenne en Mengtrap</vt:lpstr>
      <vt:lpstr>Mengen met een kammetje</vt:lpstr>
      <vt:lpstr>Detectie en Volume</vt:lpstr>
      <vt:lpstr>Audioversterker (LF)</vt:lpstr>
      <vt:lpstr>Dubbele Volumeregelaar</vt:lpstr>
      <vt:lpstr>Eindtrap: 2 audio trafo’s</vt:lpstr>
      <vt:lpstr>PowerPoint-presentatie</vt:lpstr>
      <vt:lpstr>Lineaire schaal: hij is recht</vt:lpstr>
      <vt:lpstr>3. Opknappen van een Sharpie</vt:lpstr>
      <vt:lpstr>Binnenkant Sharpie</vt:lpstr>
      <vt:lpstr>Batterijhouder</vt:lpstr>
      <vt:lpstr>Transistors</vt:lpstr>
      <vt:lpstr>Condensators en Spoelen</vt:lpstr>
      <vt:lpstr>Sharpie 1</vt:lpstr>
      <vt:lpstr>Sharpie 2</vt:lpstr>
      <vt:lpstr>Sharpie 3</vt:lpstr>
      <vt:lpstr>Sharpie 4</vt:lpstr>
      <vt:lpstr>4. Luisteren en Conclusies</vt:lpstr>
      <vt:lpstr>Na de Sharpie: Henriette</vt:lpstr>
      <vt:lpstr>Meenemen / Tonen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Gerard</dc:creator>
  <cp:lastModifiedBy>Gerard Tel</cp:lastModifiedBy>
  <cp:revision>73</cp:revision>
  <dcterms:created xsi:type="dcterms:W3CDTF">2019-01-19T09:21:01Z</dcterms:created>
  <dcterms:modified xsi:type="dcterms:W3CDTF">2024-06-04T09:15:04Z</dcterms:modified>
</cp:coreProperties>
</file>