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99" r:id="rId4"/>
    <p:sldId id="273" r:id="rId5"/>
    <p:sldId id="291" r:id="rId6"/>
    <p:sldId id="272" r:id="rId7"/>
    <p:sldId id="259" r:id="rId8"/>
    <p:sldId id="288" r:id="rId9"/>
    <p:sldId id="316" r:id="rId10"/>
    <p:sldId id="260" r:id="rId11"/>
    <p:sldId id="261" r:id="rId12"/>
    <p:sldId id="262" r:id="rId13"/>
    <p:sldId id="297" r:id="rId14"/>
    <p:sldId id="263" r:id="rId15"/>
    <p:sldId id="265" r:id="rId16"/>
    <p:sldId id="289" r:id="rId17"/>
    <p:sldId id="292" r:id="rId18"/>
    <p:sldId id="326" r:id="rId19"/>
    <p:sldId id="331" r:id="rId20"/>
    <p:sldId id="274" r:id="rId21"/>
    <p:sldId id="264" r:id="rId22"/>
    <p:sldId id="293" r:id="rId23"/>
    <p:sldId id="294" r:id="rId24"/>
    <p:sldId id="266" r:id="rId25"/>
    <p:sldId id="317" r:id="rId26"/>
    <p:sldId id="275" r:id="rId27"/>
    <p:sldId id="267" r:id="rId28"/>
    <p:sldId id="268" r:id="rId29"/>
    <p:sldId id="269" r:id="rId30"/>
    <p:sldId id="318" r:id="rId31"/>
    <p:sldId id="321" r:id="rId32"/>
    <p:sldId id="270" r:id="rId33"/>
    <p:sldId id="319" r:id="rId34"/>
    <p:sldId id="320" r:id="rId35"/>
    <p:sldId id="322" r:id="rId36"/>
    <p:sldId id="276" r:id="rId37"/>
    <p:sldId id="295" r:id="rId38"/>
    <p:sldId id="286" r:id="rId39"/>
    <p:sldId id="296" r:id="rId40"/>
    <p:sldId id="298" r:id="rId41"/>
    <p:sldId id="271" r:id="rId42"/>
    <p:sldId id="277" r:id="rId43"/>
    <p:sldId id="278" r:id="rId44"/>
    <p:sldId id="279" r:id="rId45"/>
    <p:sldId id="280" r:id="rId46"/>
    <p:sldId id="281" r:id="rId47"/>
    <p:sldId id="282" r:id="rId48"/>
    <p:sldId id="290" r:id="rId49"/>
    <p:sldId id="283" r:id="rId50"/>
    <p:sldId id="284" r:id="rId51"/>
    <p:sldId id="285" r:id="rId52"/>
    <p:sldId id="332" r:id="rId53"/>
    <p:sldId id="300" r:id="rId54"/>
    <p:sldId id="301" r:id="rId55"/>
    <p:sldId id="328" r:id="rId56"/>
    <p:sldId id="302" r:id="rId57"/>
    <p:sldId id="303" r:id="rId58"/>
    <p:sldId id="304" r:id="rId59"/>
    <p:sldId id="287" r:id="rId60"/>
    <p:sldId id="305" r:id="rId61"/>
    <p:sldId id="306" r:id="rId62"/>
    <p:sldId id="307" r:id="rId63"/>
    <p:sldId id="308" r:id="rId64"/>
    <p:sldId id="309" r:id="rId65"/>
    <p:sldId id="310" r:id="rId66"/>
    <p:sldId id="330" r:id="rId67"/>
    <p:sldId id="311" r:id="rId68"/>
    <p:sldId id="312" r:id="rId69"/>
    <p:sldId id="313" r:id="rId70"/>
    <p:sldId id="327" r:id="rId71"/>
    <p:sldId id="314" r:id="rId72"/>
    <p:sldId id="315" r:id="rId73"/>
    <p:sldId id="323" r:id="rId74"/>
    <p:sldId id="324" r:id="rId75"/>
    <p:sldId id="325" r:id="rId76"/>
    <p:sldId id="329" r:id="rId77"/>
    <p:sldId id="258" r:id="rId7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3" autoAdjust="0"/>
  </p:normalViewPr>
  <p:slideViewPr>
    <p:cSldViewPr>
      <p:cViewPr varScale="1">
        <p:scale>
          <a:sx n="62" d="100"/>
          <a:sy n="62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FD840-9FD6-49C9-BEC3-14E17E8FF50B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57AB-052C-43FC-A7FA-0C9559A794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nog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spoelsets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bandschakelaar</a:t>
            </a:r>
            <a:r>
              <a:rPr lang="en-US" dirty="0"/>
              <a:t>, die is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getekend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57AB-052C-43FC-A7FA-0C9559A7947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63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nadeel</a:t>
            </a:r>
            <a:r>
              <a:rPr lang="en-US" dirty="0"/>
              <a:t> van de super is het </a:t>
            </a:r>
            <a:r>
              <a:rPr lang="en-US" dirty="0" err="1"/>
              <a:t>ontvangen</a:t>
            </a:r>
            <a:r>
              <a:rPr lang="en-US" dirty="0"/>
              <a:t> van extra </a:t>
            </a:r>
            <a:r>
              <a:rPr lang="en-US" dirty="0" err="1"/>
              <a:t>zenders</a:t>
            </a:r>
            <a:r>
              <a:rPr lang="en-US" dirty="0"/>
              <a:t> op </a:t>
            </a:r>
            <a:r>
              <a:rPr lang="en-US" dirty="0" err="1"/>
              <a:t>frequenties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.  </a:t>
            </a:r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fijnproevers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probleem</a:t>
            </a:r>
            <a:r>
              <a:rPr lang="en-US" dirty="0"/>
              <a:t>: de </a:t>
            </a:r>
            <a:r>
              <a:rPr lang="en-US" dirty="0" err="1"/>
              <a:t>standaard</a:t>
            </a:r>
            <a:r>
              <a:rPr lang="en-US" dirty="0"/>
              <a:t> </a:t>
            </a:r>
            <a:r>
              <a:rPr lang="en-US" dirty="0" err="1"/>
              <a:t>omroepdozen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zelfs</a:t>
            </a:r>
            <a:r>
              <a:rPr lang="en-US" baseline="0" dirty="0"/>
              <a:t> </a:t>
            </a:r>
            <a:r>
              <a:rPr lang="en-US" baseline="0" dirty="0" err="1"/>
              <a:t>veel</a:t>
            </a:r>
            <a:r>
              <a:rPr lang="en-US" baseline="0" dirty="0"/>
              <a:t> </a:t>
            </a:r>
            <a:r>
              <a:rPr lang="en-US" baseline="0" dirty="0" err="1"/>
              <a:t>wereldontvangers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enkelsupers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57AB-052C-43FC-A7FA-0C9559A7947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02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wat </a:t>
            </a:r>
            <a:r>
              <a:rPr lang="en-US" dirty="0" err="1"/>
              <a:t>er</a:t>
            </a:r>
            <a:r>
              <a:rPr lang="en-US" dirty="0"/>
              <a:t> extra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uitgang</a:t>
            </a:r>
            <a:r>
              <a:rPr lang="en-US" dirty="0"/>
              <a:t> </a:t>
            </a:r>
            <a:r>
              <a:rPr lang="en-US" dirty="0" err="1"/>
              <a:t>verschijnt</a:t>
            </a:r>
            <a:r>
              <a:rPr lang="en-US" dirty="0"/>
              <a:t>.</a:t>
            </a:r>
          </a:p>
          <a:p>
            <a:r>
              <a:rPr lang="en-US" dirty="0"/>
              <a:t>Maar: </a:t>
            </a:r>
            <a:r>
              <a:rPr lang="en-US" dirty="0" err="1"/>
              <a:t>welke</a:t>
            </a:r>
            <a:r>
              <a:rPr lang="en-US" baseline="0" dirty="0"/>
              <a:t> extra input </a:t>
            </a:r>
            <a:r>
              <a:rPr lang="en-US" baseline="0" dirty="0" err="1"/>
              <a:t>geeft</a:t>
            </a:r>
            <a:r>
              <a:rPr lang="en-US" baseline="0" dirty="0"/>
              <a:t> </a:t>
            </a:r>
            <a:r>
              <a:rPr lang="en-US" baseline="0" dirty="0" err="1"/>
              <a:t>dezelfde</a:t>
            </a:r>
            <a:r>
              <a:rPr lang="en-US" baseline="0" dirty="0"/>
              <a:t> output.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57AB-052C-43FC-A7FA-0C9559A7947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49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het Internet lees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een</a:t>
            </a:r>
            <a:r>
              <a:rPr lang="en-US" dirty="0"/>
              <a:t> triple </a:t>
            </a:r>
            <a:r>
              <a:rPr lang="en-US" dirty="0" err="1"/>
              <a:t>superhet</a:t>
            </a:r>
            <a:r>
              <a:rPr lang="en-US" dirty="0"/>
              <a:t> is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geloof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.</a:t>
            </a:r>
          </a:p>
          <a:p>
            <a:r>
              <a:rPr lang="en-US" dirty="0"/>
              <a:t>Je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Ifs namelijk592.3</a:t>
            </a:r>
            <a:r>
              <a:rPr lang="en-US" baseline="0" dirty="0"/>
              <a:t> 227.5 </a:t>
            </a:r>
            <a:r>
              <a:rPr lang="en-US" baseline="0" dirty="0" err="1"/>
              <a:t>en</a:t>
            </a:r>
            <a:r>
              <a:rPr lang="en-US" baseline="0" dirty="0"/>
              <a:t> 45.1 MHz,</a:t>
            </a:r>
          </a:p>
          <a:p>
            <a:r>
              <a:rPr lang="en-US" baseline="0" dirty="0"/>
              <a:t>Maar van de </a:t>
            </a:r>
            <a:r>
              <a:rPr lang="en-US" baseline="0" dirty="0" err="1"/>
              <a:t>eerste</a:t>
            </a:r>
            <a:r>
              <a:rPr lang="en-US" baseline="0" dirty="0"/>
              <a:t> twee </a:t>
            </a:r>
            <a:r>
              <a:rPr lang="en-US" baseline="0" dirty="0" err="1"/>
              <a:t>wordt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maar </a:t>
            </a:r>
            <a:r>
              <a:rPr lang="en-US" baseline="0" dirty="0" err="1"/>
              <a:t>eentje</a:t>
            </a:r>
            <a:r>
              <a:rPr lang="en-US" baseline="0" dirty="0"/>
              <a:t> </a:t>
            </a:r>
            <a:r>
              <a:rPr lang="en-US" baseline="0" dirty="0" err="1"/>
              <a:t>gebruikt</a:t>
            </a:r>
            <a:r>
              <a:rPr lang="en-US" baseline="0" dirty="0"/>
              <a:t>,</a:t>
            </a:r>
          </a:p>
          <a:p>
            <a:r>
              <a:rPr lang="en-US" baseline="0" dirty="0" err="1"/>
              <a:t>Omdat</a:t>
            </a:r>
            <a:r>
              <a:rPr lang="en-US" baseline="0" dirty="0"/>
              <a:t> je </a:t>
            </a:r>
            <a:r>
              <a:rPr lang="en-US" baseline="0" dirty="0" err="1"/>
              <a:t>nooit</a:t>
            </a:r>
            <a:r>
              <a:rPr lang="en-US" baseline="0" dirty="0"/>
              <a:t> op of </a:t>
            </a:r>
            <a:r>
              <a:rPr lang="en-US" baseline="0" dirty="0" err="1"/>
              <a:t>rond</a:t>
            </a:r>
            <a:r>
              <a:rPr lang="en-US" baseline="0" dirty="0"/>
              <a:t> MF </a:t>
            </a:r>
            <a:r>
              <a:rPr lang="en-US" baseline="0" dirty="0" err="1"/>
              <a:t>kunt</a:t>
            </a:r>
            <a:r>
              <a:rPr lang="en-US" baseline="0" dirty="0"/>
              <a:t> </a:t>
            </a:r>
            <a:r>
              <a:rPr lang="en-US" baseline="0" dirty="0" err="1"/>
              <a:t>ontvangen</a:t>
            </a:r>
            <a:r>
              <a:rPr lang="en-US" baseline="0" dirty="0"/>
              <a:t> </a:t>
            </a:r>
            <a:r>
              <a:rPr lang="en-US" baseline="0" dirty="0" err="1"/>
              <a:t>wordt</a:t>
            </a:r>
            <a:r>
              <a:rPr lang="en-US" baseline="0" dirty="0"/>
              <a:t> </a:t>
            </a:r>
            <a:r>
              <a:rPr lang="en-US" baseline="0" dirty="0" err="1"/>
              <a:t>rond</a:t>
            </a:r>
            <a:r>
              <a:rPr lang="en-US" baseline="0" dirty="0"/>
              <a:t> 500M de </a:t>
            </a:r>
            <a:r>
              <a:rPr lang="en-US" baseline="0" dirty="0" err="1"/>
              <a:t>tweede</a:t>
            </a:r>
            <a:r>
              <a:rPr lang="en-US" baseline="0" dirty="0"/>
              <a:t> IF </a:t>
            </a:r>
            <a:r>
              <a:rPr lang="en-US" baseline="0" dirty="0" err="1"/>
              <a:t>gebruikt</a:t>
            </a:r>
            <a:r>
              <a:rPr lang="en-US" baseline="0" dirty="0"/>
              <a:t> </a:t>
            </a:r>
            <a:r>
              <a:rPr lang="en-US" baseline="0" dirty="0" err="1"/>
              <a:t>ipv</a:t>
            </a:r>
            <a:r>
              <a:rPr lang="en-US" baseline="0" dirty="0"/>
              <a:t> de </a:t>
            </a:r>
            <a:r>
              <a:rPr lang="en-US" baseline="0" dirty="0" err="1"/>
              <a:t>eerste</a:t>
            </a:r>
            <a:r>
              <a:rPr lang="en-US" baseline="0" dirty="0"/>
              <a:t>.</a:t>
            </a:r>
          </a:p>
          <a:p>
            <a:r>
              <a:rPr lang="en-US" baseline="0" dirty="0"/>
              <a:t>De </a:t>
            </a:r>
            <a:r>
              <a:rPr lang="en-US" baseline="0" dirty="0" err="1"/>
              <a:t>tweede</a:t>
            </a:r>
            <a:r>
              <a:rPr lang="en-US" baseline="0" dirty="0"/>
              <a:t> MF is 45M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staat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groot</a:t>
            </a:r>
            <a:r>
              <a:rPr lang="en-US" baseline="0" dirty="0"/>
              <a:t> </a:t>
            </a:r>
            <a:r>
              <a:rPr lang="en-US" baseline="0" dirty="0" err="1"/>
              <a:t>blok</a:t>
            </a:r>
            <a:r>
              <a:rPr lang="en-US" baseline="0" dirty="0"/>
              <a:t> IF UNIT.</a:t>
            </a:r>
          </a:p>
          <a:p>
            <a:r>
              <a:rPr lang="en-US" baseline="0" dirty="0" err="1"/>
              <a:t>Ik</a:t>
            </a:r>
            <a:r>
              <a:rPr lang="en-US" baseline="0" dirty="0"/>
              <a:t> DENK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hier</a:t>
            </a:r>
            <a:r>
              <a:rPr lang="en-US" baseline="0" dirty="0"/>
              <a:t> </a:t>
            </a:r>
            <a:r>
              <a:rPr lang="en-US" baseline="0" dirty="0" err="1"/>
              <a:t>nogmaals</a:t>
            </a:r>
            <a:r>
              <a:rPr lang="en-US" baseline="0" dirty="0"/>
              <a:t> </a:t>
            </a:r>
            <a:r>
              <a:rPr lang="en-US" baseline="0" dirty="0" err="1"/>
              <a:t>conversie</a:t>
            </a:r>
            <a:r>
              <a:rPr lang="en-US" baseline="0" dirty="0"/>
              <a:t> </a:t>
            </a:r>
            <a:r>
              <a:rPr lang="en-US" baseline="0" dirty="0" err="1"/>
              <a:t>plaats</a:t>
            </a:r>
            <a:r>
              <a:rPr lang="en-US" baseline="0" dirty="0"/>
              <a:t> </a:t>
            </a:r>
            <a:r>
              <a:rPr lang="en-US" baseline="0" dirty="0" err="1"/>
              <a:t>vindt</a:t>
            </a:r>
            <a:r>
              <a:rPr lang="en-US" baseline="0" dirty="0"/>
              <a:t>, </a:t>
            </a:r>
            <a:r>
              <a:rPr lang="en-US" baseline="0" dirty="0" err="1"/>
              <a:t>zeker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smalbandige</a:t>
            </a:r>
            <a:r>
              <a:rPr lang="en-US" baseline="0" dirty="0"/>
              <a:t> </a:t>
            </a:r>
            <a:r>
              <a:rPr lang="en-US" baseline="0" dirty="0" err="1"/>
              <a:t>ontvangst</a:t>
            </a:r>
            <a:r>
              <a:rPr lang="en-US" baseline="0" dirty="0"/>
              <a:t> </a:t>
            </a:r>
            <a:r>
              <a:rPr lang="en-US" baseline="0" dirty="0" err="1"/>
              <a:t>zoals</a:t>
            </a:r>
            <a:r>
              <a:rPr lang="en-US" baseline="0" dirty="0"/>
              <a:t> SSB (3kHz breed).</a:t>
            </a:r>
          </a:p>
          <a:p>
            <a:r>
              <a:rPr lang="en-US" baseline="0" dirty="0"/>
              <a:t>Maar </a:t>
            </a:r>
            <a:r>
              <a:rPr lang="en-US" baseline="0" dirty="0" err="1"/>
              <a:t>bewijzen</a:t>
            </a:r>
            <a:r>
              <a:rPr lang="en-US" baseline="0" dirty="0"/>
              <a:t> </a:t>
            </a:r>
            <a:r>
              <a:rPr lang="en-US" baseline="0" dirty="0" err="1"/>
              <a:t>daarvoor</a:t>
            </a:r>
            <a:r>
              <a:rPr lang="en-US" baseline="0" dirty="0"/>
              <a:t> </a:t>
            </a:r>
            <a:r>
              <a:rPr lang="en-US" baseline="0" dirty="0" err="1"/>
              <a:t>heb</a:t>
            </a:r>
            <a:r>
              <a:rPr lang="en-US" baseline="0" dirty="0"/>
              <a:t> </a:t>
            </a:r>
            <a:r>
              <a:rPr lang="en-US" baseline="0" dirty="0" err="1"/>
              <a:t>ik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Vanwege</a:t>
            </a:r>
            <a:r>
              <a:rPr lang="en-US" baseline="0" dirty="0"/>
              <a:t> de twee </a:t>
            </a:r>
            <a:r>
              <a:rPr lang="en-US" baseline="0" dirty="0" err="1"/>
              <a:t>soorten</a:t>
            </a:r>
            <a:r>
              <a:rPr lang="en-US" baseline="0" dirty="0"/>
              <a:t> MF1 </a:t>
            </a:r>
            <a:r>
              <a:rPr lang="en-US" baseline="0" dirty="0" err="1"/>
              <a:t>heb</a:t>
            </a:r>
            <a:r>
              <a:rPr lang="en-US" baseline="0" dirty="0"/>
              <a:t> je </a:t>
            </a:r>
            <a:r>
              <a:rPr lang="en-US" baseline="0" dirty="0" err="1"/>
              <a:t>ook</a:t>
            </a:r>
            <a:r>
              <a:rPr lang="en-US" baseline="0" dirty="0"/>
              <a:t> twee </a:t>
            </a:r>
            <a:r>
              <a:rPr lang="en-US" baseline="0" dirty="0" err="1"/>
              <a:t>smaakjes</a:t>
            </a:r>
            <a:r>
              <a:rPr lang="en-US" baseline="0" dirty="0"/>
              <a:t> LO2 </a:t>
            </a:r>
            <a:r>
              <a:rPr lang="en-US" baseline="0" dirty="0" err="1"/>
              <a:t>nodig</a:t>
            </a:r>
            <a:r>
              <a:rPr lang="en-US" baseline="0" dirty="0"/>
              <a:t>, </a:t>
            </a:r>
          </a:p>
          <a:p>
            <a:r>
              <a:rPr lang="en-US" baseline="0" dirty="0" err="1"/>
              <a:t>Namelijk</a:t>
            </a:r>
            <a:r>
              <a:rPr lang="en-US" baseline="0" dirty="0"/>
              <a:t> 547,2 </a:t>
            </a:r>
            <a:r>
              <a:rPr lang="en-US" baseline="0" dirty="0" err="1"/>
              <a:t>en</a:t>
            </a:r>
            <a:r>
              <a:rPr lang="en-US" baseline="0" dirty="0"/>
              <a:t> 182,4.  De </a:t>
            </a:r>
            <a:r>
              <a:rPr lang="en-US" baseline="0" dirty="0" err="1"/>
              <a:t>eerste</a:t>
            </a:r>
            <a:r>
              <a:rPr lang="en-US" baseline="0" dirty="0"/>
              <a:t> </a:t>
            </a:r>
            <a:r>
              <a:rPr lang="en-US" baseline="0" dirty="0" err="1"/>
              <a:t>precies</a:t>
            </a:r>
            <a:r>
              <a:rPr lang="en-US" baseline="0" dirty="0"/>
              <a:t> </a:t>
            </a:r>
            <a:r>
              <a:rPr lang="en-US" baseline="0" dirty="0" err="1"/>
              <a:t>driemaal</a:t>
            </a:r>
            <a:r>
              <a:rPr lang="en-US" baseline="0" dirty="0"/>
              <a:t> zo </a:t>
            </a:r>
            <a:r>
              <a:rPr lang="en-US" baseline="0" dirty="0" err="1"/>
              <a:t>groot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komt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 </a:t>
            </a:r>
            <a:r>
              <a:rPr lang="en-US" baseline="0" dirty="0" err="1"/>
              <a:t>hetzelfde</a:t>
            </a:r>
            <a:r>
              <a:rPr lang="en-US" baseline="0" dirty="0"/>
              <a:t> </a:t>
            </a:r>
            <a:r>
              <a:rPr lang="en-US" baseline="0" dirty="0" err="1"/>
              <a:t>kristal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57AB-052C-43FC-A7FA-0C9559A79477}" type="slidenum">
              <a:rPr lang="nl-NL" smtClean="0"/>
              <a:t>72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04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86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4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7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65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8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5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08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89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6A9E-15E2-4E40-B514-0602F9B6A7A5}" type="datetimeFigureOut">
              <a:rPr lang="nl-NL" smtClean="0"/>
              <a:pPr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9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2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 SUPER lezing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Door Gerard Tel</a:t>
            </a:r>
          </a:p>
        </p:txBody>
      </p:sp>
    </p:spTree>
    <p:extLst>
      <p:ext uri="{BB962C8B-B14F-4D97-AF65-F5344CB8AC3E}">
        <p14:creationId xmlns:p14="http://schemas.microsoft.com/office/powerpoint/2010/main" val="314387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L’AMiGo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3603" y="1916832"/>
            <a:ext cx="8229600" cy="4525963"/>
          </a:xfrm>
        </p:spPr>
        <p:txBody>
          <a:bodyPr/>
          <a:lstStyle/>
          <a:p>
            <a:r>
              <a:rPr lang="nl-NL" dirty="0"/>
              <a:t>IC MK484</a:t>
            </a:r>
          </a:p>
          <a:p>
            <a:r>
              <a:rPr lang="nl-NL" dirty="0"/>
              <a:t>Houten kast</a:t>
            </a:r>
          </a:p>
          <a:p>
            <a:r>
              <a:rPr lang="nl-NL" dirty="0"/>
              <a:t>ECC40/EL41</a:t>
            </a:r>
          </a:p>
          <a:p>
            <a:r>
              <a:rPr lang="nl-NL" dirty="0"/>
              <a:t>LS uit auto</a:t>
            </a:r>
          </a:p>
          <a:p>
            <a:r>
              <a:rPr lang="nl-NL" dirty="0"/>
              <a:t>LG/MG</a:t>
            </a:r>
          </a:p>
          <a:p>
            <a:r>
              <a:rPr lang="nl-NL" dirty="0"/>
              <a:t>4x voorkeuze</a:t>
            </a:r>
            <a:br>
              <a:rPr lang="nl-NL" dirty="0"/>
            </a:br>
            <a:r>
              <a:rPr lang="nl-NL" dirty="0"/>
              <a:t>(621, 1008, 1584, 828)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2776"/>
            <a:ext cx="5123226" cy="3842419"/>
          </a:xfrm>
          <a:prstGeom prst="rect">
            <a:avLst/>
          </a:prstGeom>
        </p:spPr>
      </p:pic>
      <p:pic>
        <p:nvPicPr>
          <p:cNvPr id="5" name="Rechtui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0701" y="5489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Beperkingen van de rechtuit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Afstemmen: hele cascade anders</a:t>
            </a:r>
          </a:p>
          <a:p>
            <a:r>
              <a:rPr lang="nl-NL" dirty="0"/>
              <a:t>Versterking beperkt (oscillatie)</a:t>
            </a:r>
          </a:p>
          <a:p>
            <a:r>
              <a:rPr lang="nl-NL" dirty="0"/>
              <a:t>Selectiviteit beperkt</a:t>
            </a:r>
            <a:br>
              <a:rPr lang="nl-NL" dirty="0"/>
            </a:br>
            <a:r>
              <a:rPr lang="nl-NL" dirty="0"/>
              <a:t>Op KG nauwelijks bruikbaar</a:t>
            </a:r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beperkt</a:t>
            </a:r>
            <a:r>
              <a:rPr lang="en-US" dirty="0"/>
              <a:t> maar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frequentie-afhankelijk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289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Frequentie-omzetting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3135"/>
          </a:xfrm>
        </p:spPr>
        <p:txBody>
          <a:bodyPr>
            <a:normAutofit/>
          </a:bodyPr>
          <a:lstStyle/>
          <a:p>
            <a:r>
              <a:rPr lang="nl-NL" dirty="0"/>
              <a:t>Door menging van twee frequenties ontstaan som- en verschilfrequentie</a:t>
            </a:r>
          </a:p>
          <a:p>
            <a:r>
              <a:rPr lang="nl-NL" dirty="0"/>
              <a:t>Modulatie blijft behouden </a:t>
            </a:r>
            <a:br>
              <a:rPr lang="nl-NL" dirty="0"/>
            </a:br>
            <a:r>
              <a:rPr lang="nl-NL" dirty="0"/>
              <a:t>AM, FM, CW, </a:t>
            </a:r>
            <a:r>
              <a:rPr lang="nl-NL" dirty="0">
                <a:solidFill>
                  <a:srgbClr val="002060"/>
                </a:solidFill>
              </a:rPr>
              <a:t>SSB</a:t>
            </a:r>
            <a:r>
              <a:rPr lang="nl-NL" dirty="0"/>
              <a:t>, TV, Digitaal</a:t>
            </a:r>
          </a:p>
          <a:p>
            <a:r>
              <a:rPr lang="nl-NL" dirty="0"/>
              <a:t>Mengen naar vaste </a:t>
            </a:r>
            <a:r>
              <a:rPr lang="nl-NL" dirty="0" err="1"/>
              <a:t>MiddenFrequentie</a:t>
            </a:r>
            <a:r>
              <a:rPr lang="nl-NL" dirty="0"/>
              <a:t> (MF)</a:t>
            </a:r>
          </a:p>
          <a:p>
            <a:r>
              <a:rPr lang="nl-NL" dirty="0"/>
              <a:t>Dan een</a:t>
            </a:r>
            <a:br>
              <a:rPr lang="nl-NL" dirty="0"/>
            </a:br>
            <a:r>
              <a:rPr lang="nl-NL" dirty="0"/>
              <a:t>cascade </a:t>
            </a:r>
            <a:br>
              <a:rPr lang="nl-NL" dirty="0"/>
            </a:br>
            <a:r>
              <a:rPr lang="nl-NL" dirty="0"/>
              <a:t>op </a:t>
            </a:r>
            <a:r>
              <a:rPr lang="nl-NL" dirty="0">
                <a:solidFill>
                  <a:srgbClr val="002060"/>
                </a:solidFill>
              </a:rPr>
              <a:t>vaste</a:t>
            </a:r>
            <a:r>
              <a:rPr lang="nl-NL" dirty="0"/>
              <a:t> MF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13" y="4401108"/>
            <a:ext cx="542940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Uitvinder</a:t>
            </a:r>
            <a:r>
              <a:rPr lang="en-US" dirty="0"/>
              <a:t>: Armstrong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US" dirty="0"/>
              <a:t>Edwin H. Armstrong</a:t>
            </a:r>
          </a:p>
          <a:p>
            <a:r>
              <a:rPr lang="en-US" dirty="0"/>
              <a:t>1890 – 1954</a:t>
            </a:r>
          </a:p>
          <a:p>
            <a:r>
              <a:rPr lang="en-US" dirty="0" err="1"/>
              <a:t>Terugkoppeling</a:t>
            </a:r>
            <a:r>
              <a:rPr lang="en-US" dirty="0"/>
              <a:t> 1914</a:t>
            </a:r>
          </a:p>
          <a:p>
            <a:r>
              <a:rPr lang="en-US" dirty="0" err="1"/>
              <a:t>Superregeneratie</a:t>
            </a:r>
            <a:r>
              <a:rPr lang="en-US" dirty="0"/>
              <a:t> 1922</a:t>
            </a:r>
          </a:p>
          <a:p>
            <a:r>
              <a:rPr lang="en-US" dirty="0"/>
              <a:t>FM</a:t>
            </a:r>
          </a:p>
          <a:p>
            <a:r>
              <a:rPr lang="en-US" dirty="0" err="1"/>
              <a:t>Superhet</a:t>
            </a:r>
            <a:r>
              <a:rPr lang="en-US" dirty="0"/>
              <a:t>  1918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645768" cy="52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2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Signaal: Cosinus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V(t) = cos(2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f t)</a:t>
            </a:r>
          </a:p>
          <a:p>
            <a:r>
              <a:rPr lang="en-US" dirty="0"/>
              <a:t>De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de </a:t>
            </a:r>
            <a:r>
              <a:rPr lang="el-GR" dirty="0">
                <a:solidFill>
                  <a:srgbClr val="FF0000"/>
                </a:solidFill>
              </a:rPr>
              <a:t>π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bij</a:t>
            </a:r>
            <a:br>
              <a:rPr lang="en-US" dirty="0"/>
            </a:br>
            <a:r>
              <a:rPr lang="en-US" dirty="0"/>
              <a:t>maar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niets</a:t>
            </a:r>
            <a:endParaRPr lang="en-US" dirty="0"/>
          </a:p>
          <a:p>
            <a:r>
              <a:rPr lang="en-US" dirty="0" err="1"/>
              <a:t>Kort</a:t>
            </a:r>
            <a:r>
              <a:rPr lang="en-US" dirty="0"/>
              <a:t>  </a:t>
            </a:r>
            <a:r>
              <a:rPr lang="en-US" dirty="0" err="1"/>
              <a:t>af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cos(f)</a:t>
            </a:r>
          </a:p>
          <a:p>
            <a:endParaRPr lang="en-US" dirty="0"/>
          </a:p>
          <a:p>
            <a:r>
              <a:rPr lang="en-US" dirty="0" err="1"/>
              <a:t>Ontvang</a:t>
            </a:r>
            <a:r>
              <a:rPr lang="en-US" dirty="0"/>
              <a:t> </a:t>
            </a:r>
            <a:r>
              <a:rPr lang="en-US" dirty="0" err="1"/>
              <a:t>radiofrequent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:   </a:t>
            </a:r>
            <a:r>
              <a:rPr lang="en-US" dirty="0">
                <a:solidFill>
                  <a:srgbClr val="FF0000"/>
                </a:solidFill>
              </a:rPr>
              <a:t>cos(r)</a:t>
            </a:r>
            <a:r>
              <a:rPr lang="en-US" dirty="0"/>
              <a:t> </a:t>
            </a:r>
          </a:p>
          <a:p>
            <a:r>
              <a:rPr lang="en-US" dirty="0"/>
              <a:t>Locale oscillator op </a:t>
            </a:r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:   </a:t>
            </a:r>
            <a:r>
              <a:rPr lang="en-US" dirty="0">
                <a:solidFill>
                  <a:srgbClr val="FF0000"/>
                </a:solidFill>
              </a:rPr>
              <a:t>cos(l)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77" y="2060848"/>
            <a:ext cx="52205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8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Productregel voor </a:t>
            </a:r>
            <a:r>
              <a:rPr lang="nl-NL" dirty="0" err="1"/>
              <a:t>cos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 err="1"/>
              <a:t>cos</a:t>
            </a:r>
            <a:r>
              <a:rPr lang="nl-NL" dirty="0"/>
              <a:t>(a)</a:t>
            </a:r>
            <a:r>
              <a:rPr lang="nl-NL" dirty="0" err="1"/>
              <a:t>cos</a:t>
            </a:r>
            <a:r>
              <a:rPr lang="nl-NL" dirty="0"/>
              <a:t>(b) = ½(</a:t>
            </a:r>
            <a:r>
              <a:rPr lang="nl-NL" dirty="0" err="1"/>
              <a:t>cos</a:t>
            </a:r>
            <a:r>
              <a:rPr lang="nl-NL" dirty="0"/>
              <a:t> (</a:t>
            </a:r>
            <a:r>
              <a:rPr lang="nl-NL" dirty="0" err="1"/>
              <a:t>a+b</a:t>
            </a:r>
            <a:r>
              <a:rPr lang="nl-NL" dirty="0"/>
              <a:t>) + </a:t>
            </a:r>
            <a:r>
              <a:rPr lang="nl-NL" dirty="0" err="1"/>
              <a:t>cos</a:t>
            </a:r>
            <a:r>
              <a:rPr lang="nl-NL" dirty="0"/>
              <a:t> (a-b))</a:t>
            </a:r>
          </a:p>
          <a:p>
            <a:r>
              <a:rPr lang="nl-NL" dirty="0"/>
              <a:t>Vul in a is l, b is r: </a:t>
            </a:r>
            <a:br>
              <a:rPr lang="nl-NL" dirty="0"/>
            </a:br>
            <a:r>
              <a:rPr lang="nl-NL" dirty="0"/>
              <a:t>verkrijg </a:t>
            </a:r>
            <a:r>
              <a:rPr lang="nl-NL" dirty="0" err="1">
                <a:solidFill>
                  <a:schemeClr val="tx2">
                    <a:lumMod val="75000"/>
                  </a:schemeClr>
                </a:solidFill>
              </a:rPr>
              <a:t>cos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nl-NL" dirty="0" err="1">
                <a:solidFill>
                  <a:schemeClr val="tx2">
                    <a:lumMod val="75000"/>
                  </a:schemeClr>
                </a:solidFill>
              </a:rPr>
              <a:t>l+r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nl-NL" dirty="0"/>
              <a:t> en </a:t>
            </a:r>
            <a:r>
              <a:rPr lang="nl-NL" dirty="0" err="1">
                <a:solidFill>
                  <a:srgbClr val="FF0000"/>
                </a:solidFill>
              </a:rPr>
              <a:t>cos</a:t>
            </a:r>
            <a:r>
              <a:rPr lang="nl-NL" dirty="0">
                <a:solidFill>
                  <a:srgbClr val="FF0000"/>
                </a:solidFill>
              </a:rPr>
              <a:t>(l-r) </a:t>
            </a:r>
            <a:endParaRPr lang="nl-NL" dirty="0"/>
          </a:p>
          <a:p>
            <a:r>
              <a:rPr lang="nl-NL" dirty="0"/>
              <a:t>MF: </a:t>
            </a:r>
            <a:r>
              <a:rPr lang="nl-NL" dirty="0">
                <a:solidFill>
                  <a:srgbClr val="FF0000"/>
                </a:solidFill>
              </a:rPr>
              <a:t>m</a:t>
            </a:r>
            <a:r>
              <a:rPr lang="nl-NL" dirty="0"/>
              <a:t> is (doorgaans) 452 tot 468kHz</a:t>
            </a:r>
          </a:p>
          <a:p>
            <a:r>
              <a:rPr lang="nl-NL" dirty="0"/>
              <a:t>De oscillator staat altijd 452 hoger dan </a:t>
            </a:r>
            <a:r>
              <a:rPr lang="nl-NL" dirty="0">
                <a:solidFill>
                  <a:srgbClr val="FF0000"/>
                </a:solidFill>
              </a:rPr>
              <a:t>r</a:t>
            </a:r>
            <a:br>
              <a:rPr lang="nl-NL" dirty="0"/>
            </a:br>
            <a:r>
              <a:rPr lang="nl-NL" dirty="0"/>
              <a:t>dus </a:t>
            </a:r>
            <a:r>
              <a:rPr lang="nl-NL" dirty="0">
                <a:solidFill>
                  <a:srgbClr val="FF0000"/>
                </a:solidFill>
              </a:rPr>
              <a:t>l = r+m         </a:t>
            </a:r>
            <a:r>
              <a:rPr lang="nl-NL" dirty="0"/>
              <a:t>(lager </a:t>
            </a:r>
            <a:r>
              <a:rPr lang="nl-NL" i="1" dirty="0"/>
              <a:t>kan</a:t>
            </a:r>
            <a:r>
              <a:rPr lang="nl-NL" dirty="0"/>
              <a:t> ook)</a:t>
            </a:r>
          </a:p>
          <a:p>
            <a:r>
              <a:rPr lang="nl-NL" dirty="0"/>
              <a:t>Zodat </a:t>
            </a:r>
            <a:r>
              <a:rPr lang="nl-NL" dirty="0">
                <a:solidFill>
                  <a:srgbClr val="FF0000"/>
                </a:solidFill>
              </a:rPr>
              <a:t>l-r = m</a:t>
            </a:r>
          </a:p>
          <a:p>
            <a:r>
              <a:rPr lang="nl-NL" dirty="0"/>
              <a:t>Oscillator straalt uit, kun je horen</a:t>
            </a:r>
          </a:p>
        </p:txBody>
      </p:sp>
    </p:spTree>
    <p:extLst>
      <p:ext uri="{BB962C8B-B14F-4D97-AF65-F5344CB8AC3E}">
        <p14:creationId xmlns:p14="http://schemas.microsoft.com/office/powerpoint/2010/main" val="378015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Oscillatorexperiment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Zet</a:t>
            </a:r>
            <a:r>
              <a:rPr lang="en-US" dirty="0"/>
              <a:t> radio 1 op 1400kHz</a:t>
            </a:r>
          </a:p>
          <a:p>
            <a:r>
              <a:rPr lang="en-US" dirty="0" err="1"/>
              <a:t>Verschuif</a:t>
            </a:r>
            <a:r>
              <a:rPr lang="en-US" dirty="0"/>
              <a:t> radio 2 </a:t>
            </a:r>
            <a:r>
              <a:rPr lang="en-US" dirty="0" err="1"/>
              <a:t>tussen</a:t>
            </a:r>
            <a:r>
              <a:rPr lang="en-US" dirty="0"/>
              <a:t> 900 en 1000</a:t>
            </a:r>
          </a:p>
          <a:p>
            <a:r>
              <a:rPr lang="en-US" dirty="0" err="1"/>
              <a:t>Hoor</a:t>
            </a:r>
            <a:r>
              <a:rPr lang="en-US" dirty="0"/>
              <a:t> </a:t>
            </a:r>
            <a:r>
              <a:rPr lang="en-US" dirty="0" err="1"/>
              <a:t>stilte</a:t>
            </a:r>
            <a:r>
              <a:rPr lang="en-US" dirty="0"/>
              <a:t> of </a:t>
            </a:r>
            <a:r>
              <a:rPr lang="en-US" dirty="0" err="1"/>
              <a:t>fluitstoring</a:t>
            </a:r>
            <a:endParaRPr lang="en-US" dirty="0"/>
          </a:p>
          <a:p>
            <a:r>
              <a:rPr lang="en-US" dirty="0" err="1"/>
              <a:t>Afstand</a:t>
            </a:r>
            <a:r>
              <a:rPr lang="en-US" dirty="0"/>
              <a:t>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3449960" cy="2587470"/>
          </a:xfrm>
          <a:prstGeom prst="rect">
            <a:avLst/>
          </a:prstGeom>
        </p:spPr>
      </p:pic>
      <p:pic>
        <p:nvPicPr>
          <p:cNvPr id="4" name="Afbeelding 3" descr="SuperTWR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28669"/>
            <a:ext cx="2928325" cy="2196244"/>
          </a:xfrm>
          <a:prstGeom prst="rect">
            <a:avLst/>
          </a:prstGeom>
        </p:spPr>
      </p:pic>
      <p:sp>
        <p:nvSpPr>
          <p:cNvPr id="6" name="Ingekeepte PIJL-RECHTS 5"/>
          <p:cNvSpPr/>
          <p:nvPr/>
        </p:nvSpPr>
        <p:spPr>
          <a:xfrm>
            <a:off x="3995936" y="4869160"/>
            <a:ext cx="1080120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RAFTER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MI5 (UK), </a:t>
            </a:r>
            <a:r>
              <a:rPr lang="en-US" dirty="0" err="1"/>
              <a:t>jaren</a:t>
            </a:r>
            <a:r>
              <a:rPr lang="en-US" dirty="0"/>
              <a:t> 50</a:t>
            </a:r>
          </a:p>
          <a:p>
            <a:r>
              <a:rPr lang="en-US" dirty="0" err="1"/>
              <a:t>Opsporen</a:t>
            </a:r>
            <a:r>
              <a:rPr lang="en-US" dirty="0"/>
              <a:t> van </a:t>
            </a:r>
            <a:br>
              <a:rPr lang="en-US" dirty="0"/>
            </a:br>
            <a:r>
              <a:rPr lang="en-US" dirty="0" err="1"/>
              <a:t>Russische</a:t>
            </a:r>
            <a:r>
              <a:rPr lang="en-US" dirty="0"/>
              <a:t> </a:t>
            </a:r>
            <a:r>
              <a:rPr lang="en-US" dirty="0" err="1"/>
              <a:t>agenten</a:t>
            </a:r>
            <a:endParaRPr lang="en-US" dirty="0"/>
          </a:p>
          <a:p>
            <a:r>
              <a:rPr lang="en-US" dirty="0"/>
              <a:t>Agent </a:t>
            </a:r>
            <a:r>
              <a:rPr lang="en-US" dirty="0" err="1"/>
              <a:t>beluistert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Numbers Station</a:t>
            </a:r>
          </a:p>
          <a:p>
            <a:r>
              <a:rPr lang="en-US" dirty="0"/>
              <a:t>Rafter </a:t>
            </a:r>
            <a:r>
              <a:rPr lang="en-US" dirty="0" err="1"/>
              <a:t>ontvanger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luistert</a:t>
            </a:r>
            <a:r>
              <a:rPr lang="en-US" dirty="0"/>
              <a:t> 455kHz </a:t>
            </a:r>
            <a:r>
              <a:rPr lang="en-US" dirty="0" err="1"/>
              <a:t>hoger</a:t>
            </a:r>
            <a:endParaRPr lang="en-US" dirty="0"/>
          </a:p>
          <a:p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vliegtuig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 </a:t>
            </a:r>
            <a:r>
              <a:rPr lang="en-US" dirty="0" err="1"/>
              <a:t>Londen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48006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TV-</a:t>
            </a:r>
            <a:r>
              <a:rPr lang="en-US" dirty="0" err="1"/>
              <a:t>peilwagen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TV: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is 40MHz</a:t>
            </a:r>
          </a:p>
          <a:p>
            <a:r>
              <a:rPr lang="en-US" dirty="0" err="1"/>
              <a:t>Vaak</a:t>
            </a:r>
            <a:r>
              <a:rPr lang="en-US" dirty="0"/>
              <a:t> 1 station</a:t>
            </a:r>
          </a:p>
          <a:p>
            <a:r>
              <a:rPr lang="en-US" dirty="0" err="1"/>
              <a:t>Zwartkijkers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maart</a:t>
            </a:r>
            <a:r>
              <a:rPr lang="en-US" dirty="0"/>
              <a:t> 1969</a:t>
            </a:r>
          </a:p>
          <a:p>
            <a:endParaRPr lang="en-US" dirty="0"/>
          </a:p>
          <a:p>
            <a:r>
              <a:rPr lang="en-US" dirty="0" err="1"/>
              <a:t>Zilverpapier</a:t>
            </a:r>
            <a:endParaRPr lang="en-US" dirty="0"/>
          </a:p>
          <a:p>
            <a:r>
              <a:rPr lang="en-US" dirty="0" err="1"/>
              <a:t>Beperkt</a:t>
            </a:r>
            <a:r>
              <a:rPr lang="en-US" dirty="0"/>
              <a:t> </a:t>
            </a:r>
            <a:r>
              <a:rPr lang="en-US" dirty="0" err="1"/>
              <a:t>zilverpapier</a:t>
            </a:r>
            <a:r>
              <a:rPr lang="en-US" dirty="0"/>
              <a:t> de </a:t>
            </a:r>
            <a:r>
              <a:rPr lang="en-US" dirty="0" err="1"/>
              <a:t>uitstraling</a:t>
            </a:r>
            <a:r>
              <a:rPr lang="en-US" dirty="0"/>
              <a:t> van de LO?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81" y="1272922"/>
            <a:ext cx="5143804" cy="33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94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Proefje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: SSB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en-US" dirty="0"/>
              <a:t>Twee KG radio’s</a:t>
            </a:r>
          </a:p>
          <a:p>
            <a:r>
              <a:rPr lang="en-US" dirty="0" err="1"/>
              <a:t>Gewone</a:t>
            </a:r>
            <a:r>
              <a:rPr lang="en-US" dirty="0"/>
              <a:t> op 40m</a:t>
            </a:r>
          </a:p>
          <a:p>
            <a:r>
              <a:rPr lang="en-US" dirty="0" err="1"/>
              <a:t>Bandspreiding</a:t>
            </a:r>
            <a:br>
              <a:rPr lang="en-US" dirty="0"/>
            </a:br>
            <a:r>
              <a:rPr lang="en-US" dirty="0" err="1"/>
              <a:t>voor</a:t>
            </a:r>
            <a:r>
              <a:rPr lang="en-US" dirty="0"/>
              <a:t> BFO op RF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84" y="1412776"/>
            <a:ext cx="4979392" cy="3734544"/>
          </a:xfrm>
          <a:prstGeom prst="rect">
            <a:avLst/>
          </a:prstGeom>
        </p:spPr>
      </p:pic>
      <p:pic>
        <p:nvPicPr>
          <p:cNvPr id="5" name="d0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4842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nl-NL" dirty="0"/>
              <a:t>Wat betekent frequentie-omzetting voor de kwaliteit van ontvangers?</a:t>
            </a:r>
          </a:p>
          <a:p>
            <a:r>
              <a:rPr lang="nl-NL" dirty="0"/>
              <a:t>Diverse typen ontvangers worden getoond</a:t>
            </a:r>
          </a:p>
          <a:p>
            <a:r>
              <a:rPr lang="nl-NL" dirty="0"/>
              <a:t>Theorie: 2</a:t>
            </a:r>
            <a:r>
              <a:rPr lang="nl-NL" baseline="30000" dirty="0"/>
              <a:t>e</a:t>
            </a:r>
            <a:r>
              <a:rPr lang="nl-NL" dirty="0"/>
              <a:t> en 3</a:t>
            </a:r>
            <a:r>
              <a:rPr lang="nl-NL" baseline="30000" dirty="0"/>
              <a:t>e</a:t>
            </a:r>
            <a:r>
              <a:rPr lang="nl-NL" dirty="0"/>
              <a:t> orde mengen</a:t>
            </a:r>
          </a:p>
          <a:p>
            <a:r>
              <a:rPr lang="nl-NL" dirty="0"/>
              <a:t>Ontvangst: rechtuit, super, </a:t>
            </a:r>
            <a:r>
              <a:rPr lang="nl-NL" dirty="0" err="1"/>
              <a:t>dual</a:t>
            </a:r>
            <a:r>
              <a:rPr lang="nl-NL" dirty="0"/>
              <a:t>, triple en quad-</a:t>
            </a:r>
            <a:r>
              <a:rPr lang="nl-NL" dirty="0" err="1"/>
              <a:t>conversion</a:t>
            </a:r>
            <a:endParaRPr lang="nl-NL" dirty="0"/>
          </a:p>
          <a:p>
            <a:r>
              <a:rPr lang="en-US" dirty="0" err="1"/>
              <a:t>Bespreking</a:t>
            </a:r>
            <a:r>
              <a:rPr lang="en-US" dirty="0"/>
              <a:t> van </a:t>
            </a:r>
            <a:r>
              <a:rPr lang="en-US" dirty="0" err="1"/>
              <a:t>ontvangers</a:t>
            </a:r>
            <a:endParaRPr lang="en-US" dirty="0"/>
          </a:p>
          <a:p>
            <a:r>
              <a:rPr lang="en-US" dirty="0" err="1"/>
              <a:t>Proefjes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uitproberen</a:t>
            </a:r>
            <a:r>
              <a:rPr lang="en-US" dirty="0"/>
              <a:t>, radio </a:t>
            </a:r>
            <a:r>
              <a:rPr lang="en-US" dirty="0" err="1"/>
              <a:t>meenemen</a:t>
            </a:r>
            <a:r>
              <a:rPr lang="en-US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69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Selectiviteitsproef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radio af op 1400 of 700kHz</a:t>
            </a:r>
          </a:p>
          <a:p>
            <a:r>
              <a:rPr lang="nl-NL" dirty="0"/>
              <a:t>Zender verdraaien</a:t>
            </a:r>
          </a:p>
          <a:p>
            <a:r>
              <a:rPr lang="nl-NL" dirty="0"/>
              <a:t>Selectiviteit is veel beter en constant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3449960" cy="25874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85083"/>
            <a:ext cx="3117001" cy="23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Versterken, Variabele steilheid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r>
              <a:rPr lang="nl-NL" dirty="0"/>
              <a:t>Lineaire versterker: </a:t>
            </a:r>
            <a:r>
              <a:rPr lang="nl-NL" dirty="0">
                <a:solidFill>
                  <a:srgbClr val="FF0000"/>
                </a:solidFill>
              </a:rPr>
              <a:t>uit = S * in</a:t>
            </a:r>
          </a:p>
          <a:p>
            <a:r>
              <a:rPr lang="nl-NL" dirty="0"/>
              <a:t>Mengt NIET!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S (cos(l) + cos(r)) = S cos(l) + S cos (r)</a:t>
            </a:r>
          </a:p>
          <a:p>
            <a:r>
              <a:rPr lang="nl-NL" dirty="0" err="1"/>
              <a:t>Meerroosterlamp</a:t>
            </a:r>
            <a:r>
              <a:rPr lang="nl-NL" dirty="0"/>
              <a:t>: oscillator stuurt </a:t>
            </a:r>
            <a:r>
              <a:rPr lang="nl-NL" dirty="0">
                <a:solidFill>
                  <a:srgbClr val="FF0000"/>
                </a:solidFill>
              </a:rPr>
              <a:t>S</a:t>
            </a:r>
          </a:p>
          <a:p>
            <a:r>
              <a:rPr lang="nl-NL" dirty="0">
                <a:solidFill>
                  <a:srgbClr val="FF0000"/>
                </a:solidFill>
              </a:rPr>
              <a:t>Uit	= (S + V cos(l)) * cos(r)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      	= S cos(r) + V (cos(l) cos(r))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	= S cos (r) + ½ V (cos(h-r) + cos(h+r))</a:t>
            </a:r>
          </a:p>
          <a:p>
            <a:r>
              <a:rPr lang="nl-NL" dirty="0"/>
              <a:t>Uitgang heeft (minstens) drie frequenties</a:t>
            </a:r>
          </a:p>
          <a:p>
            <a:r>
              <a:rPr lang="nl-NL" dirty="0" err="1"/>
              <a:t>Multiplicatieve</a:t>
            </a:r>
            <a:r>
              <a:rPr lang="nl-NL" dirty="0"/>
              <a:t> menging</a:t>
            </a:r>
          </a:p>
        </p:txBody>
      </p:sp>
    </p:spTree>
    <p:extLst>
      <p:ext uri="{BB962C8B-B14F-4D97-AF65-F5344CB8AC3E}">
        <p14:creationId xmlns:p14="http://schemas.microsoft.com/office/powerpoint/2010/main" val="63557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met ECH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" y="1484784"/>
            <a:ext cx="8089713" cy="4742246"/>
          </a:xfrm>
        </p:spPr>
      </p:pic>
    </p:spTree>
    <p:extLst>
      <p:ext uri="{BB962C8B-B14F-4D97-AF65-F5344CB8AC3E}">
        <p14:creationId xmlns:p14="http://schemas.microsoft.com/office/powerpoint/2010/main" val="72331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Deel</a:t>
            </a:r>
            <a:r>
              <a:rPr lang="en-US" dirty="0"/>
              <a:t> 2: Van Super tot </a:t>
            </a:r>
            <a:r>
              <a:rPr lang="en-US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Spiegelfrequenties</a:t>
            </a:r>
            <a:endParaRPr lang="en-US" dirty="0"/>
          </a:p>
          <a:p>
            <a:r>
              <a:rPr lang="en-US" dirty="0" err="1"/>
              <a:t>Preselectie</a:t>
            </a:r>
            <a:endParaRPr lang="en-US" dirty="0"/>
          </a:p>
          <a:p>
            <a:r>
              <a:rPr lang="en-US" dirty="0" err="1"/>
              <a:t>Rol</a:t>
            </a:r>
            <a:r>
              <a:rPr lang="en-US" dirty="0"/>
              <a:t> van </a:t>
            </a:r>
            <a:r>
              <a:rPr lang="en-US" dirty="0" err="1"/>
              <a:t>antennekring</a:t>
            </a:r>
            <a:endParaRPr lang="en-US" dirty="0"/>
          </a:p>
          <a:p>
            <a:r>
              <a:rPr lang="en-US" dirty="0" err="1"/>
              <a:t>Dubbele</a:t>
            </a:r>
            <a:r>
              <a:rPr lang="en-US" dirty="0"/>
              <a:t> </a:t>
            </a:r>
            <a:r>
              <a:rPr lang="en-US" dirty="0" err="1"/>
              <a:t>conversie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882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Spiegelfrequenties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r>
              <a:rPr lang="nl-NL" dirty="0"/>
              <a:t>Andere mengproducten: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dirty="0"/>
              <a:t>, </a:t>
            </a:r>
            <a:r>
              <a:rPr lang="nl-NL" dirty="0">
                <a:solidFill>
                  <a:srgbClr val="FF0000"/>
                </a:solidFill>
              </a:rPr>
              <a:t>l+r</a:t>
            </a:r>
            <a:r>
              <a:rPr lang="nl-NL" dirty="0"/>
              <a:t>, </a:t>
            </a:r>
            <a:r>
              <a:rPr lang="nl-NL" dirty="0">
                <a:solidFill>
                  <a:srgbClr val="FF0000"/>
                </a:solidFill>
              </a:rPr>
              <a:t>l</a:t>
            </a:r>
            <a:r>
              <a:rPr lang="nl-NL" dirty="0"/>
              <a:t>, …</a:t>
            </a:r>
          </a:p>
          <a:p>
            <a:r>
              <a:rPr lang="nl-NL" dirty="0"/>
              <a:t>Filtering in </a:t>
            </a:r>
            <a:r>
              <a:rPr lang="nl-NL" dirty="0" err="1"/>
              <a:t>smalbandige</a:t>
            </a:r>
            <a:r>
              <a:rPr lang="nl-NL" dirty="0"/>
              <a:t> MF-cascade</a:t>
            </a:r>
          </a:p>
          <a:p>
            <a:endParaRPr lang="nl-NL" dirty="0"/>
          </a:p>
          <a:p>
            <a:r>
              <a:rPr lang="nl-NL" dirty="0"/>
              <a:t>Maar: behalve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dirty="0"/>
              <a:t> is er nog een frequentie die gemengd wordt naar </a:t>
            </a:r>
            <a:r>
              <a:rPr lang="nl-NL" dirty="0">
                <a:solidFill>
                  <a:srgbClr val="FF0000"/>
                </a:solidFill>
              </a:rPr>
              <a:t>m</a:t>
            </a:r>
          </a:p>
          <a:p>
            <a:r>
              <a:rPr lang="nl-NL" dirty="0"/>
              <a:t>Spiegelfrequentie: </a:t>
            </a:r>
            <a:r>
              <a:rPr lang="nl-NL" dirty="0">
                <a:solidFill>
                  <a:srgbClr val="FF0000"/>
                </a:solidFill>
              </a:rPr>
              <a:t>s = l+m </a:t>
            </a:r>
          </a:p>
          <a:p>
            <a:r>
              <a:rPr lang="nl-NL" dirty="0"/>
              <a:t>Bij het mengen: </a:t>
            </a:r>
            <a:r>
              <a:rPr lang="nl-NL" dirty="0" err="1">
                <a:solidFill>
                  <a:srgbClr val="FF0000"/>
                </a:solidFill>
              </a:rPr>
              <a:t>s-l</a:t>
            </a:r>
            <a:r>
              <a:rPr lang="nl-NL" dirty="0">
                <a:solidFill>
                  <a:srgbClr val="FF0000"/>
                </a:solidFill>
              </a:rPr>
              <a:t> = m</a:t>
            </a:r>
          </a:p>
          <a:p>
            <a:r>
              <a:rPr lang="nl-NL" dirty="0"/>
              <a:t>Spiegelfrequentie </a:t>
            </a:r>
            <a:r>
              <a:rPr lang="nl-NL" dirty="0">
                <a:solidFill>
                  <a:srgbClr val="FF0000"/>
                </a:solidFill>
              </a:rPr>
              <a:t>s = r + 2 m</a:t>
            </a:r>
            <a:r>
              <a:rPr lang="nl-NL" dirty="0"/>
              <a:t>, 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hoorbaar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026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Spiegelexperiment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radio af op 1500kHz</a:t>
            </a:r>
          </a:p>
          <a:p>
            <a:r>
              <a:rPr lang="nl-NL" dirty="0"/>
              <a:t>Zender op 1500 kHz op 2400 kHz</a:t>
            </a:r>
          </a:p>
          <a:p>
            <a:r>
              <a:rPr lang="nl-NL" dirty="0"/>
              <a:t>Je kunt </a:t>
            </a:r>
            <a:r>
              <a:rPr lang="nl-NL" dirty="0">
                <a:solidFill>
                  <a:srgbClr val="FF0000"/>
                </a:solidFill>
              </a:rPr>
              <a:t>m</a:t>
            </a:r>
            <a:r>
              <a:rPr lang="nl-NL" dirty="0"/>
              <a:t> bepalen: helft van verschil</a:t>
            </a:r>
          </a:p>
          <a:p>
            <a:r>
              <a:rPr lang="nl-NL" dirty="0"/>
              <a:t>Zender op 2400 stoort ontvangst op 1500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3449960" cy="25874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85083"/>
            <a:ext cx="3117001" cy="23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7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Spiegelonderdrukking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nl-NL" dirty="0"/>
              <a:t>Na mengen raak je de storing niet meer kwijt</a:t>
            </a:r>
          </a:p>
          <a:p>
            <a:r>
              <a:rPr lang="nl-NL" dirty="0"/>
              <a:t>Voor het mengen moet 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/>
              <a:t> worden gefilterd</a:t>
            </a:r>
          </a:p>
          <a:p>
            <a:r>
              <a:rPr lang="nl-NL" dirty="0"/>
              <a:t>Belangrijkste rol van antennekring!</a:t>
            </a:r>
            <a:br>
              <a:rPr lang="nl-NL" dirty="0"/>
            </a:br>
            <a:r>
              <a:rPr lang="nl-NL" dirty="0"/>
              <a:t>“veraf-selectiviteit”</a:t>
            </a:r>
          </a:p>
          <a:p>
            <a:r>
              <a:rPr lang="nl-NL" dirty="0"/>
              <a:t>Onderdrukking van naastgelegen zenders:</a:t>
            </a:r>
            <a:br>
              <a:rPr lang="nl-NL" dirty="0"/>
            </a:br>
            <a:r>
              <a:rPr lang="nl-NL" dirty="0"/>
              <a:t>in cascade, “nabij-selectiviteit”</a:t>
            </a:r>
          </a:p>
          <a:p>
            <a:r>
              <a:rPr lang="nl-NL" dirty="0"/>
              <a:t>Selectieve antennekring?  Oei, gelijkloop!</a:t>
            </a:r>
          </a:p>
        </p:txBody>
      </p:sp>
    </p:spTree>
    <p:extLst>
      <p:ext uri="{BB962C8B-B14F-4D97-AF65-F5344CB8AC3E}">
        <p14:creationId xmlns:p14="http://schemas.microsoft.com/office/powerpoint/2010/main" val="2724371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Spiegels op de Lange Golf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Ga uit van </a:t>
            </a:r>
            <a:r>
              <a:rPr lang="nl-NL" dirty="0">
                <a:solidFill>
                  <a:srgbClr val="FF0000"/>
                </a:solidFill>
              </a:rPr>
              <a:t>m = 450 </a:t>
            </a:r>
            <a:r>
              <a:rPr lang="nl-NL" dirty="0"/>
              <a:t>kHz</a:t>
            </a:r>
          </a:p>
          <a:p>
            <a:r>
              <a:rPr lang="nl-NL" dirty="0"/>
              <a:t>LG: </a:t>
            </a:r>
            <a:r>
              <a:rPr lang="nl-NL" dirty="0">
                <a:solidFill>
                  <a:srgbClr val="FF0000"/>
                </a:solidFill>
              </a:rPr>
              <a:t>r = 150 – 300 </a:t>
            </a:r>
            <a:r>
              <a:rPr lang="nl-NL" dirty="0"/>
              <a:t>kHz</a:t>
            </a:r>
          </a:p>
          <a:p>
            <a:r>
              <a:rPr lang="nl-NL" dirty="0"/>
              <a:t>Dan </a:t>
            </a:r>
            <a:r>
              <a:rPr lang="nl-NL" dirty="0">
                <a:solidFill>
                  <a:srgbClr val="FF0000"/>
                </a:solidFill>
              </a:rPr>
              <a:t>s = 1050 – 1200 </a:t>
            </a:r>
            <a:r>
              <a:rPr lang="nl-NL" dirty="0"/>
              <a:t>kHz</a:t>
            </a:r>
          </a:p>
          <a:p>
            <a:r>
              <a:rPr lang="nl-NL" dirty="0"/>
              <a:t>Omdat 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/>
              <a:t> viermaal zo hoog is als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is een enkele afgestemde antennekring </a:t>
            </a:r>
            <a:br>
              <a:rPr lang="nl-NL" dirty="0"/>
            </a:br>
            <a:r>
              <a:rPr lang="nl-NL" dirty="0"/>
              <a:t>voldoende om spiegels te onderdrukken</a:t>
            </a:r>
          </a:p>
          <a:p>
            <a:endParaRPr lang="nl-NL" dirty="0"/>
          </a:p>
          <a:p>
            <a:r>
              <a:rPr lang="nl-NL" dirty="0"/>
              <a:t>Op LG zijn spiegels meestal geen probleem</a:t>
            </a:r>
          </a:p>
        </p:txBody>
      </p:sp>
    </p:spTree>
    <p:extLst>
      <p:ext uri="{BB962C8B-B14F-4D97-AF65-F5344CB8AC3E}">
        <p14:creationId xmlns:p14="http://schemas.microsoft.com/office/powerpoint/2010/main" val="3880792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Spiegels op de Middengolf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/>
              <a:t>Omroepzenders zijn (zeer) sterk en nabij</a:t>
            </a:r>
          </a:p>
          <a:p>
            <a:r>
              <a:rPr lang="nl-NL" dirty="0"/>
              <a:t>Hier is </a:t>
            </a:r>
            <a:r>
              <a:rPr lang="nl-NL" dirty="0">
                <a:solidFill>
                  <a:srgbClr val="FF0000"/>
                </a:solidFill>
              </a:rPr>
              <a:t>r = 530 – 1600 </a:t>
            </a:r>
            <a:r>
              <a:rPr lang="nl-NL" dirty="0"/>
              <a:t>kHz</a:t>
            </a:r>
          </a:p>
          <a:p>
            <a:r>
              <a:rPr lang="nl-NL" dirty="0"/>
              <a:t>Dan is </a:t>
            </a:r>
            <a:r>
              <a:rPr lang="nl-NL" dirty="0">
                <a:solidFill>
                  <a:srgbClr val="FF0000"/>
                </a:solidFill>
              </a:rPr>
              <a:t>s = 1430 – 2500 </a:t>
            </a:r>
            <a:r>
              <a:rPr lang="nl-NL" dirty="0"/>
              <a:t>kHz</a:t>
            </a:r>
          </a:p>
          <a:p>
            <a:r>
              <a:rPr lang="nl-NL" dirty="0"/>
              <a:t>Boven </a:t>
            </a:r>
            <a:r>
              <a:rPr lang="nl-NL" dirty="0">
                <a:solidFill>
                  <a:srgbClr val="FF0000"/>
                </a:solidFill>
              </a:rPr>
              <a:t>1600</a:t>
            </a:r>
            <a:r>
              <a:rPr lang="nl-NL" dirty="0"/>
              <a:t> zijn nauwelijks sterke zenders</a:t>
            </a:r>
          </a:p>
          <a:p>
            <a:r>
              <a:rPr lang="nl-NL" dirty="0"/>
              <a:t>Onder </a:t>
            </a:r>
            <a:r>
              <a:rPr lang="nl-NL" dirty="0">
                <a:solidFill>
                  <a:srgbClr val="FF0000"/>
                </a:solidFill>
              </a:rPr>
              <a:t>1600</a:t>
            </a:r>
            <a:r>
              <a:rPr lang="nl-NL" dirty="0"/>
              <a:t> is 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/>
              <a:t> driemaal zo groot als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en is de antennekring vrij effectief</a:t>
            </a:r>
          </a:p>
          <a:p>
            <a:endParaRPr lang="nl-NL" dirty="0"/>
          </a:p>
          <a:p>
            <a:r>
              <a:rPr lang="nl-NL" dirty="0"/>
              <a:t>Spiegels alleen voor </a:t>
            </a:r>
            <a:r>
              <a:rPr lang="nl-NL" dirty="0" err="1"/>
              <a:t>DXers</a:t>
            </a:r>
            <a:r>
              <a:rPr lang="nl-NL" dirty="0"/>
              <a:t> een probleem</a:t>
            </a:r>
          </a:p>
        </p:txBody>
      </p:sp>
    </p:spTree>
    <p:extLst>
      <p:ext uri="{BB962C8B-B14F-4D97-AF65-F5344CB8AC3E}">
        <p14:creationId xmlns:p14="http://schemas.microsoft.com/office/powerpoint/2010/main" val="209285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Spiegels op de FM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FM band: </a:t>
            </a:r>
            <a:r>
              <a:rPr lang="nl-NL" dirty="0">
                <a:solidFill>
                  <a:srgbClr val="FF0000"/>
                </a:solidFill>
              </a:rPr>
              <a:t>88 – 108 </a:t>
            </a:r>
            <a:r>
              <a:rPr lang="nl-NL" dirty="0"/>
              <a:t>MHz</a:t>
            </a:r>
          </a:p>
          <a:p>
            <a:r>
              <a:rPr lang="nl-NL" dirty="0"/>
              <a:t>MF is </a:t>
            </a:r>
            <a:r>
              <a:rPr lang="nl-NL" dirty="0">
                <a:solidFill>
                  <a:srgbClr val="FF0000"/>
                </a:solidFill>
              </a:rPr>
              <a:t>10,7</a:t>
            </a:r>
            <a:r>
              <a:rPr lang="nl-NL" dirty="0"/>
              <a:t> MHz</a:t>
            </a:r>
          </a:p>
          <a:p>
            <a:r>
              <a:rPr lang="nl-NL" dirty="0"/>
              <a:t>Spiegels van </a:t>
            </a:r>
            <a:r>
              <a:rPr lang="nl-NL" dirty="0">
                <a:solidFill>
                  <a:srgbClr val="FF0000"/>
                </a:solidFill>
              </a:rPr>
              <a:t>109 – 130 </a:t>
            </a:r>
            <a:r>
              <a:rPr lang="nl-NL" dirty="0"/>
              <a:t>MHz (luchtvaart)</a:t>
            </a:r>
          </a:p>
          <a:p>
            <a:r>
              <a:rPr lang="nl-NL" dirty="0"/>
              <a:t>Geen sterke zenders</a:t>
            </a:r>
          </a:p>
          <a:p>
            <a:endParaRPr lang="nl-NL" dirty="0"/>
          </a:p>
          <a:p>
            <a:r>
              <a:rPr lang="nl-NL" dirty="0"/>
              <a:t>Op de FM band zijn spiegelstoringen geen groot probleem</a:t>
            </a:r>
          </a:p>
        </p:txBody>
      </p:sp>
    </p:spTree>
    <p:extLst>
      <p:ext uri="{BB962C8B-B14F-4D97-AF65-F5344CB8AC3E}">
        <p14:creationId xmlns:p14="http://schemas.microsoft.com/office/powerpoint/2010/main" val="108900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Van </a:t>
            </a:r>
            <a:r>
              <a:rPr lang="en-US" dirty="0" err="1"/>
              <a:t>Elektron</a:t>
            </a:r>
            <a:r>
              <a:rPr lang="en-US" dirty="0"/>
              <a:t> tot Super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Van Super tot </a:t>
            </a:r>
            <a:r>
              <a:rPr lang="en-US" dirty="0" err="1"/>
              <a:t>Dubbelsuper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Theorie</a:t>
            </a:r>
            <a:r>
              <a:rPr lang="en-US" dirty="0"/>
              <a:t> over </a:t>
            </a:r>
            <a:r>
              <a:rPr lang="en-US" dirty="0" err="1"/>
              <a:t>mengen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Afstemnauwkeurigheid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ontvangers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5718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Enkelsuper</a:t>
            </a:r>
            <a:r>
              <a:rPr lang="en-US" dirty="0"/>
              <a:t>: BX594A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1949</a:t>
            </a:r>
          </a:p>
          <a:p>
            <a:r>
              <a:rPr lang="en-US" dirty="0"/>
              <a:t>4x KG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1" y="1463040"/>
            <a:ext cx="5981653" cy="44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2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L6X38T / 22RL789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/>
              <a:t>Ca. 1968</a:t>
            </a:r>
          </a:p>
          <a:p>
            <a:r>
              <a:rPr lang="en-US" dirty="0"/>
              <a:t>4x KG, L, M, F</a:t>
            </a:r>
          </a:p>
          <a:p>
            <a:r>
              <a:rPr lang="en-US" dirty="0" err="1"/>
              <a:t>Duur</a:t>
            </a:r>
            <a:r>
              <a:rPr lang="en-US" dirty="0"/>
              <a:t>: </a:t>
            </a:r>
            <a:r>
              <a:rPr lang="en-US" dirty="0" err="1"/>
              <a:t>fl</a:t>
            </a:r>
            <a:r>
              <a:rPr lang="en-US" dirty="0"/>
              <a:t> 549</a:t>
            </a:r>
          </a:p>
          <a:p>
            <a:r>
              <a:rPr lang="en-US" dirty="0"/>
              <a:t>Prima FM </a:t>
            </a:r>
          </a:p>
          <a:p>
            <a:r>
              <a:rPr lang="en-US" dirty="0"/>
              <a:t>Prima Audio</a:t>
            </a:r>
          </a:p>
          <a:p>
            <a:r>
              <a:rPr lang="en-US" dirty="0" err="1"/>
              <a:t>Enkelsuper</a:t>
            </a:r>
            <a:br>
              <a:rPr lang="nl-NL" dirty="0"/>
            </a:br>
            <a:r>
              <a:rPr lang="nl-NL" dirty="0"/>
              <a:t>geen preselectie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Philips die </a:t>
            </a:r>
            <a:r>
              <a:rPr lang="en-US" dirty="0" err="1">
                <a:solidFill>
                  <a:srgbClr val="0070C0"/>
                </a:solidFill>
              </a:rPr>
              <a:t>verwachtingen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niet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waarmaakt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69" y="1268760"/>
            <a:ext cx="49925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42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Onderdrukking: extra preselectie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NL" dirty="0"/>
              <a:t>Als 1 RF-gestemde kring niet genoeg is</a:t>
            </a:r>
          </a:p>
          <a:p>
            <a:r>
              <a:rPr lang="nl-NL" dirty="0"/>
              <a:t>Dan neem je er gewoon 2!</a:t>
            </a:r>
          </a:p>
          <a:p>
            <a:r>
              <a:rPr lang="nl-NL" dirty="0"/>
              <a:t>Je hebt een drievoudige afstem-C</a:t>
            </a:r>
          </a:p>
          <a:p>
            <a:endParaRPr lang="nl-NL" dirty="0"/>
          </a:p>
          <a:p>
            <a:r>
              <a:rPr lang="nl-NL" dirty="0"/>
              <a:t>Vaak tussen de kringen een versterker</a:t>
            </a:r>
            <a:br>
              <a:rPr lang="nl-NL" dirty="0"/>
            </a:br>
            <a:r>
              <a:rPr lang="nl-NL" dirty="0"/>
              <a:t>(1 trap HF-versterking)</a:t>
            </a:r>
          </a:p>
          <a:p>
            <a:r>
              <a:rPr lang="nl-NL" dirty="0"/>
              <a:t>Soms een bandfilter</a:t>
            </a:r>
            <a:br>
              <a:rPr lang="nl-NL" dirty="0"/>
            </a:br>
            <a:r>
              <a:rPr lang="nl-NL" dirty="0"/>
              <a:t>(2 LC-kringen met koppelfactor = Q)</a:t>
            </a:r>
          </a:p>
        </p:txBody>
      </p:sp>
    </p:spTree>
    <p:extLst>
      <p:ext uri="{BB962C8B-B14F-4D97-AF65-F5344CB8AC3E}">
        <p14:creationId xmlns:p14="http://schemas.microsoft.com/office/powerpoint/2010/main" val="760874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Enkelsuper</a:t>
            </a:r>
            <a:r>
              <a:rPr lang="en-US" dirty="0"/>
              <a:t>: BX998A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Vlaggenschip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1955</a:t>
            </a:r>
          </a:p>
          <a:p>
            <a:r>
              <a:rPr lang="en-US" dirty="0"/>
              <a:t>16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/>
              <a:t>Bi-</a:t>
            </a:r>
            <a:r>
              <a:rPr lang="en-US" dirty="0" err="1"/>
              <a:t>Ampli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2xPL81, EL84</a:t>
            </a:r>
          </a:p>
          <a:p>
            <a:r>
              <a:rPr lang="en-US" dirty="0"/>
              <a:t>L, M, 3xK, FM</a:t>
            </a:r>
          </a:p>
          <a:p>
            <a:r>
              <a:rPr lang="en-US" dirty="0"/>
              <a:t>2 RF </a:t>
            </a:r>
            <a:r>
              <a:rPr lang="en-US" dirty="0" err="1"/>
              <a:t>kringen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84" y="1484784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7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NC-57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 1948</a:t>
            </a:r>
          </a:p>
          <a:p>
            <a:r>
              <a:rPr lang="en-US" dirty="0"/>
              <a:t>9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/>
              <a:t>0,6 – 54 MHz</a:t>
            </a:r>
          </a:p>
          <a:p>
            <a:r>
              <a:rPr lang="en-US" dirty="0" err="1"/>
              <a:t>Preselectie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4928096" cy="36960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071664" cy="23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7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BX925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Communicatieontvanger</a:t>
            </a:r>
            <a:r>
              <a:rPr lang="en-US" dirty="0"/>
              <a:t> 1952</a:t>
            </a:r>
          </a:p>
          <a:p>
            <a:r>
              <a:rPr lang="en-US" dirty="0" err="1"/>
              <a:t>Enkelsuper</a:t>
            </a:r>
            <a:r>
              <a:rPr lang="en-US" dirty="0"/>
              <a:t>, MF is 735 kHz</a:t>
            </a:r>
          </a:p>
          <a:p>
            <a:r>
              <a:rPr lang="en-US" dirty="0"/>
              <a:t>Met </a:t>
            </a:r>
            <a:r>
              <a:rPr lang="en-US" dirty="0" err="1"/>
              <a:t>drie</a:t>
            </a:r>
            <a:r>
              <a:rPr lang="en-US" dirty="0"/>
              <a:t> RF </a:t>
            </a:r>
            <a:r>
              <a:rPr lang="en-US" dirty="0" err="1"/>
              <a:t>kringen</a:t>
            </a:r>
            <a:r>
              <a:rPr lang="en-US" dirty="0"/>
              <a:t> </a:t>
            </a:r>
          </a:p>
          <a:p>
            <a:r>
              <a:rPr lang="en-US" dirty="0" err="1"/>
              <a:t>Achtvoudige</a:t>
            </a:r>
            <a:r>
              <a:rPr lang="en-US" dirty="0"/>
              <a:t> </a:t>
            </a:r>
            <a:r>
              <a:rPr lang="en-US" dirty="0" err="1"/>
              <a:t>afstemcondensator</a:t>
            </a:r>
            <a:endParaRPr lang="en-US" dirty="0"/>
          </a:p>
          <a:p>
            <a:r>
              <a:rPr lang="en-US" dirty="0" err="1"/>
              <a:t>Gevoeligheid</a:t>
            </a:r>
            <a:r>
              <a:rPr lang="en-US" dirty="0"/>
              <a:t> 5 </a:t>
            </a:r>
            <a:r>
              <a:rPr lang="en-US" dirty="0" err="1"/>
              <a:t>uV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1089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keuze van MF </a:t>
            </a:r>
            <a:r>
              <a:rPr lang="nl-NL" dirty="0" err="1"/>
              <a:t>cf</a:t>
            </a:r>
            <a:r>
              <a:rPr lang="nl-NL" dirty="0"/>
              <a:t> JR2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Lage MF: makkelijker selectieve cascade</a:t>
            </a:r>
          </a:p>
          <a:p>
            <a:r>
              <a:rPr lang="nl-NL" dirty="0"/>
              <a:t>Hoge MF: betere spiegelonderdrukking</a:t>
            </a:r>
          </a:p>
          <a:p>
            <a:r>
              <a:rPr lang="nl-NL" dirty="0"/>
              <a:t>MF = 50x bandbreedte</a:t>
            </a:r>
          </a:p>
          <a:p>
            <a:pPr lvl="1"/>
            <a:r>
              <a:rPr lang="nl-NL" dirty="0"/>
              <a:t>AM: breedte 9kHz, MF 455kHz</a:t>
            </a:r>
          </a:p>
          <a:p>
            <a:pPr lvl="1"/>
            <a:r>
              <a:rPr lang="nl-NL" dirty="0"/>
              <a:t>FM: breedte 200kHz, MF 10,7 MHz</a:t>
            </a:r>
          </a:p>
          <a:p>
            <a:endParaRPr lang="nl-NL" dirty="0"/>
          </a:p>
          <a:p>
            <a:r>
              <a:rPr lang="nl-NL" dirty="0"/>
              <a:t>Mooist: </a:t>
            </a:r>
            <a:r>
              <a:rPr lang="nl-NL" dirty="0">
                <a:solidFill>
                  <a:srgbClr val="00B0F0"/>
                </a:solidFill>
              </a:rPr>
              <a:t>Selectiviteit</a:t>
            </a:r>
            <a:r>
              <a:rPr lang="nl-NL" dirty="0"/>
              <a:t> van </a:t>
            </a:r>
            <a:r>
              <a:rPr lang="nl-NL" dirty="0">
                <a:solidFill>
                  <a:srgbClr val="00B0F0"/>
                </a:solidFill>
              </a:rPr>
              <a:t>lage MF</a:t>
            </a:r>
            <a:r>
              <a:rPr lang="nl-NL" dirty="0"/>
              <a:t> en </a:t>
            </a:r>
            <a:r>
              <a:rPr lang="nl-NL" dirty="0">
                <a:solidFill>
                  <a:srgbClr val="00B0F0"/>
                </a:solidFill>
              </a:rPr>
              <a:t>spiegelonderdrukking</a:t>
            </a:r>
            <a:r>
              <a:rPr lang="nl-NL" dirty="0"/>
              <a:t> van </a:t>
            </a:r>
            <a:r>
              <a:rPr lang="nl-NL" dirty="0">
                <a:solidFill>
                  <a:srgbClr val="00B0F0"/>
                </a:solidFill>
              </a:rPr>
              <a:t>hoge MF</a:t>
            </a:r>
            <a:r>
              <a:rPr lang="nl-NL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957156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5069160"/>
          </a:xfrm>
        </p:spPr>
        <p:txBody>
          <a:bodyPr/>
          <a:lstStyle/>
          <a:p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spiegel</a:t>
            </a:r>
            <a:endParaRPr lang="en-US" dirty="0"/>
          </a:p>
          <a:p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kanaal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scheiding</a:t>
            </a:r>
            <a:endParaRPr lang="en-US" dirty="0"/>
          </a:p>
          <a:p>
            <a:r>
              <a:rPr lang="en-US" dirty="0"/>
              <a:t>Filter op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+2m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blokkeren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secundaire</a:t>
            </a:r>
            <a:r>
              <a:rPr lang="en-US" dirty="0"/>
              <a:t> </a:t>
            </a:r>
            <a:r>
              <a:rPr lang="en-US" dirty="0" err="1"/>
              <a:t>spiegel</a:t>
            </a:r>
            <a:r>
              <a:rPr lang="en-US" dirty="0"/>
              <a:t>)</a:t>
            </a:r>
          </a:p>
          <a:p>
            <a:r>
              <a:rPr lang="en-US" dirty="0"/>
              <a:t>JR2 </a:t>
            </a:r>
            <a:r>
              <a:rPr lang="en-US" dirty="0" err="1"/>
              <a:t>en</a:t>
            </a:r>
            <a:r>
              <a:rPr lang="en-US" dirty="0"/>
              <a:t> SRT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Vrij</a:t>
            </a:r>
            <a:r>
              <a:rPr lang="en-US" dirty="0"/>
              <a:t> </a:t>
            </a:r>
            <a:r>
              <a:rPr lang="en-US" dirty="0" err="1"/>
              <a:t>zeldzaam</a:t>
            </a:r>
            <a:r>
              <a:rPr lang="en-US" dirty="0"/>
              <a:t> in </a:t>
            </a:r>
            <a:r>
              <a:rPr lang="en-US" dirty="0" err="1"/>
              <a:t>buizentijdperk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6245572" cy="29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37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2100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Duitsland</a:t>
            </a:r>
            <a:r>
              <a:rPr lang="en-US" dirty="0"/>
              <a:t> 1973</a:t>
            </a:r>
          </a:p>
          <a:p>
            <a:r>
              <a:rPr lang="en-US" dirty="0"/>
              <a:t>FM, LG, MG, K1, K2:</a:t>
            </a:r>
            <a:br>
              <a:rPr lang="en-US" dirty="0"/>
            </a:br>
            <a:r>
              <a:rPr lang="en-US" dirty="0" err="1"/>
              <a:t>Klassieke</a:t>
            </a:r>
            <a:r>
              <a:rPr lang="en-US" dirty="0"/>
              <a:t> </a:t>
            </a:r>
            <a:r>
              <a:rPr lang="en-US" dirty="0" err="1"/>
              <a:t>Superhet</a:t>
            </a:r>
            <a:endParaRPr lang="en-US" dirty="0"/>
          </a:p>
          <a:p>
            <a:r>
              <a:rPr lang="en-US" dirty="0"/>
              <a:t>K3 – K10:</a:t>
            </a:r>
            <a:br>
              <a:rPr lang="en-US" dirty="0"/>
            </a:br>
            <a:r>
              <a:rPr lang="en-US" dirty="0" err="1"/>
              <a:t>Dubbelsuper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Bandspreiding</a:t>
            </a:r>
            <a:endParaRPr lang="en-US" dirty="0"/>
          </a:p>
          <a:p>
            <a:r>
              <a:rPr lang="en-US" dirty="0"/>
              <a:t>SSB </a:t>
            </a:r>
            <a:r>
              <a:rPr lang="en-US" dirty="0" err="1"/>
              <a:t>Zusatz</a:t>
            </a:r>
            <a:endParaRPr lang="en-US" dirty="0"/>
          </a:p>
          <a:p>
            <a:r>
              <a:rPr lang="en-US" dirty="0" err="1"/>
              <a:t>Prijs</a:t>
            </a:r>
            <a:r>
              <a:rPr lang="en-US" dirty="0"/>
              <a:t> circa 800 gulden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24" y="1556792"/>
            <a:ext cx="4158885" cy="31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40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de </a:t>
            </a:r>
            <a:r>
              <a:rPr lang="en-US" dirty="0" err="1"/>
              <a:t>Grundig</a:t>
            </a:r>
            <a:r>
              <a:rPr lang="en-US" dirty="0"/>
              <a:t> KG-Tuner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Ontvangst</a:t>
            </a:r>
            <a:r>
              <a:rPr lang="en-US" dirty="0"/>
              <a:t>: 5 – 30 MHz </a:t>
            </a:r>
          </a:p>
          <a:p>
            <a:r>
              <a:rPr lang="en-US" dirty="0" err="1"/>
              <a:t>Preselectie</a:t>
            </a:r>
            <a:r>
              <a:rPr lang="en-US" dirty="0"/>
              <a:t>:  LC </a:t>
            </a:r>
            <a:r>
              <a:rPr lang="en-US" dirty="0" err="1"/>
              <a:t>Tr</a:t>
            </a:r>
            <a:r>
              <a:rPr lang="en-US" dirty="0"/>
              <a:t> LC </a:t>
            </a:r>
          </a:p>
          <a:p>
            <a:r>
              <a:rPr lang="en-US" dirty="0"/>
              <a:t>LO1: 7 – 32 MHz,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is 2000kHz</a:t>
            </a:r>
          </a:p>
          <a:p>
            <a:r>
              <a:rPr lang="en-US" dirty="0"/>
              <a:t>MF: </a:t>
            </a:r>
            <a:r>
              <a:rPr lang="en-US" dirty="0" err="1"/>
              <a:t>vierkringfilter</a:t>
            </a:r>
            <a:r>
              <a:rPr lang="en-US" dirty="0"/>
              <a:t> </a:t>
            </a:r>
            <a:r>
              <a:rPr lang="en-US" dirty="0" err="1"/>
              <a:t>onderdrukt</a:t>
            </a:r>
            <a:r>
              <a:rPr lang="en-US" dirty="0"/>
              <a:t> 1080 kHz</a:t>
            </a:r>
          </a:p>
          <a:p>
            <a:r>
              <a:rPr lang="en-US" dirty="0"/>
              <a:t>LO2: 1540 kHz,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is 460 kHz (Du </a:t>
            </a:r>
            <a:r>
              <a:rPr lang="en-US" dirty="0" err="1"/>
              <a:t>versie</a:t>
            </a:r>
            <a:r>
              <a:rPr lang="en-US" dirty="0"/>
              <a:t>)</a:t>
            </a:r>
          </a:p>
          <a:p>
            <a:r>
              <a:rPr lang="en-US" dirty="0"/>
              <a:t>MF: 5 </a:t>
            </a:r>
            <a:r>
              <a:rPr lang="en-US" dirty="0" err="1"/>
              <a:t>kringen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detectie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1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Jongensradioboek</a:t>
            </a:r>
            <a:r>
              <a:rPr lang="nl-NL" dirty="0"/>
              <a:t> deel 1</a:t>
            </a:r>
          </a:p>
          <a:p>
            <a:r>
              <a:rPr lang="nl-NL" dirty="0" err="1"/>
              <a:t>Jongensradioboek</a:t>
            </a:r>
            <a:r>
              <a:rPr lang="nl-NL" dirty="0"/>
              <a:t> deel 2</a:t>
            </a:r>
          </a:p>
          <a:p>
            <a:r>
              <a:rPr lang="nl-NL" dirty="0" err="1"/>
              <a:t>Sietsma’s</a:t>
            </a:r>
            <a:r>
              <a:rPr lang="nl-NL" dirty="0"/>
              <a:t> Radiotechniek deel II</a:t>
            </a:r>
          </a:p>
          <a:p>
            <a:r>
              <a:rPr lang="nl-NL" dirty="0" err="1"/>
              <a:t>Diefenbach</a:t>
            </a:r>
            <a:r>
              <a:rPr lang="nl-NL" dirty="0"/>
              <a:t> </a:t>
            </a:r>
            <a:r>
              <a:rPr lang="nl-NL" dirty="0" err="1"/>
              <a:t>Amateurfunkhandbuch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1869672" cy="2492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16" y="4077072"/>
            <a:ext cx="2020872" cy="26944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74" y="476672"/>
            <a:ext cx="2019672" cy="29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93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Drievoudige</a:t>
            </a:r>
            <a:r>
              <a:rPr lang="en-US" dirty="0"/>
              <a:t> </a:t>
            </a:r>
            <a:r>
              <a:rPr lang="en-US" dirty="0" err="1"/>
              <a:t>conversie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err="1"/>
              <a:t>Beperking</a:t>
            </a:r>
            <a:r>
              <a:rPr lang="en-US" dirty="0"/>
              <a:t> van de </a:t>
            </a:r>
            <a:r>
              <a:rPr lang="en-US" dirty="0" err="1"/>
              <a:t>dubbelsuper</a:t>
            </a:r>
            <a:endParaRPr lang="en-US" dirty="0"/>
          </a:p>
          <a:p>
            <a:pPr lvl="1"/>
            <a:r>
              <a:rPr lang="en-US" dirty="0"/>
              <a:t>Filter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     </a:t>
            </a:r>
            <a:r>
              <a:rPr lang="en-US" dirty="0" err="1"/>
              <a:t>moet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r + 2m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 err="1"/>
              <a:t>uitfilteren</a:t>
            </a:r>
            <a:endParaRPr lang="en-US" dirty="0"/>
          </a:p>
          <a:p>
            <a:pPr lvl="1"/>
            <a:r>
              <a:rPr lang="en-US" dirty="0"/>
              <a:t>Filter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 </a:t>
            </a:r>
            <a:r>
              <a:rPr lang="en-US" dirty="0" err="1"/>
              <a:t>moet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+ 2m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uitfilteren</a:t>
            </a:r>
            <a:br>
              <a:rPr lang="en-US" dirty="0"/>
            </a:br>
            <a:r>
              <a:rPr lang="en-US" dirty="0"/>
              <a:t>Filter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 </a:t>
            </a:r>
            <a:r>
              <a:rPr lang="en-US" dirty="0" err="1"/>
              <a:t>moet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± b       </a:t>
            </a:r>
            <a:r>
              <a:rPr lang="en-US" dirty="0" err="1"/>
              <a:t>uitfilteren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extreme </a:t>
            </a:r>
            <a:r>
              <a:rPr lang="en-US" dirty="0" err="1"/>
              <a:t>eisen</a:t>
            </a:r>
            <a:r>
              <a:rPr lang="en-US" dirty="0"/>
              <a:t> op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(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(</a:t>
            </a:r>
            <a:r>
              <a:rPr lang="en-US" dirty="0" err="1"/>
              <a:t>smalle</a:t>
            </a:r>
            <a:r>
              <a:rPr lang="en-US" dirty="0"/>
              <a:t> band) </a:t>
            </a:r>
            <a:r>
              <a:rPr lang="en-US" dirty="0" err="1"/>
              <a:t>lukt</a:t>
            </a:r>
            <a:r>
              <a:rPr lang="en-US" dirty="0"/>
              <a:t>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endParaRPr lang="en-US" dirty="0"/>
          </a:p>
          <a:p>
            <a:r>
              <a:rPr lang="en-US" dirty="0" err="1"/>
              <a:t>Stapsgewijze</a:t>
            </a:r>
            <a:r>
              <a:rPr lang="en-US" dirty="0"/>
              <a:t> </a:t>
            </a:r>
            <a:r>
              <a:rPr lang="en-US" dirty="0" err="1"/>
              <a:t>frequentieverlaging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triple </a:t>
            </a:r>
            <a:r>
              <a:rPr lang="en-US" dirty="0" err="1">
                <a:solidFill>
                  <a:srgbClr val="002060"/>
                </a:solidFill>
              </a:rPr>
              <a:t>superhet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of </a:t>
            </a:r>
            <a:r>
              <a:rPr lang="en-US" dirty="0" err="1">
                <a:solidFill>
                  <a:srgbClr val="002060"/>
                </a:solidFill>
              </a:rPr>
              <a:t>Dreifachsuper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Door </a:t>
            </a:r>
            <a:r>
              <a:rPr lang="en-US" dirty="0" err="1"/>
              <a:t>kristalfilters</a:t>
            </a:r>
            <a:r>
              <a:rPr lang="en-US" dirty="0"/>
              <a:t> </a:t>
            </a:r>
            <a:r>
              <a:rPr lang="en-US" dirty="0" err="1"/>
              <a:t>overbodig</a:t>
            </a:r>
            <a:r>
              <a:rPr lang="en-US" dirty="0"/>
              <a:t> </a:t>
            </a:r>
            <a:r>
              <a:rPr lang="en-US" dirty="0" err="1"/>
              <a:t>geworden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251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Deel 3: Theorie: versterken en mengen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r>
              <a:rPr lang="nl-NL" dirty="0"/>
              <a:t>Versterker als lineair element</a:t>
            </a:r>
          </a:p>
          <a:p>
            <a:r>
              <a:rPr lang="nl-NL" dirty="0" err="1"/>
              <a:t>Smalbandige</a:t>
            </a:r>
            <a:r>
              <a:rPr lang="nl-NL" dirty="0"/>
              <a:t> versterker</a:t>
            </a:r>
          </a:p>
          <a:p>
            <a:r>
              <a:rPr lang="nl-NL" dirty="0"/>
              <a:t>Tweede en derdegraads afwijking</a:t>
            </a:r>
          </a:p>
          <a:p>
            <a:r>
              <a:rPr lang="nl-NL" dirty="0" err="1"/>
              <a:t>Tweedegraad</a:t>
            </a:r>
            <a:r>
              <a:rPr lang="nl-NL" dirty="0"/>
              <a:t>: kan geen kwaad!</a:t>
            </a:r>
          </a:p>
          <a:p>
            <a:pPr lvl="1"/>
            <a:r>
              <a:rPr lang="nl-NL" dirty="0"/>
              <a:t>Geen vervorming, Menging</a:t>
            </a:r>
          </a:p>
          <a:p>
            <a:r>
              <a:rPr lang="nl-NL" dirty="0" err="1"/>
              <a:t>Derdegraad</a:t>
            </a:r>
            <a:r>
              <a:rPr lang="nl-NL" dirty="0"/>
              <a:t>: kan wel kwaad!</a:t>
            </a:r>
          </a:p>
          <a:p>
            <a:pPr lvl="1"/>
            <a:r>
              <a:rPr lang="nl-NL" dirty="0"/>
              <a:t>Vervorming, Kruismodulatie, mengproducten</a:t>
            </a:r>
          </a:p>
        </p:txBody>
      </p:sp>
    </p:spTree>
    <p:extLst>
      <p:ext uri="{BB962C8B-B14F-4D97-AF65-F5344CB8AC3E}">
        <p14:creationId xmlns:p14="http://schemas.microsoft.com/office/powerpoint/2010/main" val="2282269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Versterking: Lineair Ideaal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Uitgang is veelvoud van ingang</a:t>
            </a:r>
            <a:br>
              <a:rPr lang="nl-NL" dirty="0"/>
            </a:br>
            <a:r>
              <a:rPr lang="nl-NL" dirty="0"/>
              <a:t>            </a:t>
            </a:r>
            <a:r>
              <a:rPr lang="nl-NL" dirty="0">
                <a:solidFill>
                  <a:srgbClr val="FF0000"/>
                </a:solidFill>
              </a:rPr>
              <a:t>uit = S * in</a:t>
            </a:r>
          </a:p>
          <a:p>
            <a:endParaRPr lang="nl-NL" dirty="0"/>
          </a:p>
          <a:p>
            <a:r>
              <a:rPr lang="nl-NL" dirty="0"/>
              <a:t>Wiskundige abstractie, </a:t>
            </a:r>
            <a:br>
              <a:rPr lang="nl-NL" dirty="0"/>
            </a:br>
            <a:r>
              <a:rPr lang="nl-NL" dirty="0"/>
              <a:t>geen enkele versterker is lineair</a:t>
            </a:r>
          </a:p>
          <a:p>
            <a:r>
              <a:rPr lang="nl-NL" dirty="0"/>
              <a:t>Abstractie is acceptabel als de karakteristiek voldoende lijkt op een rechte lijn</a:t>
            </a:r>
          </a:p>
          <a:p>
            <a:r>
              <a:rPr lang="nl-NL" dirty="0"/>
              <a:t>Versterk op “recht deel”</a:t>
            </a:r>
          </a:p>
        </p:txBody>
      </p:sp>
    </p:spTree>
    <p:extLst>
      <p:ext uri="{BB962C8B-B14F-4D97-AF65-F5344CB8AC3E}">
        <p14:creationId xmlns:p14="http://schemas.microsoft.com/office/powerpoint/2010/main" val="1945571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Cascade: </a:t>
            </a:r>
            <a:r>
              <a:rPr lang="nl-NL" dirty="0" err="1"/>
              <a:t>Smalbandig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MF-versterker heeft afgestemde kringen</a:t>
            </a:r>
            <a:br>
              <a:rPr lang="nl-NL" dirty="0"/>
            </a:br>
            <a:r>
              <a:rPr lang="nl-NL" dirty="0"/>
              <a:t>Voorbeeld voor MF is 500 kHz</a:t>
            </a:r>
          </a:p>
          <a:p>
            <a:r>
              <a:rPr lang="nl-NL" dirty="0"/>
              <a:t>Ideaal: exacte doorlaat [495, 505],</a:t>
            </a:r>
            <a:br>
              <a:rPr lang="nl-NL" dirty="0"/>
            </a:br>
            <a:r>
              <a:rPr lang="nl-NL" dirty="0"/>
              <a:t>daarbuiten volledige demping</a:t>
            </a:r>
          </a:p>
          <a:p>
            <a:r>
              <a:rPr lang="nl-NL" dirty="0"/>
              <a:t>Praktijk: 470 – 530 komt beetje door</a:t>
            </a:r>
          </a:p>
          <a:p>
            <a:endParaRPr lang="nl-NL" dirty="0"/>
          </a:p>
          <a:p>
            <a:r>
              <a:rPr lang="nl-NL" dirty="0"/>
              <a:t>Soms </a:t>
            </a:r>
            <a:r>
              <a:rPr lang="nl-NL" dirty="0" err="1"/>
              <a:t>MF-trap</a:t>
            </a:r>
            <a:r>
              <a:rPr lang="nl-NL" dirty="0"/>
              <a:t> voor meerdere frequenties!!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240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Versterking is niet lineair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690864" cy="4525963"/>
              </a:xfrm>
            </p:spPr>
            <p:txBody>
              <a:bodyPr/>
              <a:lstStyle/>
              <a:p>
                <a:r>
                  <a:rPr lang="nl-NL" dirty="0"/>
                  <a:t>Ideaal: </a:t>
                </a:r>
                <a:br>
                  <a:rPr lang="nl-NL" dirty="0"/>
                </a:b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nl-NL" b="0" dirty="0">
                  <a:solidFill>
                    <a:srgbClr val="FF0000"/>
                  </a:solidFill>
                  <a:ea typeface="Cambria Math"/>
                </a:endParaRPr>
              </a:p>
              <a:p>
                <a:r>
                  <a:rPr lang="nl-NL" dirty="0"/>
                  <a:t>Modelleer afwijking:</a:t>
                </a:r>
                <a:br>
                  <a:rPr lang="nl-NL" dirty="0"/>
                </a:b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nl-NL" b="0" dirty="0"/>
              </a:p>
              <a:p>
                <a:r>
                  <a:rPr lang="nl-NL" dirty="0" err="1"/>
                  <a:t>Derdegraad</a:t>
                </a:r>
                <a:r>
                  <a:rPr lang="nl-NL" dirty="0"/>
                  <a:t>:</a:t>
                </a:r>
                <a:br>
                  <a:rPr lang="nl-NL" dirty="0"/>
                </a:b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b="0" dirty="0"/>
              </a:p>
              <a:p>
                <a:endParaRPr lang="nl-NL" b="0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690864" cy="4525963"/>
              </a:xfrm>
              <a:blipFill rotWithShape="1">
                <a:blip r:embed="rId2"/>
                <a:stretch>
                  <a:fillRect l="-2861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41110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7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Menging in Kwadratische Versterker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493096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y = </a:t>
            </a:r>
            <a:r>
              <a:rPr lang="nl-NL" dirty="0" err="1">
                <a:solidFill>
                  <a:srgbClr val="FF0000"/>
                </a:solidFill>
              </a:rPr>
              <a:t>Ax</a:t>
            </a:r>
            <a:r>
              <a:rPr lang="nl-NL" dirty="0">
                <a:solidFill>
                  <a:srgbClr val="FF0000"/>
                </a:solidFill>
              </a:rPr>
              <a:t> + Bx</a:t>
            </a:r>
            <a:r>
              <a:rPr lang="nl-NL" baseline="30000" dirty="0">
                <a:solidFill>
                  <a:srgbClr val="FF0000"/>
                </a:solidFill>
              </a:rPr>
              <a:t>2 </a:t>
            </a:r>
            <a:r>
              <a:rPr lang="nl-NL" dirty="0"/>
              <a:t>en </a:t>
            </a:r>
            <a:r>
              <a:rPr lang="nl-NL" dirty="0">
                <a:solidFill>
                  <a:srgbClr val="FF0000"/>
                </a:solidFill>
              </a:rPr>
              <a:t>x = cos(r) + cos(s)</a:t>
            </a:r>
          </a:p>
          <a:p>
            <a:r>
              <a:rPr lang="nl-NL" dirty="0">
                <a:solidFill>
                  <a:srgbClr val="FF0000"/>
                </a:solidFill>
              </a:rPr>
              <a:t>y = A(cos(r) + cos(s)) + B (cos(r) + cos(s))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A cos(r) + A cos(s) </a:t>
            </a:r>
            <a:r>
              <a:rPr lang="nl-NL" dirty="0"/>
              <a:t>+ </a:t>
            </a:r>
            <a:r>
              <a:rPr lang="nl-NL" dirty="0">
                <a:solidFill>
                  <a:srgbClr val="FF0000"/>
                </a:solidFill>
              </a:rPr>
              <a:t>B cos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(r) + B cos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(s) </a:t>
            </a:r>
            <a:r>
              <a:rPr lang="nl-NL" dirty="0"/>
              <a:t>+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2B cos(r) cos(s)</a:t>
            </a:r>
          </a:p>
          <a:p>
            <a:r>
              <a:rPr lang="nl-NL" dirty="0"/>
              <a:t>Laatste term: </a:t>
            </a:r>
            <a:r>
              <a:rPr lang="nl-NL" dirty="0">
                <a:solidFill>
                  <a:srgbClr val="FF0000"/>
                </a:solidFill>
              </a:rPr>
              <a:t>B (cos(r+s) + cos (</a:t>
            </a:r>
            <a:r>
              <a:rPr lang="nl-NL" dirty="0" err="1">
                <a:solidFill>
                  <a:srgbClr val="FF0000"/>
                </a:solidFill>
              </a:rPr>
              <a:t>r-s</a:t>
            </a:r>
            <a:r>
              <a:rPr lang="nl-NL" dirty="0">
                <a:solidFill>
                  <a:srgbClr val="FF0000"/>
                </a:solidFill>
              </a:rPr>
              <a:t>)) </a:t>
            </a:r>
            <a:r>
              <a:rPr lang="nl-NL" dirty="0"/>
              <a:t>!!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 err="1">
                <a:solidFill>
                  <a:srgbClr val="002060"/>
                </a:solidFill>
              </a:rPr>
              <a:t>Additieve</a:t>
            </a:r>
            <a:r>
              <a:rPr lang="nl-NL" dirty="0">
                <a:solidFill>
                  <a:srgbClr val="002060"/>
                </a:solidFill>
              </a:rPr>
              <a:t> menging: 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>versterking in een bocht van de karakteristiek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297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Vervorming in kwadratische versterker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 err="1"/>
              <a:t>Harmonischen</a:t>
            </a:r>
            <a:r>
              <a:rPr lang="nl-NL" dirty="0"/>
              <a:t> van de ingangssignalen</a:t>
            </a:r>
          </a:p>
          <a:p>
            <a:r>
              <a:rPr lang="nl-NL" dirty="0"/>
              <a:t>Termen </a:t>
            </a:r>
            <a:r>
              <a:rPr lang="nl-NL" dirty="0">
                <a:solidFill>
                  <a:srgbClr val="FF0000"/>
                </a:solidFill>
              </a:rPr>
              <a:t>cos(2r)</a:t>
            </a:r>
            <a:r>
              <a:rPr lang="nl-NL" dirty="0"/>
              <a:t>, </a:t>
            </a:r>
            <a:r>
              <a:rPr lang="nl-NL" dirty="0">
                <a:solidFill>
                  <a:srgbClr val="FF0000"/>
                </a:solidFill>
              </a:rPr>
              <a:t>cos(2s)</a:t>
            </a:r>
            <a:r>
              <a:rPr lang="nl-NL" dirty="0"/>
              <a:t> ??</a:t>
            </a:r>
          </a:p>
          <a:p>
            <a:r>
              <a:rPr lang="nl-NL" dirty="0"/>
              <a:t>“Vervorming is het ontstaan van boventonen”</a:t>
            </a:r>
          </a:p>
          <a:p>
            <a:r>
              <a:rPr lang="nl-NL" dirty="0"/>
              <a:t>ALS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/>
              <a:t> dichtbij 500kHz liggen….</a:t>
            </a:r>
          </a:p>
          <a:p>
            <a:r>
              <a:rPr lang="nl-NL" dirty="0"/>
              <a:t>DAN liggen </a:t>
            </a:r>
            <a:r>
              <a:rPr lang="nl-NL" dirty="0">
                <a:solidFill>
                  <a:srgbClr val="FF0000"/>
                </a:solidFill>
              </a:rPr>
              <a:t>r+s</a:t>
            </a:r>
            <a:r>
              <a:rPr lang="nl-NL" dirty="0"/>
              <a:t>, </a:t>
            </a:r>
            <a:r>
              <a:rPr lang="nl-NL" dirty="0">
                <a:solidFill>
                  <a:srgbClr val="FF0000"/>
                </a:solidFill>
              </a:rPr>
              <a:t>2r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2l</a:t>
            </a:r>
            <a:r>
              <a:rPr lang="nl-NL" dirty="0"/>
              <a:t> rond 1000kHz ….</a:t>
            </a:r>
          </a:p>
          <a:p>
            <a:r>
              <a:rPr lang="nl-NL" dirty="0"/>
              <a:t>DUS buiten de doorlaat van cascade !!</a:t>
            </a:r>
          </a:p>
          <a:p>
            <a:endParaRPr lang="nl-NL" dirty="0"/>
          </a:p>
          <a:p>
            <a:r>
              <a:rPr lang="nl-NL" dirty="0">
                <a:solidFill>
                  <a:srgbClr val="002060"/>
                </a:solidFill>
              </a:rPr>
              <a:t>Vervorming JA, maar wordt </a:t>
            </a:r>
            <a:r>
              <a:rPr lang="nl-NL" dirty="0" err="1">
                <a:solidFill>
                  <a:srgbClr val="002060"/>
                </a:solidFill>
              </a:rPr>
              <a:t>weggefilterd</a:t>
            </a:r>
            <a:r>
              <a:rPr lang="nl-NL" dirty="0">
                <a:solidFill>
                  <a:srgbClr val="00206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946116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Derdegraads versterker: menging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y = … + C x</a:t>
            </a:r>
            <a:r>
              <a:rPr lang="nl-NL" baseline="30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en </a:t>
            </a:r>
            <a:r>
              <a:rPr lang="nl-NL" dirty="0">
                <a:solidFill>
                  <a:srgbClr val="FF0000"/>
                </a:solidFill>
              </a:rPr>
              <a:t>x = cos(r) + cos(s) + cos(t)</a:t>
            </a:r>
          </a:p>
          <a:p>
            <a:r>
              <a:rPr lang="nl-NL" dirty="0">
                <a:solidFill>
                  <a:srgbClr val="FF0000"/>
                </a:solidFill>
              </a:rPr>
              <a:t>y = … + C cos(r)cos(s)cos(t)</a:t>
            </a:r>
          </a:p>
          <a:p>
            <a:r>
              <a:rPr lang="nl-NL" dirty="0">
                <a:solidFill>
                  <a:srgbClr val="FF0000"/>
                </a:solidFill>
              </a:rPr>
              <a:t>y = …	cos(r+s+t) + cos(r -s+t)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            +	cos(r+s -t) + cos(r -s -t)</a:t>
            </a:r>
          </a:p>
          <a:p>
            <a:r>
              <a:rPr lang="nl-NL" dirty="0"/>
              <a:t>Som / verschil van drie frequenties</a:t>
            </a:r>
          </a:p>
          <a:p>
            <a:r>
              <a:rPr lang="nl-NL" dirty="0"/>
              <a:t>Heel zwak als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dirty="0"/>
              <a:t> klein of signalen zwak</a:t>
            </a:r>
          </a:p>
        </p:txBody>
      </p:sp>
    </p:spTree>
    <p:extLst>
      <p:ext uri="{BB962C8B-B14F-4D97-AF65-F5344CB8AC3E}">
        <p14:creationId xmlns:p14="http://schemas.microsoft.com/office/powerpoint/2010/main" val="3685240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Zijbanden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Gemoduleerd</a:t>
            </a:r>
            <a:r>
              <a:rPr lang="en-US" dirty="0"/>
              <a:t> </a:t>
            </a:r>
            <a:r>
              <a:rPr lang="en-US" dirty="0" err="1"/>
              <a:t>signaal</a:t>
            </a:r>
            <a:r>
              <a:rPr lang="en-US" dirty="0"/>
              <a:t> (AM)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draaggolf</a:t>
            </a:r>
            <a:r>
              <a:rPr lang="en-US" dirty="0"/>
              <a:t> plus </a:t>
            </a:r>
            <a:r>
              <a:rPr lang="en-US" dirty="0" err="1"/>
              <a:t>zijbanden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signaal</a:t>
            </a:r>
            <a:endParaRPr lang="en-US" dirty="0"/>
          </a:p>
          <a:p>
            <a:r>
              <a:rPr lang="en-US" dirty="0" err="1"/>
              <a:t>Bv</a:t>
            </a:r>
            <a:r>
              <a:rPr lang="en-US" dirty="0"/>
              <a:t> 1000kHz met 2kHz: </a:t>
            </a:r>
            <a:r>
              <a:rPr lang="en-US" dirty="0">
                <a:solidFill>
                  <a:srgbClr val="FF0000"/>
                </a:solidFill>
              </a:rPr>
              <a:t>998  1000  1002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1"/>
            <a:ext cx="5587330" cy="343568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Vervorming van derde orde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Signaal: </a:t>
            </a:r>
            <a:r>
              <a:rPr lang="nl-NL" dirty="0">
                <a:solidFill>
                  <a:srgbClr val="FF0000"/>
                </a:solidFill>
              </a:rPr>
              <a:t>498  500  502</a:t>
            </a:r>
            <a:r>
              <a:rPr lang="nl-NL" dirty="0"/>
              <a:t> op ingang</a:t>
            </a:r>
          </a:p>
          <a:p>
            <a:r>
              <a:rPr lang="nl-NL" dirty="0"/>
              <a:t>Verstoring van derde orde: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502 + 500 – 498 </a:t>
            </a:r>
            <a:r>
              <a:rPr lang="nl-NL" dirty="0"/>
              <a:t>is </a:t>
            </a:r>
            <a:r>
              <a:rPr lang="nl-NL" dirty="0">
                <a:solidFill>
                  <a:srgbClr val="FF0000"/>
                </a:solidFill>
              </a:rPr>
              <a:t>504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498 + 500 – 502 </a:t>
            </a:r>
            <a:r>
              <a:rPr lang="nl-NL" dirty="0"/>
              <a:t>is </a:t>
            </a:r>
            <a:r>
              <a:rPr lang="nl-NL" dirty="0">
                <a:solidFill>
                  <a:srgbClr val="FF0000"/>
                </a:solidFill>
              </a:rPr>
              <a:t>496</a:t>
            </a:r>
          </a:p>
          <a:p>
            <a:pPr lvl="1"/>
            <a:r>
              <a:rPr lang="nl-NL" dirty="0"/>
              <a:t>Uitgang heeft </a:t>
            </a:r>
            <a:r>
              <a:rPr lang="nl-NL" dirty="0">
                <a:solidFill>
                  <a:srgbClr val="FF0000"/>
                </a:solidFill>
              </a:rPr>
              <a:t>496  498  500  502  504</a:t>
            </a:r>
          </a:p>
          <a:p>
            <a:pPr lvl="1"/>
            <a:r>
              <a:rPr lang="nl-NL" dirty="0"/>
              <a:t>Extra frequenties vallen binnen doorlaatband</a:t>
            </a:r>
          </a:p>
          <a:p>
            <a:pPr lvl="1"/>
            <a:r>
              <a:rPr lang="nl-NL" dirty="0"/>
              <a:t>Ik hoor straks: 2kHz en 4kHz</a:t>
            </a:r>
          </a:p>
          <a:p>
            <a:r>
              <a:rPr lang="nl-NL" dirty="0">
                <a:solidFill>
                  <a:srgbClr val="002060"/>
                </a:solidFill>
              </a:rPr>
              <a:t>Door 3</a:t>
            </a:r>
            <a:r>
              <a:rPr lang="nl-NL" baseline="30000" dirty="0">
                <a:solidFill>
                  <a:srgbClr val="002060"/>
                </a:solidFill>
              </a:rPr>
              <a:t>e</a:t>
            </a:r>
            <a:r>
              <a:rPr lang="nl-NL" dirty="0">
                <a:solidFill>
                  <a:srgbClr val="002060"/>
                </a:solidFill>
              </a:rPr>
              <a:t> orde menging vervormt signaal</a:t>
            </a:r>
          </a:p>
        </p:txBody>
      </p:sp>
    </p:spTree>
    <p:extLst>
      <p:ext uri="{BB962C8B-B14F-4D97-AF65-F5344CB8AC3E}">
        <p14:creationId xmlns:p14="http://schemas.microsoft.com/office/powerpoint/2010/main" val="358587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Deel</a:t>
            </a:r>
            <a:r>
              <a:rPr lang="en-US" dirty="0"/>
              <a:t> 1: Van </a:t>
            </a:r>
            <a:r>
              <a:rPr lang="en-US" dirty="0" err="1"/>
              <a:t>Elektron</a:t>
            </a:r>
            <a:r>
              <a:rPr lang="en-US" dirty="0"/>
              <a:t> tot Super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Rechtuit</a:t>
            </a:r>
            <a:r>
              <a:rPr lang="en-US" dirty="0"/>
              <a:t> </a:t>
            </a:r>
            <a:r>
              <a:rPr lang="en-US" dirty="0" err="1"/>
              <a:t>ontvanger</a:t>
            </a:r>
            <a:endParaRPr lang="en-US" dirty="0"/>
          </a:p>
          <a:p>
            <a:r>
              <a:rPr lang="en-US" dirty="0"/>
              <a:t>Mengen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frequentie-omzetting</a:t>
            </a:r>
            <a:endParaRPr lang="en-US" dirty="0"/>
          </a:p>
          <a:p>
            <a:r>
              <a:rPr lang="en-US" dirty="0" err="1"/>
              <a:t>Proefjes</a:t>
            </a:r>
            <a:r>
              <a:rPr lang="en-US" dirty="0"/>
              <a:t> met de super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370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Kruismodulatie bij derde orde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Naast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dirty="0"/>
              <a:t> zit sterke zender met </a:t>
            </a:r>
            <a:r>
              <a:rPr lang="nl-NL" dirty="0">
                <a:solidFill>
                  <a:srgbClr val="FF0000"/>
                </a:solidFill>
              </a:rPr>
              <a:t>3kHz</a:t>
            </a:r>
            <a:r>
              <a:rPr lang="nl-NL" dirty="0"/>
              <a:t> modulatie</a:t>
            </a:r>
          </a:p>
          <a:p>
            <a:r>
              <a:rPr lang="nl-NL" dirty="0"/>
              <a:t>In: </a:t>
            </a:r>
            <a:r>
              <a:rPr lang="nl-NL" dirty="0">
                <a:solidFill>
                  <a:srgbClr val="FF0000"/>
                </a:solidFill>
              </a:rPr>
              <a:t>498  500  502    507  510  513</a:t>
            </a:r>
          </a:p>
          <a:p>
            <a:r>
              <a:rPr lang="nl-NL" dirty="0"/>
              <a:t>Meng: 	</a:t>
            </a:r>
            <a:r>
              <a:rPr lang="nl-NL" dirty="0">
                <a:solidFill>
                  <a:srgbClr val="FF0000"/>
                </a:solidFill>
              </a:rPr>
              <a:t>500 + 510 – 507</a:t>
            </a:r>
            <a:r>
              <a:rPr lang="nl-NL" dirty="0"/>
              <a:t> is </a:t>
            </a:r>
            <a:r>
              <a:rPr lang="nl-NL" dirty="0">
                <a:solidFill>
                  <a:srgbClr val="FF0000"/>
                </a:solidFill>
              </a:rPr>
              <a:t>503</a:t>
            </a:r>
            <a:br>
              <a:rPr lang="nl-NL" dirty="0"/>
            </a:br>
            <a:r>
              <a:rPr lang="nl-NL" dirty="0"/>
              <a:t>    en:	</a:t>
            </a:r>
            <a:r>
              <a:rPr lang="nl-NL" dirty="0">
                <a:solidFill>
                  <a:srgbClr val="FF0000"/>
                </a:solidFill>
              </a:rPr>
              <a:t>500 + 510 – 513 </a:t>
            </a:r>
            <a:r>
              <a:rPr lang="nl-NL" dirty="0"/>
              <a:t>is </a:t>
            </a:r>
            <a:r>
              <a:rPr lang="nl-NL" dirty="0">
                <a:solidFill>
                  <a:srgbClr val="FF0000"/>
                </a:solidFill>
              </a:rPr>
              <a:t>497</a:t>
            </a:r>
          </a:p>
          <a:p>
            <a:r>
              <a:rPr lang="nl-NL" dirty="0"/>
              <a:t>Uitgang heeft </a:t>
            </a:r>
            <a:r>
              <a:rPr lang="nl-NL" dirty="0">
                <a:solidFill>
                  <a:srgbClr val="FF0000"/>
                </a:solidFill>
              </a:rPr>
              <a:t>497  498  500  502  503</a:t>
            </a:r>
          </a:p>
          <a:p>
            <a:endParaRPr lang="nl-NL" dirty="0"/>
          </a:p>
          <a:p>
            <a:r>
              <a:rPr lang="nl-NL" dirty="0">
                <a:solidFill>
                  <a:srgbClr val="002060"/>
                </a:solidFill>
              </a:rPr>
              <a:t>Modulatie van sterke zender springt over</a:t>
            </a:r>
          </a:p>
        </p:txBody>
      </p:sp>
    </p:spTree>
    <p:extLst>
      <p:ext uri="{BB962C8B-B14F-4D97-AF65-F5344CB8AC3E}">
        <p14:creationId xmlns:p14="http://schemas.microsoft.com/office/powerpoint/2010/main" val="3983585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Spookstations bij derde orde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/>
              <a:t>Je </a:t>
            </a:r>
            <a:r>
              <a:rPr lang="en-US" dirty="0" err="1"/>
              <a:t>luistert</a:t>
            </a:r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naast</a:t>
            </a:r>
            <a:r>
              <a:rPr lang="en-US" dirty="0"/>
              <a:t> twee stations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508  510  512   517  520  523</a:t>
            </a:r>
          </a:p>
          <a:p>
            <a:r>
              <a:rPr lang="en-US" dirty="0" err="1"/>
              <a:t>Meng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510 + 510 – 520</a:t>
            </a:r>
            <a:r>
              <a:rPr lang="en-US" dirty="0"/>
              <a:t>	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en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510 + 512 – 520</a:t>
            </a:r>
            <a:r>
              <a:rPr lang="en-US" dirty="0"/>
              <a:t>	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502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en</a:t>
            </a:r>
            <a:r>
              <a:rPr lang="en-US" dirty="0"/>
              <a:t>  	</a:t>
            </a:r>
            <a:r>
              <a:rPr lang="en-US" dirty="0">
                <a:solidFill>
                  <a:srgbClr val="FF0000"/>
                </a:solidFill>
              </a:rPr>
              <a:t>510 + 508 – 520</a:t>
            </a:r>
            <a:r>
              <a:rPr lang="en-US" dirty="0"/>
              <a:t>	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498</a:t>
            </a:r>
            <a:br>
              <a:rPr lang="en-US" dirty="0"/>
            </a:br>
            <a:r>
              <a:rPr lang="en-US" dirty="0"/>
              <a:t>   (</a:t>
            </a:r>
            <a:r>
              <a:rPr lang="en-US" dirty="0" err="1"/>
              <a:t>en</a:t>
            </a:r>
            <a:r>
              <a:rPr lang="en-US" dirty="0"/>
              <a:t> 	</a:t>
            </a:r>
            <a:r>
              <a:rPr lang="en-US" dirty="0">
                <a:solidFill>
                  <a:srgbClr val="FF0000"/>
                </a:solidFill>
              </a:rPr>
              <a:t>510 + 510 – 517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503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en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510 + 510 – 523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497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Je </a:t>
            </a:r>
            <a:r>
              <a:rPr lang="en-US" dirty="0" err="1">
                <a:solidFill>
                  <a:srgbClr val="002060"/>
                </a:solidFill>
              </a:rPr>
              <a:t>hoort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station met twee </a:t>
            </a:r>
            <a:r>
              <a:rPr lang="en-US" dirty="0" err="1">
                <a:solidFill>
                  <a:srgbClr val="002060"/>
                </a:solidFill>
              </a:rPr>
              <a:t>modulaties</a:t>
            </a:r>
            <a:endParaRPr lang="en-US" dirty="0">
              <a:solidFill>
                <a:srgbClr val="00206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971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Conclusies</a:t>
            </a:r>
            <a:r>
              <a:rPr lang="en-US" dirty="0"/>
              <a:t> </a:t>
            </a:r>
            <a:r>
              <a:rPr lang="en-US" dirty="0" err="1"/>
              <a:t>versterking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Tweedegraads</a:t>
            </a:r>
            <a:r>
              <a:rPr lang="en-US" dirty="0"/>
              <a:t> </a:t>
            </a:r>
            <a:r>
              <a:rPr lang="en-US" dirty="0" err="1"/>
              <a:t>vervorming</a:t>
            </a:r>
            <a:endParaRPr lang="en-US" dirty="0"/>
          </a:p>
          <a:p>
            <a:pPr lvl="1"/>
            <a:r>
              <a:rPr lang="en-US" dirty="0"/>
              <a:t>Kun je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mengen</a:t>
            </a:r>
            <a:endParaRPr lang="en-US" dirty="0"/>
          </a:p>
          <a:p>
            <a:pPr lvl="1"/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signaalvervorming</a:t>
            </a:r>
            <a:endParaRPr lang="en-US" dirty="0"/>
          </a:p>
          <a:p>
            <a:r>
              <a:rPr lang="en-US" dirty="0" err="1"/>
              <a:t>Derdegraads</a:t>
            </a:r>
            <a:r>
              <a:rPr lang="en-US" dirty="0"/>
              <a:t> </a:t>
            </a:r>
            <a:r>
              <a:rPr lang="en-US" dirty="0" err="1"/>
              <a:t>vervorming</a:t>
            </a:r>
            <a:endParaRPr lang="en-US" dirty="0"/>
          </a:p>
          <a:p>
            <a:pPr lvl="1"/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vervorming</a:t>
            </a:r>
            <a:endParaRPr lang="en-US" dirty="0"/>
          </a:p>
          <a:p>
            <a:pPr lvl="1"/>
            <a:r>
              <a:rPr lang="en-US" dirty="0" err="1"/>
              <a:t>Kruismodulatie</a:t>
            </a:r>
            <a:endParaRPr lang="en-US" dirty="0"/>
          </a:p>
          <a:p>
            <a:pPr lvl="1"/>
            <a:r>
              <a:rPr lang="en-US" dirty="0" err="1"/>
              <a:t>Spookstations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890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6" y="1196752"/>
            <a:ext cx="4112586" cy="54834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Deel</a:t>
            </a:r>
            <a:r>
              <a:rPr lang="en-US" dirty="0"/>
              <a:t> 4: </a:t>
            </a:r>
            <a:r>
              <a:rPr lang="en-US"/>
              <a:t>Afstemnauwkeurigheid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r>
              <a:rPr lang="en-US" dirty="0" err="1"/>
              <a:t>Aansturen</a:t>
            </a:r>
            <a:r>
              <a:rPr lang="en-US" dirty="0"/>
              <a:t> van oscillator</a:t>
            </a:r>
          </a:p>
          <a:p>
            <a:r>
              <a:rPr lang="en-US" dirty="0"/>
              <a:t>LC of </a:t>
            </a:r>
            <a:r>
              <a:rPr lang="en-US" dirty="0" err="1"/>
              <a:t>kristal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70MHz op 5cm . . . </a:t>
            </a:r>
          </a:p>
          <a:p>
            <a:endParaRPr lang="nl-NL" dirty="0"/>
          </a:p>
        </p:txBody>
      </p:sp>
      <p:pic>
        <p:nvPicPr>
          <p:cNvPr id="6" name="SupTec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83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Nauwkeurig</a:t>
            </a:r>
            <a:r>
              <a:rPr lang="en-US" dirty="0"/>
              <a:t> </a:t>
            </a:r>
            <a:r>
              <a:rPr lang="en-US" dirty="0" err="1"/>
              <a:t>afstemmen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Nabijselectiviteit</a:t>
            </a:r>
            <a:r>
              <a:rPr lang="en-US" dirty="0"/>
              <a:t> zit in MF </a:t>
            </a:r>
            <a:r>
              <a:rPr lang="en-US" dirty="0" err="1"/>
              <a:t>kringen</a:t>
            </a:r>
            <a:endParaRPr lang="en-US" dirty="0"/>
          </a:p>
          <a:p>
            <a:r>
              <a:rPr lang="en-US" dirty="0"/>
              <a:t>Oscillator </a:t>
            </a:r>
            <a:r>
              <a:rPr lang="en-US" dirty="0" err="1"/>
              <a:t>bepaalt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freq</a:t>
            </a:r>
            <a:r>
              <a:rPr lang="en-US" dirty="0"/>
              <a:t> op MF </a:t>
            </a:r>
            <a:r>
              <a:rPr lang="en-US" dirty="0" err="1"/>
              <a:t>komt</a:t>
            </a:r>
            <a:endParaRPr lang="en-US" dirty="0"/>
          </a:p>
          <a:p>
            <a:r>
              <a:rPr lang="en-US" dirty="0" err="1"/>
              <a:t>Afstemming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bepaald</a:t>
            </a:r>
            <a:r>
              <a:rPr lang="en-US" dirty="0"/>
              <a:t> door </a:t>
            </a:r>
            <a:r>
              <a:rPr lang="en-US" dirty="0" err="1"/>
              <a:t>osc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Diefenbach</a:t>
            </a:r>
            <a:r>
              <a:rPr lang="en-US" dirty="0"/>
              <a:t> AH: </a:t>
            </a:r>
            <a:r>
              <a:rPr lang="en-US" dirty="0" err="1"/>
              <a:t>Spelingsvrij</a:t>
            </a:r>
            <a:r>
              <a:rPr lang="en-US" dirty="0"/>
              <a:t>, </a:t>
            </a:r>
            <a:r>
              <a:rPr lang="en-US" dirty="0" err="1"/>
              <a:t>vertraging</a:t>
            </a:r>
            <a:r>
              <a:rPr lang="en-US" dirty="0"/>
              <a:t>, </a:t>
            </a:r>
            <a:r>
              <a:rPr lang="en-US" dirty="0" err="1"/>
              <a:t>strakke</a:t>
            </a:r>
            <a:r>
              <a:rPr lang="en-US" dirty="0"/>
              <a:t> </a:t>
            </a:r>
            <a:r>
              <a:rPr lang="en-US" dirty="0" err="1"/>
              <a:t>touwtjes</a:t>
            </a:r>
            <a:r>
              <a:rPr lang="en-US" dirty="0"/>
              <a:t>,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schaal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28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Oscillator </a:t>
            </a:r>
            <a:r>
              <a:rPr lang="en-US" dirty="0" err="1"/>
              <a:t>bepaalt</a:t>
            </a:r>
            <a:r>
              <a:rPr lang="en-US" dirty="0"/>
              <a:t> </a:t>
            </a:r>
            <a:r>
              <a:rPr lang="en-US" dirty="0" err="1"/>
              <a:t>afstemming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: Stations </a:t>
            </a:r>
            <a:r>
              <a:rPr lang="en-US" dirty="0">
                <a:solidFill>
                  <a:srgbClr val="FF0000"/>
                </a:solidFill>
              </a:rPr>
              <a:t>800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810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 is </a:t>
            </a:r>
            <a:r>
              <a:rPr lang="en-US" dirty="0">
                <a:solidFill>
                  <a:srgbClr val="FF0000"/>
                </a:solidFill>
              </a:rPr>
              <a:t>500</a:t>
            </a:r>
          </a:p>
          <a:p>
            <a:pPr lvl="1"/>
            <a:r>
              <a:rPr lang="en-US" dirty="0" err="1"/>
              <a:t>Voor</a:t>
            </a:r>
            <a:r>
              <a:rPr lang="en-US" dirty="0"/>
              <a:t> S1 is </a:t>
            </a:r>
            <a:r>
              <a:rPr lang="en-US" dirty="0">
                <a:solidFill>
                  <a:srgbClr val="FF0000"/>
                </a:solidFill>
              </a:rPr>
              <a:t>r=800, l=1300</a:t>
            </a:r>
          </a:p>
          <a:p>
            <a:pPr lvl="1"/>
            <a:r>
              <a:rPr lang="en-US" dirty="0" err="1"/>
              <a:t>Voor</a:t>
            </a:r>
            <a:r>
              <a:rPr lang="en-US" dirty="0"/>
              <a:t> S2 is </a:t>
            </a:r>
            <a:r>
              <a:rPr lang="en-US" dirty="0">
                <a:solidFill>
                  <a:srgbClr val="FF0000"/>
                </a:solidFill>
              </a:rPr>
              <a:t>r=810, l=1310</a:t>
            </a:r>
          </a:p>
          <a:p>
            <a:r>
              <a:rPr lang="en-US" dirty="0"/>
              <a:t>Door </a:t>
            </a:r>
            <a:r>
              <a:rPr lang="en-US" dirty="0" err="1"/>
              <a:t>slechte</a:t>
            </a:r>
            <a:r>
              <a:rPr lang="en-US" dirty="0"/>
              <a:t> </a:t>
            </a:r>
            <a:r>
              <a:rPr lang="en-US" dirty="0" err="1"/>
              <a:t>gelijkloop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r=800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l=1310</a:t>
            </a:r>
          </a:p>
          <a:p>
            <a:pPr lvl="1"/>
            <a:r>
              <a:rPr lang="en-US" dirty="0"/>
              <a:t>S1 </a:t>
            </a:r>
            <a:r>
              <a:rPr lang="en-US" dirty="0" err="1"/>
              <a:t>komt</a:t>
            </a:r>
            <a:r>
              <a:rPr lang="en-US" dirty="0"/>
              <a:t> prima door </a:t>
            </a:r>
            <a:r>
              <a:rPr lang="en-US" dirty="0" err="1"/>
              <a:t>antennekring</a:t>
            </a:r>
            <a:r>
              <a:rPr lang="en-US" dirty="0"/>
              <a:t> maar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menging</a:t>
            </a:r>
            <a:r>
              <a:rPr lang="en-US" dirty="0"/>
              <a:t> is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510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“</a:t>
            </a:r>
            <a:r>
              <a:rPr lang="en-US" dirty="0" err="1"/>
              <a:t>naast</a:t>
            </a:r>
            <a:r>
              <a:rPr lang="en-US" dirty="0"/>
              <a:t>” cascade</a:t>
            </a:r>
          </a:p>
          <a:p>
            <a:pPr lvl="1"/>
            <a:r>
              <a:rPr lang="en-US" dirty="0"/>
              <a:t>S2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matig</a:t>
            </a:r>
            <a:r>
              <a:rPr lang="en-US" dirty="0"/>
              <a:t> door </a:t>
            </a:r>
            <a:r>
              <a:rPr lang="en-US" dirty="0" err="1"/>
              <a:t>antennekring</a:t>
            </a:r>
            <a:r>
              <a:rPr lang="en-US" dirty="0"/>
              <a:t> maar </a:t>
            </a:r>
            <a:r>
              <a:rPr lang="en-US" dirty="0" err="1"/>
              <a:t>komt</a:t>
            </a:r>
            <a:r>
              <a:rPr lang="en-US" dirty="0"/>
              <a:t> perfect door cascade</a:t>
            </a:r>
          </a:p>
          <a:p>
            <a:r>
              <a:rPr lang="en-US" dirty="0"/>
              <a:t>Je </a:t>
            </a:r>
            <a:r>
              <a:rPr lang="en-US" dirty="0" err="1"/>
              <a:t>hoort</a:t>
            </a:r>
            <a:r>
              <a:rPr lang="en-US" dirty="0"/>
              <a:t> S2, </a:t>
            </a:r>
            <a:r>
              <a:rPr lang="en-US" dirty="0" err="1"/>
              <a:t>bepaald</a:t>
            </a:r>
            <a:r>
              <a:rPr lang="en-US" dirty="0"/>
              <a:t> door 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82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Frequentiebepalend</a:t>
            </a:r>
            <a:r>
              <a:rPr lang="en-US" dirty="0"/>
              <a:t> element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Nauwkeurig</a:t>
            </a:r>
            <a:r>
              <a:rPr lang="en-US" dirty="0"/>
              <a:t> circa 1 op 100</a:t>
            </a:r>
          </a:p>
          <a:p>
            <a:pPr lvl="1"/>
            <a:r>
              <a:rPr lang="en-US" dirty="0" err="1"/>
              <a:t>Regelbaar</a:t>
            </a:r>
            <a:r>
              <a:rPr lang="en-US" dirty="0"/>
              <a:t> door C</a:t>
            </a:r>
          </a:p>
          <a:p>
            <a:r>
              <a:rPr lang="en-US" dirty="0"/>
              <a:t>Kristal</a:t>
            </a:r>
          </a:p>
          <a:p>
            <a:pPr lvl="1"/>
            <a:r>
              <a:rPr lang="en-US" dirty="0" err="1"/>
              <a:t>Nauwkeurig</a:t>
            </a:r>
            <a:r>
              <a:rPr lang="en-US" dirty="0"/>
              <a:t> circa 1 op 100ooo tot 1000ooo</a:t>
            </a:r>
          </a:p>
          <a:p>
            <a:pPr lvl="1"/>
            <a:r>
              <a:rPr lang="en-US" dirty="0" err="1"/>
              <a:t>Vaste</a:t>
            </a:r>
            <a:r>
              <a:rPr lang="en-US" dirty="0"/>
              <a:t> </a:t>
            </a:r>
            <a:r>
              <a:rPr lang="en-US" dirty="0" err="1"/>
              <a:t>frequentie</a:t>
            </a:r>
            <a:endParaRPr lang="en-US" dirty="0"/>
          </a:p>
          <a:p>
            <a:pPr lvl="1"/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verstembaar</a:t>
            </a:r>
            <a:r>
              <a:rPr lang="en-US" dirty="0"/>
              <a:t> maar </a:t>
            </a:r>
            <a:r>
              <a:rPr lang="en-US" dirty="0" err="1"/>
              <a:t>boventonen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??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295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 </a:t>
            </a:r>
            <a:r>
              <a:rPr lang="en-US" dirty="0" err="1"/>
              <a:t>Scheepszender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A25 </a:t>
            </a:r>
            <a:r>
              <a:rPr lang="en-US" dirty="0" err="1"/>
              <a:t>uit</a:t>
            </a:r>
            <a:r>
              <a:rPr lang="en-US" dirty="0"/>
              <a:t> 1976</a:t>
            </a:r>
          </a:p>
          <a:p>
            <a:r>
              <a:rPr lang="en-US" dirty="0"/>
              <a:t>PL508 + 1625</a:t>
            </a:r>
          </a:p>
          <a:p>
            <a:r>
              <a:rPr lang="en-US" dirty="0"/>
              <a:t>MF is 470kHz</a:t>
            </a:r>
          </a:p>
          <a:p>
            <a:r>
              <a:rPr lang="en-US" dirty="0" err="1"/>
              <a:t>Afstemming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Op </a:t>
            </a:r>
            <a:r>
              <a:rPr lang="en-US" dirty="0" err="1"/>
              <a:t>zenden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2 </a:t>
            </a:r>
            <a:r>
              <a:rPr lang="en-US" dirty="0" err="1"/>
              <a:t>Xtal</a:t>
            </a:r>
            <a:r>
              <a:rPr lang="en-US" dirty="0"/>
              <a:t> per </a:t>
            </a:r>
            <a:r>
              <a:rPr lang="en-US" dirty="0" err="1"/>
              <a:t>ch</a:t>
            </a:r>
            <a:endParaRPr lang="en-US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6" y="1412776"/>
            <a:ext cx="566463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53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Tech WR30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Gewone</a:t>
            </a:r>
            <a:r>
              <a:rPr lang="en-US" dirty="0"/>
              <a:t> cheapo</a:t>
            </a:r>
            <a:br>
              <a:rPr lang="en-US" dirty="0"/>
            </a:br>
            <a:r>
              <a:rPr lang="en-US" dirty="0"/>
              <a:t>super, MF 455</a:t>
            </a:r>
          </a:p>
          <a:p>
            <a:r>
              <a:rPr lang="en-US" dirty="0"/>
              <a:t>9x KG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houtje</a:t>
            </a:r>
            <a:br>
              <a:rPr lang="en-US" dirty="0"/>
            </a:br>
            <a:r>
              <a:rPr lang="en-US" dirty="0" err="1"/>
              <a:t>touwtje</a:t>
            </a:r>
            <a:r>
              <a:rPr lang="en-US" dirty="0"/>
              <a:t> </a:t>
            </a:r>
            <a:r>
              <a:rPr lang="en-US" dirty="0" err="1"/>
              <a:t>schaal</a:t>
            </a:r>
            <a:endParaRPr lang="en-US" dirty="0"/>
          </a:p>
          <a:p>
            <a:r>
              <a:rPr lang="en-US" dirty="0" err="1"/>
              <a:t>Tandwielen</a:t>
            </a:r>
            <a:endParaRPr lang="en-US" dirty="0"/>
          </a:p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freq</a:t>
            </a:r>
            <a:r>
              <a:rPr lang="en-US" dirty="0"/>
              <a:t> counter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61" y="1484784"/>
            <a:ext cx="4704523" cy="3528392"/>
          </a:xfrm>
          <a:prstGeom prst="rect">
            <a:avLst/>
          </a:prstGeom>
        </p:spPr>
      </p:pic>
      <p:pic>
        <p:nvPicPr>
          <p:cNvPr id="5" name="SuperTWR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746104" cy="35595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Philips D2999 / D2935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PLL: </a:t>
            </a:r>
            <a:r>
              <a:rPr lang="en-US" dirty="0" err="1"/>
              <a:t>freq</a:t>
            </a:r>
            <a:r>
              <a:rPr lang="en-US" dirty="0"/>
              <a:t> </a:t>
            </a:r>
            <a:r>
              <a:rPr lang="en-US" dirty="0" err="1"/>
              <a:t>deler</a:t>
            </a:r>
            <a:br>
              <a:rPr lang="en-US" dirty="0"/>
            </a:br>
            <a:r>
              <a:rPr lang="en-US" dirty="0" err="1"/>
              <a:t>genereert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freq</a:t>
            </a:r>
            <a:r>
              <a:rPr lang="en-US" dirty="0"/>
              <a:t> met </a:t>
            </a:r>
            <a:r>
              <a:rPr lang="en-US" dirty="0" err="1"/>
              <a:t>precisie</a:t>
            </a:r>
            <a:br>
              <a:rPr lang="en-US" dirty="0"/>
            </a:br>
            <a:r>
              <a:rPr lang="en-US" dirty="0"/>
              <a:t>van </a:t>
            </a:r>
            <a:r>
              <a:rPr lang="en-US" dirty="0" err="1"/>
              <a:t>kwartskristal</a:t>
            </a:r>
            <a:endParaRPr lang="en-US" dirty="0"/>
          </a:p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sturing</a:t>
            </a:r>
            <a:endParaRPr lang="en-US" dirty="0"/>
          </a:p>
          <a:p>
            <a:r>
              <a:rPr lang="en-US" dirty="0" err="1"/>
              <a:t>Fl</a:t>
            </a:r>
            <a:r>
              <a:rPr lang="en-US" dirty="0"/>
              <a:t> 800</a:t>
            </a:r>
          </a:p>
          <a:p>
            <a:r>
              <a:rPr lang="en-US" dirty="0"/>
              <a:t>“Modern”?</a:t>
            </a:r>
          </a:p>
          <a:p>
            <a:pPr lvl="1"/>
            <a:r>
              <a:rPr lang="en-US" dirty="0"/>
              <a:t>Sharpie tot D2999 is 29 </a:t>
            </a:r>
            <a:r>
              <a:rPr lang="en-US" dirty="0" err="1"/>
              <a:t>jaar</a:t>
            </a:r>
            <a:endParaRPr lang="en-US" dirty="0"/>
          </a:p>
          <a:p>
            <a:pPr lvl="1"/>
            <a:r>
              <a:rPr lang="en-US" dirty="0"/>
              <a:t>D2999 tot nu is 30 </a:t>
            </a:r>
            <a:r>
              <a:rPr lang="en-US" dirty="0" err="1"/>
              <a:t>jaar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830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 </a:t>
            </a:r>
            <a:r>
              <a:rPr lang="nl-NL"/>
              <a:t>van ontvangers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Consument:  Mooi, goedkoop</a:t>
            </a:r>
          </a:p>
          <a:p>
            <a:r>
              <a:rPr lang="nl-NL" dirty="0"/>
              <a:t>JR2 p94:  Selectief, gevoelig, </a:t>
            </a:r>
            <a:br>
              <a:rPr lang="nl-NL" dirty="0"/>
            </a:br>
            <a:r>
              <a:rPr lang="nl-NL" dirty="0"/>
              <a:t>getrouw, vermogen, bediening</a:t>
            </a:r>
          </a:p>
          <a:p>
            <a:r>
              <a:rPr lang="nl-NL" dirty="0"/>
              <a:t>AH p92: </a:t>
            </a:r>
            <a:r>
              <a:rPr lang="nl-NL" dirty="0" err="1"/>
              <a:t>Einstelgenauigkeit</a:t>
            </a:r>
            <a:endParaRPr lang="nl-NL" dirty="0"/>
          </a:p>
          <a:p>
            <a:r>
              <a:rPr lang="en-US" dirty="0" err="1"/>
              <a:t>Dynamisch</a:t>
            </a:r>
            <a:r>
              <a:rPr lang="en-US" dirty="0"/>
              <a:t> </a:t>
            </a:r>
            <a:r>
              <a:rPr lang="en-US" dirty="0" err="1"/>
              <a:t>bereik</a:t>
            </a:r>
            <a:endParaRPr lang="nl-NL" dirty="0"/>
          </a:p>
          <a:p>
            <a:r>
              <a:rPr lang="nl-NL" dirty="0"/>
              <a:t>Frequenties:  LG 150-250 kHz, </a:t>
            </a:r>
            <a:br>
              <a:rPr lang="nl-NL" dirty="0"/>
            </a:br>
            <a:r>
              <a:rPr lang="nl-NL" dirty="0"/>
              <a:t>MG 540-1600kHz, KG 3000-30000kHz, </a:t>
            </a:r>
            <a:br>
              <a:rPr lang="nl-NL" dirty="0"/>
            </a:br>
            <a:r>
              <a:rPr lang="nl-NL" dirty="0"/>
              <a:t>FM 88-108 MHz</a:t>
            </a:r>
          </a:p>
        </p:txBody>
      </p:sp>
      <p:pic>
        <p:nvPicPr>
          <p:cNvPr id="4" name="Afbeelding 3" descr="Jam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628800"/>
            <a:ext cx="22142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04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de D2999 / D2935  (AM)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Ontvangt</a:t>
            </a:r>
            <a:r>
              <a:rPr lang="en-US" dirty="0"/>
              <a:t> 150 – 29999 kHz</a:t>
            </a:r>
          </a:p>
          <a:p>
            <a:r>
              <a:rPr lang="en-US" dirty="0" err="1"/>
              <a:t>Antennesignaal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vast Low Pass:  RC</a:t>
            </a:r>
          </a:p>
          <a:p>
            <a:r>
              <a:rPr lang="en-US" dirty="0"/>
              <a:t>LO1: 55150 – 84999 kHz</a:t>
            </a:r>
          </a:p>
          <a:p>
            <a:r>
              <a:rPr lang="en-US" dirty="0" err="1"/>
              <a:t>Primaire</a:t>
            </a:r>
            <a:r>
              <a:rPr lang="en-US" dirty="0"/>
              <a:t> </a:t>
            </a:r>
            <a:r>
              <a:rPr lang="en-US" dirty="0" err="1"/>
              <a:t>spiegels</a:t>
            </a:r>
            <a:r>
              <a:rPr lang="en-US" dirty="0"/>
              <a:t>: 110 – 140 MHz</a:t>
            </a:r>
          </a:p>
          <a:p>
            <a:r>
              <a:rPr lang="en-US" dirty="0"/>
              <a:t>MF1: 55000, </a:t>
            </a:r>
            <a:r>
              <a:rPr lang="en-US" dirty="0" err="1"/>
              <a:t>kristalfilter</a:t>
            </a:r>
            <a:r>
              <a:rPr lang="en-US" dirty="0"/>
              <a:t> </a:t>
            </a:r>
            <a:r>
              <a:rPr lang="en-US" dirty="0" err="1"/>
              <a:t>stopt</a:t>
            </a:r>
            <a:r>
              <a:rPr lang="en-US" dirty="0"/>
              <a:t> 54064</a:t>
            </a:r>
          </a:p>
          <a:p>
            <a:r>
              <a:rPr lang="en-US" dirty="0"/>
              <a:t>LO2: 54532 kHz</a:t>
            </a:r>
          </a:p>
          <a:p>
            <a:r>
              <a:rPr lang="en-US" dirty="0"/>
              <a:t>MF2: 468kHz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2860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Siemens E566 </a:t>
            </a:r>
            <a:r>
              <a:rPr lang="en-US" dirty="0" err="1"/>
              <a:t>Regenboog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err="1"/>
              <a:t>Scheepsontvanger</a:t>
            </a:r>
            <a:endParaRPr lang="en-US" dirty="0"/>
          </a:p>
          <a:p>
            <a:r>
              <a:rPr lang="en-US" dirty="0" err="1"/>
              <a:t>Ambassades</a:t>
            </a:r>
            <a:r>
              <a:rPr lang="en-US" dirty="0"/>
              <a:t>, </a:t>
            </a:r>
            <a:r>
              <a:rPr lang="en-US" dirty="0" err="1"/>
              <a:t>pers</a:t>
            </a:r>
            <a:endParaRPr lang="en-US" dirty="0"/>
          </a:p>
          <a:p>
            <a:r>
              <a:rPr lang="en-US" dirty="0" err="1"/>
              <a:t>Dubbelsuper</a:t>
            </a:r>
            <a:endParaRPr lang="en-US" dirty="0"/>
          </a:p>
          <a:p>
            <a:r>
              <a:rPr lang="en-US" dirty="0" err="1"/>
              <a:t>Kristalhulp</a:t>
            </a:r>
            <a:r>
              <a:rPr lang="en-US" dirty="0"/>
              <a:t>  LO1</a:t>
            </a:r>
          </a:p>
          <a:p>
            <a:r>
              <a:rPr lang="en-US" dirty="0" err="1"/>
              <a:t>Afstembare</a:t>
            </a:r>
            <a:r>
              <a:rPr lang="en-US" dirty="0"/>
              <a:t> LO2</a:t>
            </a:r>
          </a:p>
          <a:p>
            <a:r>
              <a:rPr lang="en-US" dirty="0"/>
              <a:t>1961, 15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/>
              <a:t>100kHz </a:t>
            </a:r>
            <a:r>
              <a:rPr lang="en-US" dirty="0" err="1"/>
              <a:t>hulposc</a:t>
            </a:r>
            <a:r>
              <a:rPr lang="en-US" dirty="0"/>
              <a:t> </a:t>
            </a:r>
            <a:r>
              <a:rPr lang="en-US" dirty="0" err="1"/>
              <a:t>produceert</a:t>
            </a:r>
            <a:br>
              <a:rPr lang="en-US" dirty="0"/>
            </a:br>
            <a:r>
              <a:rPr lang="en-US" dirty="0" err="1"/>
              <a:t>ijkraster</a:t>
            </a:r>
            <a:r>
              <a:rPr lang="en-US" dirty="0"/>
              <a:t> met </a:t>
            </a:r>
            <a:r>
              <a:rPr lang="en-US" dirty="0" err="1"/>
              <a:t>boventonen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63" y="1700808"/>
            <a:ext cx="4746989" cy="2952328"/>
          </a:xfrm>
          <a:prstGeom prst="rect">
            <a:avLst/>
          </a:prstGeom>
        </p:spPr>
      </p:pic>
      <p:pic>
        <p:nvPicPr>
          <p:cNvPr id="5" name="Siem56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Rain Bow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/>
          <a:lstStyle/>
          <a:p>
            <a:r>
              <a:rPr lang="en-US" dirty="0" err="1"/>
              <a:t>Ontvangt</a:t>
            </a:r>
            <a:r>
              <a:rPr lang="en-US" dirty="0"/>
              <a:t> 1,5 – 30 MHz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dubbelsuper</a:t>
            </a:r>
            <a:endParaRPr lang="en-US" dirty="0"/>
          </a:p>
          <a:p>
            <a:r>
              <a:rPr lang="en-US" dirty="0" err="1"/>
              <a:t>Preselectie</a:t>
            </a:r>
            <a:r>
              <a:rPr lang="en-US" dirty="0"/>
              <a:t> LC EF93 LC</a:t>
            </a:r>
          </a:p>
          <a:p>
            <a:r>
              <a:rPr lang="en-US" dirty="0"/>
              <a:t>LO1 2680 – 31180 </a:t>
            </a:r>
          </a:p>
          <a:p>
            <a:r>
              <a:rPr lang="en-US" dirty="0"/>
              <a:t>Met </a:t>
            </a:r>
            <a:r>
              <a:rPr lang="en-US" dirty="0" err="1"/>
              <a:t>ijkoscillator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op exact </a:t>
            </a:r>
            <a:r>
              <a:rPr lang="en-US" dirty="0" err="1"/>
              <a:t>veelvoud</a:t>
            </a:r>
            <a:r>
              <a:rPr lang="en-US" dirty="0"/>
              <a:t> van 100</a:t>
            </a:r>
          </a:p>
          <a:p>
            <a:r>
              <a:rPr lang="en-US" dirty="0"/>
              <a:t>MF </a:t>
            </a:r>
            <a:r>
              <a:rPr lang="en-US" dirty="0" err="1"/>
              <a:t>versterkt</a:t>
            </a:r>
            <a:r>
              <a:rPr lang="en-US" dirty="0"/>
              <a:t> 1180 – 1080 </a:t>
            </a:r>
          </a:p>
          <a:p>
            <a:r>
              <a:rPr lang="en-US" dirty="0"/>
              <a:t>LO2 </a:t>
            </a:r>
            <a:r>
              <a:rPr lang="en-US" dirty="0" err="1"/>
              <a:t>verstembaar</a:t>
            </a:r>
            <a:r>
              <a:rPr lang="en-US" dirty="0"/>
              <a:t> 1280 – 1180 </a:t>
            </a:r>
          </a:p>
          <a:p>
            <a:r>
              <a:rPr lang="en-US" dirty="0"/>
              <a:t>MF2 is 100kHz</a:t>
            </a:r>
          </a:p>
          <a:p>
            <a:r>
              <a:rPr lang="en-US" dirty="0"/>
              <a:t>Na </a:t>
            </a:r>
            <a:r>
              <a:rPr lang="en-US" dirty="0" err="1"/>
              <a:t>opwarmen</a:t>
            </a:r>
            <a:r>
              <a:rPr lang="en-US" dirty="0"/>
              <a:t> (½h) </a:t>
            </a:r>
            <a:r>
              <a:rPr lang="en-US" dirty="0" err="1"/>
              <a:t>instelbaar</a:t>
            </a:r>
            <a:r>
              <a:rPr lang="en-US" dirty="0"/>
              <a:t> op ½kHz 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321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Barlow Wadley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Triple Super 1973</a:t>
            </a:r>
          </a:p>
          <a:p>
            <a:r>
              <a:rPr lang="en-US" dirty="0" err="1"/>
              <a:t>Afwijking</a:t>
            </a:r>
            <a:r>
              <a:rPr lang="en-US" dirty="0"/>
              <a:t> 1e </a:t>
            </a:r>
            <a:r>
              <a:rPr lang="en-US" dirty="0" err="1"/>
              <a:t>en</a:t>
            </a:r>
            <a:r>
              <a:rPr lang="en-US" dirty="0"/>
              <a:t> 2e </a:t>
            </a:r>
            <a:br>
              <a:rPr lang="en-US" dirty="0"/>
            </a:br>
            <a:r>
              <a:rPr lang="en-US" dirty="0" err="1"/>
              <a:t>osc</a:t>
            </a:r>
            <a:r>
              <a:rPr lang="en-US" dirty="0"/>
              <a:t> </a:t>
            </a:r>
            <a:r>
              <a:rPr lang="en-US" dirty="0" err="1"/>
              <a:t>gelijk</a:t>
            </a:r>
            <a:r>
              <a:rPr lang="en-US" dirty="0"/>
              <a:t>, heft op</a:t>
            </a:r>
          </a:p>
          <a:p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gevoelig</a:t>
            </a:r>
            <a:endParaRPr lang="en-US" dirty="0"/>
          </a:p>
          <a:p>
            <a:r>
              <a:rPr lang="en-US" dirty="0"/>
              <a:t>USB / LSB</a:t>
            </a:r>
          </a:p>
          <a:p>
            <a:r>
              <a:rPr lang="en-US" dirty="0" err="1"/>
              <a:t>Bediening</a:t>
            </a:r>
            <a:r>
              <a:rPr lang="en-US" dirty="0"/>
              <a:t> </a:t>
            </a:r>
            <a:r>
              <a:rPr lang="en-US" dirty="0" err="1"/>
              <a:t>simpel</a:t>
            </a:r>
            <a:r>
              <a:rPr lang="en-US" dirty="0"/>
              <a:t>!</a:t>
            </a:r>
          </a:p>
          <a:p>
            <a:r>
              <a:rPr lang="en-US" dirty="0" err="1"/>
              <a:t>Wondertoestel</a:t>
            </a:r>
            <a:r>
              <a:rPr lang="en-US" dirty="0"/>
              <a:t> van de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zeventig</a:t>
            </a:r>
            <a:r>
              <a:rPr lang="en-US" dirty="0"/>
              <a:t>, </a:t>
            </a:r>
            <a:r>
              <a:rPr lang="en-US" dirty="0" err="1"/>
              <a:t>fl</a:t>
            </a:r>
            <a:r>
              <a:rPr lang="en-US" dirty="0"/>
              <a:t> 800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99" y="1196752"/>
            <a:ext cx="4979392" cy="37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80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Wadley Drift Compensation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Doel</a:t>
            </a:r>
            <a:r>
              <a:rPr lang="en-US" dirty="0"/>
              <a:t>: </a:t>
            </a:r>
            <a:r>
              <a:rPr lang="en-US" dirty="0" err="1"/>
              <a:t>Breng</a:t>
            </a:r>
            <a:r>
              <a:rPr lang="en-US" dirty="0"/>
              <a:t> x500 exact op 2500</a:t>
            </a:r>
          </a:p>
          <a:p>
            <a:r>
              <a:rPr lang="en-US" dirty="0"/>
              <a:t>RF: 500 – 30500 kHz</a:t>
            </a:r>
          </a:p>
          <a:p>
            <a:r>
              <a:rPr lang="en-US" dirty="0"/>
              <a:t>LO1: 45500 – 75500, MF1 is 45000</a:t>
            </a:r>
          </a:p>
          <a:p>
            <a:r>
              <a:rPr lang="en-US" dirty="0"/>
              <a:t>LO2: 42500, Low Side Injection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aparte</a:t>
            </a:r>
            <a:r>
              <a:rPr lang="en-US" dirty="0"/>
              <a:t> 2e oscillator:</a:t>
            </a:r>
          </a:p>
          <a:p>
            <a:pPr lvl="1"/>
            <a:r>
              <a:rPr lang="en-US" dirty="0"/>
              <a:t>mixing LO1 met </a:t>
            </a:r>
            <a:r>
              <a:rPr lang="en-US" dirty="0" err="1"/>
              <a:t>harmonischen</a:t>
            </a:r>
            <a:r>
              <a:rPr lang="en-US" dirty="0"/>
              <a:t> 1M </a:t>
            </a:r>
            <a:r>
              <a:rPr lang="en-US" dirty="0" err="1"/>
              <a:t>kristal</a:t>
            </a:r>
            <a:endParaRPr lang="en-US" dirty="0"/>
          </a:p>
          <a:p>
            <a:pPr lvl="1"/>
            <a:r>
              <a:rPr lang="en-US" dirty="0"/>
              <a:t>Filtering door 42500 </a:t>
            </a:r>
            <a:r>
              <a:rPr lang="en-US" dirty="0" err="1"/>
              <a:t>kristal</a:t>
            </a:r>
            <a:r>
              <a:rPr lang="en-US" dirty="0"/>
              <a:t> (300kHz breed)</a:t>
            </a:r>
          </a:p>
          <a:p>
            <a:pPr lvl="1"/>
            <a:r>
              <a:rPr lang="en-US" dirty="0" err="1"/>
              <a:t>Als</a:t>
            </a:r>
            <a:r>
              <a:rPr lang="en-US" dirty="0"/>
              <a:t> LO1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LO2 </a:t>
            </a:r>
            <a:r>
              <a:rPr lang="en-US" dirty="0" err="1"/>
              <a:t>ook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1374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61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Blokschema</a:t>
            </a:r>
            <a:r>
              <a:rPr lang="en-US" dirty="0"/>
              <a:t> van de Barlow Wadley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2540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stem je kHz </a:t>
            </a:r>
            <a:r>
              <a:rPr lang="en-US" dirty="0" err="1"/>
              <a:t>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Drift compensation: x500 </a:t>
            </a:r>
            <a:r>
              <a:rPr lang="en-US" dirty="0" err="1"/>
              <a:t>komt</a:t>
            </a:r>
            <a:r>
              <a:rPr lang="en-US" dirty="0"/>
              <a:t> exact op 2500</a:t>
            </a:r>
          </a:p>
          <a:p>
            <a:r>
              <a:rPr lang="en-US" dirty="0"/>
              <a:t>De 1e </a:t>
            </a:r>
            <a:r>
              <a:rPr lang="en-US" dirty="0" err="1"/>
              <a:t>en</a:t>
            </a:r>
            <a:r>
              <a:rPr lang="en-US" dirty="0"/>
              <a:t> 2e MF </a:t>
            </a:r>
            <a:r>
              <a:rPr lang="en-US" dirty="0" err="1"/>
              <a:t>versterker</a:t>
            </a:r>
            <a:r>
              <a:rPr lang="en-US" dirty="0"/>
              <a:t> is 1 MHz breed</a:t>
            </a:r>
          </a:p>
          <a:p>
            <a:r>
              <a:rPr lang="en-US" dirty="0" err="1"/>
              <a:t>Dus</a:t>
            </a:r>
            <a:r>
              <a:rPr lang="en-US" dirty="0"/>
              <a:t>: x000 – x999 </a:t>
            </a:r>
            <a:r>
              <a:rPr lang="en-US" dirty="0" err="1"/>
              <a:t>komt</a:t>
            </a:r>
            <a:r>
              <a:rPr lang="en-US" dirty="0"/>
              <a:t> op 3000 – 2001</a:t>
            </a:r>
          </a:p>
          <a:p>
            <a:r>
              <a:rPr lang="en-US" dirty="0"/>
              <a:t>De 3e oscillator is </a:t>
            </a:r>
            <a:r>
              <a:rPr lang="en-US" dirty="0" err="1"/>
              <a:t>verstembaar</a:t>
            </a:r>
            <a:r>
              <a:rPr lang="en-US" dirty="0"/>
              <a:t> 2655 – 1655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16132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goed</a:t>
            </a:r>
            <a:r>
              <a:rPr lang="en-US" dirty="0"/>
              <a:t> is de Barlow Wadley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Nauwkeurigheid</a:t>
            </a:r>
            <a:r>
              <a:rPr lang="en-US" dirty="0"/>
              <a:t> is </a:t>
            </a:r>
            <a:r>
              <a:rPr lang="en-US" dirty="0" err="1"/>
              <a:t>ongelofelijk</a:t>
            </a:r>
            <a:endParaRPr lang="en-US" dirty="0"/>
          </a:p>
          <a:p>
            <a:r>
              <a:rPr lang="en-US" dirty="0" err="1"/>
              <a:t>Gevoeligheid</a:t>
            </a:r>
            <a:r>
              <a:rPr lang="en-US" dirty="0"/>
              <a:t> is </a:t>
            </a:r>
            <a:r>
              <a:rPr lang="en-US" dirty="0" err="1"/>
              <a:t>ongelofelijk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Vreselijk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ruis</a:t>
            </a:r>
            <a:endParaRPr lang="en-US" dirty="0"/>
          </a:p>
          <a:p>
            <a:r>
              <a:rPr lang="en-US" dirty="0" err="1"/>
              <a:t>Buitengewoon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spookzenders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intermodulatie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52047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Deel</a:t>
            </a:r>
            <a:r>
              <a:rPr lang="en-US" dirty="0"/>
              <a:t> 5: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ontvangers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Converter: Kent VLF</a:t>
            </a:r>
          </a:p>
          <a:p>
            <a:r>
              <a:rPr lang="en-US" dirty="0" err="1"/>
              <a:t>Tweedenetkasje</a:t>
            </a:r>
            <a:endParaRPr lang="en-US" dirty="0"/>
          </a:p>
          <a:p>
            <a:r>
              <a:rPr lang="en-US" dirty="0" err="1"/>
              <a:t>Yupiteru</a:t>
            </a:r>
            <a:r>
              <a:rPr lang="en-US" dirty="0"/>
              <a:t> MVT-7100</a:t>
            </a:r>
          </a:p>
          <a:p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tijdperk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48674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Kent VLF Converter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 numCol="2">
            <a:normAutofit/>
          </a:bodyPr>
          <a:lstStyle/>
          <a:p>
            <a:r>
              <a:rPr lang="en-US" dirty="0"/>
              <a:t>Kristal 10MHz</a:t>
            </a:r>
          </a:p>
          <a:p>
            <a:r>
              <a:rPr lang="en-US" dirty="0" err="1"/>
              <a:t>Osc</a:t>
            </a:r>
            <a:r>
              <a:rPr lang="en-US" dirty="0"/>
              <a:t>/Mixer SA612</a:t>
            </a:r>
          </a:p>
          <a:p>
            <a:r>
              <a:rPr lang="en-US" dirty="0" err="1"/>
              <a:t>Antenne-aanpassing</a:t>
            </a:r>
            <a:endParaRPr lang="en-US" dirty="0"/>
          </a:p>
          <a:p>
            <a:r>
              <a:rPr lang="en-US" dirty="0" err="1"/>
              <a:t>Verstemd</a:t>
            </a:r>
            <a:r>
              <a:rPr lang="en-US" dirty="0"/>
              <a:t> FM filter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7560840" cy="36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Ontvangst: Rechtuit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JR: Cascade ontvanger</a:t>
            </a:r>
          </a:p>
          <a:p>
            <a:r>
              <a:rPr lang="nl-NL" dirty="0"/>
              <a:t>HF versterking</a:t>
            </a:r>
          </a:p>
          <a:p>
            <a:r>
              <a:rPr lang="nl-NL" dirty="0"/>
              <a:t>Detectie</a:t>
            </a:r>
          </a:p>
          <a:p>
            <a:r>
              <a:rPr lang="nl-NL" dirty="0"/>
              <a:t>LF versterking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1" y="4149080"/>
            <a:ext cx="5406218" cy="19667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16" y="1680486"/>
            <a:ext cx="3305944" cy="2479458"/>
          </a:xfrm>
          <a:prstGeom prst="rect">
            <a:avLst/>
          </a:prstGeom>
        </p:spPr>
      </p:pic>
      <p:pic>
        <p:nvPicPr>
          <p:cNvPr id="7" name="GConra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6296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Tweedenet-Kastje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TV’s: VHF,</a:t>
            </a:r>
            <a:br>
              <a:rPr lang="en-US" dirty="0"/>
            </a:br>
            <a:r>
              <a:rPr lang="en-US" dirty="0"/>
              <a:t>50 – 240 MHz</a:t>
            </a:r>
          </a:p>
          <a:p>
            <a:r>
              <a:rPr lang="en-US" dirty="0"/>
              <a:t>Later: UHF,</a:t>
            </a:r>
            <a:br>
              <a:rPr lang="en-US" dirty="0"/>
            </a:br>
            <a:r>
              <a:rPr lang="en-US" dirty="0"/>
              <a:t>300 – 800 MHz</a:t>
            </a:r>
          </a:p>
          <a:p>
            <a:r>
              <a:rPr lang="en-US" dirty="0" err="1"/>
              <a:t>Nieuwe</a:t>
            </a:r>
            <a:r>
              <a:rPr lang="en-US" dirty="0"/>
              <a:t> TV </a:t>
            </a:r>
            <a:r>
              <a:rPr lang="en-US" dirty="0" err="1"/>
              <a:t>kopen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10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Yupiteru</a:t>
            </a:r>
            <a:r>
              <a:rPr lang="en-US" dirty="0"/>
              <a:t> MVT-7100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All-Mode, All-Wave, Handheld Scanner</a:t>
            </a:r>
          </a:p>
          <a:p>
            <a:r>
              <a:rPr lang="en-US" dirty="0"/>
              <a:t>0,150 – 1650 MHz</a:t>
            </a:r>
          </a:p>
          <a:p>
            <a:r>
              <a:rPr lang="en-US" dirty="0"/>
              <a:t>1000 </a:t>
            </a:r>
            <a:r>
              <a:rPr lang="en-US" dirty="0" err="1"/>
              <a:t>geheugens</a:t>
            </a:r>
            <a:endParaRPr lang="en-US" dirty="0"/>
          </a:p>
          <a:p>
            <a:r>
              <a:rPr lang="en-US" dirty="0" err="1"/>
              <a:t>Gevoeligheid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1uV</a:t>
            </a:r>
          </a:p>
          <a:p>
            <a:endParaRPr lang="en-US" dirty="0"/>
          </a:p>
          <a:p>
            <a:r>
              <a:rPr lang="en-US" dirty="0"/>
              <a:t>Heel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ontvangeigenschappen</a:t>
            </a:r>
            <a:endParaRPr lang="en-US" dirty="0"/>
          </a:p>
          <a:p>
            <a:r>
              <a:rPr lang="en-US" dirty="0" err="1"/>
              <a:t>Tikkeltje</a:t>
            </a:r>
            <a:r>
              <a:rPr lang="en-US" dirty="0"/>
              <a:t> </a:t>
            </a:r>
            <a:r>
              <a:rPr lang="en-US" dirty="0" err="1"/>
              <a:t>lastige</a:t>
            </a:r>
            <a:r>
              <a:rPr lang="en-US" dirty="0"/>
              <a:t> </a:t>
            </a:r>
            <a:r>
              <a:rPr lang="en-US" dirty="0" err="1"/>
              <a:t>bediening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geluidsoverdracht</a:t>
            </a:r>
            <a:r>
              <a:rPr lang="en-US" dirty="0"/>
              <a:t>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1204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Blokschema</a:t>
            </a:r>
            <a:r>
              <a:rPr lang="en-US" dirty="0"/>
              <a:t> van MVT-7100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8" y="1628800"/>
            <a:ext cx="8842608" cy="4536504"/>
          </a:xfrm>
        </p:spPr>
      </p:pic>
    </p:spTree>
    <p:extLst>
      <p:ext uri="{BB962C8B-B14F-4D97-AF65-F5344CB8AC3E}">
        <p14:creationId xmlns:p14="http://schemas.microsoft.com/office/powerpoint/2010/main" val="20671674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Ontwikkelingen</a:t>
            </a:r>
            <a:r>
              <a:rPr lang="en-US" dirty="0"/>
              <a:t> 2016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frequenties</a:t>
            </a:r>
            <a:endParaRPr lang="en-US" dirty="0"/>
          </a:p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modes: C2000, DVB, DAB,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 err="1"/>
              <a:t>Asymmetrische</a:t>
            </a:r>
            <a:r>
              <a:rPr lang="en-US" dirty="0"/>
              <a:t> </a:t>
            </a:r>
            <a:r>
              <a:rPr lang="en-US" dirty="0" err="1"/>
              <a:t>zijbanden</a:t>
            </a:r>
            <a:endParaRPr lang="en-US" dirty="0"/>
          </a:p>
          <a:p>
            <a:r>
              <a:rPr lang="en-US" dirty="0" err="1"/>
              <a:t>Quadratuurmixer</a:t>
            </a:r>
            <a:endParaRPr lang="en-US" dirty="0"/>
          </a:p>
          <a:p>
            <a:pPr lvl="1"/>
            <a:r>
              <a:rPr lang="en-US" dirty="0" err="1"/>
              <a:t>Scheidt</a:t>
            </a:r>
            <a:r>
              <a:rPr lang="en-US" dirty="0"/>
              <a:t> </a:t>
            </a:r>
            <a:r>
              <a:rPr lang="en-US" dirty="0" err="1"/>
              <a:t>ontvang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spiegelfrequentie</a:t>
            </a:r>
            <a:r>
              <a:rPr lang="en-US" dirty="0"/>
              <a:t> WEL</a:t>
            </a:r>
          </a:p>
          <a:p>
            <a:pPr lvl="1"/>
            <a:r>
              <a:rPr lang="en-US" dirty="0"/>
              <a:t>Low-IF of </a:t>
            </a:r>
            <a:r>
              <a:rPr lang="en-US" dirty="0" err="1"/>
              <a:t>zelfs</a:t>
            </a:r>
            <a:r>
              <a:rPr lang="en-US" dirty="0"/>
              <a:t> Zero-IF</a:t>
            </a:r>
          </a:p>
          <a:p>
            <a:r>
              <a:rPr lang="en-US" dirty="0"/>
              <a:t>One-chip </a:t>
            </a:r>
            <a:r>
              <a:rPr lang="en-US" dirty="0" err="1"/>
              <a:t>ontvangers</a:t>
            </a:r>
            <a:endParaRPr lang="en-US" dirty="0"/>
          </a:p>
          <a:p>
            <a:r>
              <a:rPr lang="en-US" dirty="0"/>
              <a:t>Software Defined Radio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2668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</a:t>
            </a:r>
            <a:r>
              <a:rPr lang="en-US" dirty="0" err="1"/>
              <a:t>ontvanger</a:t>
            </a:r>
            <a:r>
              <a:rPr lang="en-US" dirty="0"/>
              <a:t> TEA5767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Kost</a:t>
            </a:r>
            <a:r>
              <a:rPr lang="en-US" dirty="0"/>
              <a:t> 50ct</a:t>
            </a:r>
          </a:p>
          <a:p>
            <a:r>
              <a:rPr lang="en-US" dirty="0"/>
              <a:t>PCB 11mm</a:t>
            </a:r>
          </a:p>
          <a:p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aansturen</a:t>
            </a:r>
            <a:endParaRPr lang="en-US" dirty="0"/>
          </a:p>
          <a:p>
            <a:r>
              <a:rPr lang="en-US" dirty="0"/>
              <a:t>FM 77 – 108 MHz</a:t>
            </a:r>
          </a:p>
          <a:p>
            <a:r>
              <a:rPr lang="en-US" dirty="0"/>
              <a:t>IF is 225kHz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84" y="1412776"/>
            <a:ext cx="469617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734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DVB Dongle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err="1"/>
              <a:t>Pakketje</a:t>
            </a:r>
            <a:r>
              <a:rPr lang="en-US" dirty="0"/>
              <a:t> met ant,</a:t>
            </a:r>
            <a:br>
              <a:rPr lang="en-US" dirty="0"/>
            </a:br>
            <a:r>
              <a:rPr lang="en-US" dirty="0"/>
              <a:t>CD </a:t>
            </a:r>
            <a:r>
              <a:rPr lang="en-US" dirty="0" err="1"/>
              <a:t>en</a:t>
            </a:r>
            <a:r>
              <a:rPr lang="en-US" dirty="0"/>
              <a:t> AB: 8$</a:t>
            </a:r>
          </a:p>
          <a:p>
            <a:r>
              <a:rPr lang="en-US"/>
              <a:t>IC RT820T</a:t>
            </a:r>
            <a:br>
              <a:rPr lang="en-US" dirty="0"/>
            </a:br>
            <a:r>
              <a:rPr lang="en-US" dirty="0"/>
              <a:t>24 </a:t>
            </a:r>
            <a:r>
              <a:rPr lang="en-US"/>
              <a:t>– 1850 </a:t>
            </a:r>
            <a:r>
              <a:rPr lang="en-US" dirty="0"/>
              <a:t>MHz</a:t>
            </a:r>
          </a:p>
          <a:p>
            <a:r>
              <a:rPr lang="en-US" dirty="0"/>
              <a:t>Q-mixer </a:t>
            </a:r>
            <a:r>
              <a:rPr lang="en-US" dirty="0" err="1"/>
              <a:t>naar</a:t>
            </a:r>
            <a:r>
              <a:rPr lang="en-US" dirty="0"/>
              <a:t> IF:</a:t>
            </a:r>
            <a:br>
              <a:rPr lang="en-US" dirty="0"/>
            </a:br>
            <a:r>
              <a:rPr lang="en-US" dirty="0" err="1"/>
              <a:t>kanaalbreedte</a:t>
            </a:r>
            <a:r>
              <a:rPr lang="en-US" dirty="0"/>
              <a:t>/2</a:t>
            </a:r>
          </a:p>
          <a:p>
            <a:r>
              <a:rPr lang="en-US" dirty="0" err="1"/>
              <a:t>Samplen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10MHz * 8 bit</a:t>
            </a:r>
          </a:p>
          <a:p>
            <a:r>
              <a:rPr lang="en-US" dirty="0" err="1"/>
              <a:t>Verwerking</a:t>
            </a:r>
            <a:r>
              <a:rPr lang="en-US" dirty="0"/>
              <a:t> in PC: Scanner, DVB, spectrum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32333"/>
            <a:ext cx="4176464" cy="43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445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/>
              <a:t>Meenemen deel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 numCol="2">
            <a:normAutofit/>
          </a:bodyPr>
          <a:lstStyle/>
          <a:p>
            <a:r>
              <a:rPr lang="nl-NL" dirty="0"/>
              <a:t>Rechtuit: Conrad</a:t>
            </a:r>
          </a:p>
          <a:p>
            <a:r>
              <a:rPr lang="nl-NL" dirty="0"/>
              <a:t>Rechtuit: Jampot</a:t>
            </a:r>
          </a:p>
          <a:p>
            <a:r>
              <a:rPr lang="nl-NL" dirty="0"/>
              <a:t>Boeken: SR JR DA</a:t>
            </a:r>
          </a:p>
          <a:p>
            <a:r>
              <a:rPr lang="nl-NL" dirty="0"/>
              <a:t>Super: D2243</a:t>
            </a:r>
          </a:p>
          <a:p>
            <a:r>
              <a:rPr lang="en-US" dirty="0"/>
              <a:t>Super: WR30</a:t>
            </a:r>
          </a:p>
          <a:p>
            <a:r>
              <a:rPr lang="en-US" dirty="0" err="1"/>
              <a:t>Genometer</a:t>
            </a:r>
            <a:r>
              <a:rPr lang="en-US" dirty="0"/>
              <a:t> 156</a:t>
            </a:r>
          </a:p>
          <a:p>
            <a:r>
              <a:rPr lang="en-US" dirty="0" err="1"/>
              <a:t>Stekkerdoos</a:t>
            </a:r>
            <a:endParaRPr lang="nl-NL" dirty="0"/>
          </a:p>
          <a:p>
            <a:r>
              <a:rPr lang="nl-NL" dirty="0"/>
              <a:t>Draadantenne</a:t>
            </a:r>
          </a:p>
          <a:p>
            <a:r>
              <a:rPr lang="nl-NL" dirty="0"/>
              <a:t>Dubbele afstem-C</a:t>
            </a:r>
          </a:p>
          <a:p>
            <a:r>
              <a:rPr lang="nl-NL" dirty="0"/>
              <a:t>ECH81</a:t>
            </a:r>
          </a:p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11223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/>
              <a:t>Meenemen deel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 numCol="2">
            <a:normAutofit/>
          </a:bodyPr>
          <a:lstStyle/>
          <a:p>
            <a:r>
              <a:rPr lang="nl-NL" dirty="0"/>
              <a:t>Boeken: SR JR DA</a:t>
            </a:r>
          </a:p>
          <a:p>
            <a:r>
              <a:rPr lang="nl-NL" dirty="0"/>
              <a:t>Super: D2243</a:t>
            </a:r>
          </a:p>
          <a:p>
            <a:r>
              <a:rPr lang="en-US" dirty="0"/>
              <a:t>Super: WR30</a:t>
            </a:r>
          </a:p>
          <a:p>
            <a:r>
              <a:rPr lang="en-US" dirty="0" err="1"/>
              <a:t>Genometer</a:t>
            </a:r>
            <a:r>
              <a:rPr lang="en-US" dirty="0"/>
              <a:t> 156</a:t>
            </a:r>
          </a:p>
          <a:p>
            <a:r>
              <a:rPr lang="en-US" dirty="0" err="1"/>
              <a:t>Stekkerdoos</a:t>
            </a:r>
            <a:endParaRPr lang="nl-NL" dirty="0"/>
          </a:p>
          <a:p>
            <a:r>
              <a:rPr lang="nl-NL" dirty="0"/>
              <a:t>Kent LG-</a:t>
            </a:r>
            <a:r>
              <a:rPr lang="nl-NL" dirty="0" err="1"/>
              <a:t>Conv</a:t>
            </a:r>
            <a:endParaRPr lang="nl-NL" dirty="0"/>
          </a:p>
          <a:p>
            <a:r>
              <a:rPr lang="nl-NL" dirty="0"/>
              <a:t>Draadantenne</a:t>
            </a:r>
          </a:p>
          <a:p>
            <a:r>
              <a:rPr lang="nl-NL" dirty="0"/>
              <a:t>Philips D2935/99</a:t>
            </a:r>
          </a:p>
          <a:p>
            <a:r>
              <a:rPr lang="nl-NL" dirty="0"/>
              <a:t>Barlow </a:t>
            </a:r>
            <a:r>
              <a:rPr lang="nl-NL" dirty="0" err="1"/>
              <a:t>Wadley</a:t>
            </a:r>
            <a:endParaRPr lang="nl-NL" dirty="0"/>
          </a:p>
          <a:p>
            <a:r>
              <a:rPr lang="en-US" dirty="0" err="1"/>
              <a:t>Yupiteru</a:t>
            </a:r>
            <a:r>
              <a:rPr lang="en-US" dirty="0"/>
              <a:t> MVT-7100</a:t>
            </a:r>
          </a:p>
          <a:p>
            <a:r>
              <a:rPr lang="en-US" dirty="0"/>
              <a:t>ZN414 </a:t>
            </a:r>
            <a:r>
              <a:rPr lang="en-US" dirty="0" err="1"/>
              <a:t>en</a:t>
            </a:r>
            <a:r>
              <a:rPr lang="en-US" dirty="0"/>
              <a:t> TEA5767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094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van </a:t>
            </a:r>
            <a:r>
              <a:rPr lang="en-US" dirty="0" err="1"/>
              <a:t>Rechtuit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Conrad </a:t>
            </a:r>
            <a:r>
              <a:rPr lang="en-US" dirty="0" err="1"/>
              <a:t>pakketje</a:t>
            </a:r>
            <a:r>
              <a:rPr lang="en-US" dirty="0"/>
              <a:t> 10 euro</a:t>
            </a:r>
          </a:p>
          <a:p>
            <a:r>
              <a:rPr lang="en-US" dirty="0"/>
              <a:t>AM </a:t>
            </a:r>
            <a:r>
              <a:rPr lang="en-US" dirty="0" err="1"/>
              <a:t>rechtuit</a:t>
            </a:r>
            <a:r>
              <a:rPr lang="en-US" dirty="0"/>
              <a:t>-IC</a:t>
            </a:r>
          </a:p>
          <a:p>
            <a:r>
              <a:rPr lang="en-US" dirty="0" err="1"/>
              <a:t>Kartonnen</a:t>
            </a:r>
            <a:r>
              <a:rPr lang="en-US" dirty="0"/>
              <a:t> </a:t>
            </a:r>
            <a:r>
              <a:rPr lang="en-US" dirty="0" err="1"/>
              <a:t>doos</a:t>
            </a:r>
            <a:r>
              <a:rPr lang="en-US" dirty="0"/>
              <a:t>, 1,5V </a:t>
            </a:r>
            <a:r>
              <a:rPr lang="en-US" dirty="0" err="1"/>
              <a:t>versterker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Afbeelding 4" descr="GCon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7645136" cy="3010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Selectiviteitsproef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Rechtuit</a:t>
            </a:r>
            <a:r>
              <a:rPr lang="en-US" dirty="0"/>
              <a:t> op 1400</a:t>
            </a:r>
            <a:br>
              <a:rPr lang="en-US" dirty="0"/>
            </a:br>
            <a:r>
              <a:rPr lang="en-US" dirty="0" err="1"/>
              <a:t>Meetzender</a:t>
            </a:r>
            <a:r>
              <a:rPr lang="en-US" dirty="0"/>
              <a:t> 1300 – 1500</a:t>
            </a:r>
          </a:p>
          <a:p>
            <a:endParaRPr lang="en-US" dirty="0"/>
          </a:p>
          <a:p>
            <a:r>
              <a:rPr lang="en-US" dirty="0" err="1"/>
              <a:t>Rechtuit</a:t>
            </a:r>
            <a:r>
              <a:rPr lang="en-US" dirty="0"/>
              <a:t> op 700</a:t>
            </a:r>
            <a:br>
              <a:rPr lang="en-US" dirty="0"/>
            </a:br>
            <a:r>
              <a:rPr lang="en-US" dirty="0" err="1"/>
              <a:t>Meetzender</a:t>
            </a:r>
            <a:r>
              <a:rPr lang="en-US" dirty="0"/>
              <a:t> op 600 – 800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Selectiviteit</a:t>
            </a:r>
            <a:r>
              <a:rPr lang="en-US" dirty="0"/>
              <a:t> </a:t>
            </a:r>
            <a:r>
              <a:rPr lang="en-US" dirty="0" err="1"/>
              <a:t>slecht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wisselend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6651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2932</Words>
  <Application>Microsoft Office PowerPoint</Application>
  <PresentationFormat>Diavoorstelling (4:3)</PresentationFormat>
  <Paragraphs>497</Paragraphs>
  <Slides>77</Slides>
  <Notes>4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77</vt:i4>
      </vt:variant>
    </vt:vector>
  </HeadingPairs>
  <TitlesOfParts>
    <vt:vector size="81" baseType="lpstr">
      <vt:lpstr>Arial</vt:lpstr>
      <vt:lpstr>Calibri</vt:lpstr>
      <vt:lpstr>Cambria Math</vt:lpstr>
      <vt:lpstr>Kantoorthema</vt:lpstr>
      <vt:lpstr>Een SUPER lezing</vt:lpstr>
      <vt:lpstr>Inhoud</vt:lpstr>
      <vt:lpstr>Onderwerpen</vt:lpstr>
      <vt:lpstr>Boeken</vt:lpstr>
      <vt:lpstr>Deel 1: Van Elektron tot Super</vt:lpstr>
      <vt:lpstr>Kwaliteit van ontvangers</vt:lpstr>
      <vt:lpstr>Ontvangst: Rechtuit</vt:lpstr>
      <vt:lpstr>Schema van Rechtuit</vt:lpstr>
      <vt:lpstr>Selectiviteitsproef</vt:lpstr>
      <vt:lpstr>L’AMiGo</vt:lpstr>
      <vt:lpstr>Beperkingen van de rechtuit</vt:lpstr>
      <vt:lpstr>Frequentie-omzetting</vt:lpstr>
      <vt:lpstr>Uitvinder: Armstrong</vt:lpstr>
      <vt:lpstr>Signaal: Cosinus</vt:lpstr>
      <vt:lpstr>Productregel voor cos</vt:lpstr>
      <vt:lpstr>Oscillatorexperiment</vt:lpstr>
      <vt:lpstr>Operation RAFTER</vt:lpstr>
      <vt:lpstr>De TV-peilwagen</vt:lpstr>
      <vt:lpstr>Proefje voor thuis: SSB</vt:lpstr>
      <vt:lpstr>Selectiviteitsproef</vt:lpstr>
      <vt:lpstr>Versterken, Variabele steilheid</vt:lpstr>
      <vt:lpstr>Schema met ECH</vt:lpstr>
      <vt:lpstr>Deel 2: Van Super tot Dubbelsuper</vt:lpstr>
      <vt:lpstr>Spiegelfrequenties</vt:lpstr>
      <vt:lpstr>Spiegelexperiment</vt:lpstr>
      <vt:lpstr>Spiegelonderdrukking</vt:lpstr>
      <vt:lpstr>Spiegels op de Lange Golf</vt:lpstr>
      <vt:lpstr>Spiegels op de Middengolf</vt:lpstr>
      <vt:lpstr>Spiegels op de FM</vt:lpstr>
      <vt:lpstr>Enkelsuper: BX594A</vt:lpstr>
      <vt:lpstr>Philips L6X38T / 22RL789</vt:lpstr>
      <vt:lpstr>Onderdrukking: extra preselectie</vt:lpstr>
      <vt:lpstr>Enkelsuper: BX998A</vt:lpstr>
      <vt:lpstr>National NC-57</vt:lpstr>
      <vt:lpstr>Philips BX925</vt:lpstr>
      <vt:lpstr>De keuze van MF cf JR2</vt:lpstr>
      <vt:lpstr>Dubbelsuper</vt:lpstr>
      <vt:lpstr>De Grundig Satellit 2100</vt:lpstr>
      <vt:lpstr>In de Grundig KG-Tuner</vt:lpstr>
      <vt:lpstr>Drievoudige conversie</vt:lpstr>
      <vt:lpstr>Deel 3: Theorie: versterken en mengen</vt:lpstr>
      <vt:lpstr>Versterking: Lineair Ideaal</vt:lpstr>
      <vt:lpstr>Cascade: Smalbandig</vt:lpstr>
      <vt:lpstr>Versterking is niet lineair</vt:lpstr>
      <vt:lpstr>Menging in Kwadratische Versterker</vt:lpstr>
      <vt:lpstr>Vervorming in kwadratische versterker </vt:lpstr>
      <vt:lpstr>Derdegraads versterker: menging</vt:lpstr>
      <vt:lpstr>Zijbanden</vt:lpstr>
      <vt:lpstr>Vervorming van derde orde</vt:lpstr>
      <vt:lpstr>Kruismodulatie bij derde orde</vt:lpstr>
      <vt:lpstr>Spookstations bij derde orde</vt:lpstr>
      <vt:lpstr>Conclusies versterking</vt:lpstr>
      <vt:lpstr>Deel 4: Afstemnauwkeurigheid</vt:lpstr>
      <vt:lpstr>Nauwkeurig afstemmen</vt:lpstr>
      <vt:lpstr>Oscillator bepaalt afstemming</vt:lpstr>
      <vt:lpstr>Frequentiebepalend element</vt:lpstr>
      <vt:lpstr>Ajax Scheepszender</vt:lpstr>
      <vt:lpstr>Super Tech WR30</vt:lpstr>
      <vt:lpstr>De Philips D2999 / D2935</vt:lpstr>
      <vt:lpstr>In de D2999 / D2935  (AM)</vt:lpstr>
      <vt:lpstr>Siemens E566 Regenboog</vt:lpstr>
      <vt:lpstr>Under the Rain Bow</vt:lpstr>
      <vt:lpstr>Barlow Wadley</vt:lpstr>
      <vt:lpstr>Wadley Drift Compensation</vt:lpstr>
      <vt:lpstr>Blokschema van de Barlow Wadley</vt:lpstr>
      <vt:lpstr>Hoe stem je kHz af</vt:lpstr>
      <vt:lpstr>Hoe goed is de Barlow Wadley</vt:lpstr>
      <vt:lpstr>Deel 5: Mooie ontvangers</vt:lpstr>
      <vt:lpstr>De Kent VLF Converter</vt:lpstr>
      <vt:lpstr>Tweedenet-Kastje</vt:lpstr>
      <vt:lpstr>Yupiteru MVT-7100</vt:lpstr>
      <vt:lpstr>Blokschema van MVT-7100</vt:lpstr>
      <vt:lpstr>Ontwikkelingen 2016</vt:lpstr>
      <vt:lpstr>FM ontvanger TEA5767</vt:lpstr>
      <vt:lpstr>DVB Dongle</vt:lpstr>
      <vt:lpstr>Meenemen deel 1</vt:lpstr>
      <vt:lpstr>Meenemen deel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SUPER lezing</dc:title>
  <dc:creator>Gerard</dc:creator>
  <cp:lastModifiedBy>Tel, G. (Gerard)</cp:lastModifiedBy>
  <cp:revision>61</cp:revision>
  <dcterms:created xsi:type="dcterms:W3CDTF">2015-11-14T15:45:22Z</dcterms:created>
  <dcterms:modified xsi:type="dcterms:W3CDTF">2021-02-11T14:32:36Z</dcterms:modified>
</cp:coreProperties>
</file>