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8" r:id="rId3"/>
    <p:sldId id="258" r:id="rId4"/>
    <p:sldId id="269" r:id="rId5"/>
    <p:sldId id="290" r:id="rId6"/>
    <p:sldId id="271" r:id="rId7"/>
    <p:sldId id="272" r:id="rId8"/>
    <p:sldId id="260" r:id="rId9"/>
    <p:sldId id="276" r:id="rId10"/>
    <p:sldId id="274" r:id="rId11"/>
    <p:sldId id="328" r:id="rId12"/>
    <p:sldId id="329" r:id="rId13"/>
    <p:sldId id="330" r:id="rId14"/>
    <p:sldId id="267" r:id="rId15"/>
    <p:sldId id="358" r:id="rId16"/>
    <p:sldId id="297" r:id="rId17"/>
    <p:sldId id="359" r:id="rId18"/>
    <p:sldId id="331" r:id="rId19"/>
    <p:sldId id="332" r:id="rId20"/>
    <p:sldId id="333" r:id="rId21"/>
    <p:sldId id="355" r:id="rId22"/>
    <p:sldId id="334" r:id="rId23"/>
    <p:sldId id="335" r:id="rId24"/>
    <p:sldId id="336" r:id="rId25"/>
    <p:sldId id="337" r:id="rId26"/>
    <p:sldId id="338" r:id="rId27"/>
    <p:sldId id="357" r:id="rId28"/>
    <p:sldId id="339" r:id="rId29"/>
    <p:sldId id="340" r:id="rId30"/>
    <p:sldId id="299" r:id="rId31"/>
    <p:sldId id="352" r:id="rId32"/>
    <p:sldId id="292" r:id="rId33"/>
    <p:sldId id="356" r:id="rId34"/>
    <p:sldId id="353" r:id="rId35"/>
    <p:sldId id="351" r:id="rId36"/>
    <p:sldId id="354" r:id="rId37"/>
    <p:sldId id="327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17-6-2024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17-6-2024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17-6-2024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17-6-2024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17-6-2024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17-6-2024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radiomuseum.org/dsp_hersteller_detail.cfm?company_id=358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nl.wikipedia.org/wiki/Edwin_Armstro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ucien_L%C3%A9vy#Biographie" TargetMode="External"/><Relationship Id="rId2" Type="http://schemas.openxmlformats.org/officeDocument/2006/relationships/hyperlink" Target="https://fr.wikipedia.org/wiki/Lucien_L%C3%A9v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nfor.nl/index.php?id=34531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museum.org/forum/returning_the_plate_snubbing_capacitor_to_the_cathode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file:///C:\Users\gerar\Dropbox\FotoAlbum\RadioCorner\Sets\Futaba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00087"/>
            <a:ext cx="7772400" cy="1038225"/>
          </a:xfrm>
        </p:spPr>
        <p:txBody>
          <a:bodyPr/>
          <a:lstStyle/>
          <a:p>
            <a:r>
              <a:rPr lang="nl-NL" dirty="0" err="1"/>
              <a:t>Teletone</a:t>
            </a:r>
            <a:r>
              <a:rPr lang="nl-NL" dirty="0"/>
              <a:t> 111 (1948)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20072" y="2564904"/>
            <a:ext cx="2952328" cy="3073896"/>
          </a:xfrm>
        </p:spPr>
        <p:txBody>
          <a:bodyPr>
            <a:normAutofit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br>
              <a:rPr lang="en-US" dirty="0"/>
            </a:br>
            <a:r>
              <a:rPr lang="en-US" dirty="0"/>
              <a:t>12/06/2024</a:t>
            </a:r>
          </a:p>
          <a:p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947350-2B00-E572-17A9-7C5D53EB4E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3800" r="6737" b="1991"/>
          <a:stretch/>
        </p:blipFill>
        <p:spPr>
          <a:xfrm>
            <a:off x="563014" y="2267219"/>
            <a:ext cx="4680520" cy="38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Samenvatting</a:t>
            </a:r>
            <a:r>
              <a:rPr lang="en-US" dirty="0"/>
              <a:t> AA5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Simpel</a:t>
            </a:r>
            <a:r>
              <a:rPr lang="en-US" dirty="0"/>
              <a:t> maar </a:t>
            </a:r>
            <a:r>
              <a:rPr lang="en-US" dirty="0" err="1"/>
              <a:t>mooi</a:t>
            </a:r>
            <a:r>
              <a:rPr lang="en-US" dirty="0"/>
              <a:t> </a:t>
            </a:r>
            <a:r>
              <a:rPr lang="en-US" dirty="0" err="1"/>
              <a:t>doosje</a:t>
            </a:r>
            <a:endParaRPr lang="en-US" dirty="0"/>
          </a:p>
          <a:p>
            <a:r>
              <a:rPr lang="en-US" dirty="0"/>
              <a:t>Meestal 2 </a:t>
            </a:r>
            <a:r>
              <a:rPr lang="en-US" dirty="0" err="1"/>
              <a:t>knoppen</a:t>
            </a:r>
            <a:r>
              <a:rPr lang="en-US" dirty="0"/>
              <a:t> VOL/OFF </a:t>
            </a:r>
            <a:r>
              <a:rPr lang="en-US" dirty="0" err="1"/>
              <a:t>en</a:t>
            </a:r>
            <a:r>
              <a:rPr lang="en-US" dirty="0"/>
              <a:t> TUNE</a:t>
            </a:r>
          </a:p>
          <a:p>
            <a:r>
              <a:rPr lang="en-US" dirty="0" err="1"/>
              <a:t>Schaal</a:t>
            </a:r>
            <a:r>
              <a:rPr lang="en-US" dirty="0"/>
              <a:t> met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cijfers</a:t>
            </a:r>
            <a:endParaRPr lang="en-US" dirty="0"/>
          </a:p>
          <a:p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simpeler</a:t>
            </a:r>
            <a:r>
              <a:rPr lang="en-US" dirty="0"/>
              <a:t> dan </a:t>
            </a:r>
            <a:r>
              <a:rPr lang="en-US" dirty="0" err="1"/>
              <a:t>Uutje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keuze</a:t>
            </a:r>
            <a:r>
              <a:rPr lang="en-US" dirty="0"/>
              <a:t> in band of spanning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98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01C5B-7081-6888-45DD-359A6CDB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De </a:t>
            </a:r>
            <a:r>
              <a:rPr lang="nl-NL" dirty="0" err="1"/>
              <a:t>Teletone</a:t>
            </a:r>
            <a:r>
              <a:rPr lang="nl-NL" dirty="0"/>
              <a:t> 111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7F28B9-AD86-6EA1-83C9-B5387908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/>
          <a:lstStyle/>
          <a:p>
            <a:r>
              <a:rPr lang="nl-NL" dirty="0"/>
              <a:t>Van hout (meest kunststof), USA, ca. 1948</a:t>
            </a:r>
          </a:p>
          <a:p>
            <a:r>
              <a:rPr lang="nl-NL" dirty="0"/>
              <a:t>29cm, 530 – 1700kHz, raamantenne</a:t>
            </a:r>
          </a:p>
          <a:p>
            <a:r>
              <a:rPr lang="nl-NL" dirty="0"/>
              <a:t>2006, €10</a:t>
            </a:r>
          </a:p>
          <a:p>
            <a:endParaRPr lang="nl-NL" dirty="0"/>
          </a:p>
          <a:p>
            <a:r>
              <a:rPr lang="nl-NL" dirty="0"/>
              <a:t>LS op chassis</a:t>
            </a:r>
            <a:br>
              <a:rPr lang="nl-NL" dirty="0"/>
            </a:br>
            <a:r>
              <a:rPr lang="nl-NL" dirty="0"/>
              <a:t>(gebruikelijk)</a:t>
            </a:r>
          </a:p>
          <a:p>
            <a:r>
              <a:rPr lang="nl-NL" dirty="0"/>
              <a:t>Raam dwars</a:t>
            </a:r>
            <a:br>
              <a:rPr lang="nl-NL" dirty="0"/>
            </a:br>
            <a:r>
              <a:rPr lang="nl-NL" dirty="0"/>
              <a:t>(meest achter)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D9C4F3-250F-747C-0C89-94FE4062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E32FA5-034A-65CA-5248-7D7B28A66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00" y="2996952"/>
            <a:ext cx="4781880" cy="35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9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0E2C6-4BDB-2E4C-2E7A-8837EC84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r>
              <a:rPr lang="nl-NL" dirty="0">
                <a:hlinkClick r:id="rId2"/>
              </a:rPr>
              <a:t>Tele-Tone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3805B5-C852-E39E-37B4-5B01E5CF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Gevestigd in New York, vanaf 1945</a:t>
            </a:r>
          </a:p>
          <a:p>
            <a:r>
              <a:rPr lang="nl-NL" dirty="0"/>
              <a:t>Radio’s, Stereosets, Grammofoons, Gitaarversterkers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Buizen bij mij 4x Miniatuur + 1x </a:t>
            </a:r>
            <a:r>
              <a:rPr lang="nl-NL" dirty="0" err="1"/>
              <a:t>Octal</a:t>
            </a:r>
            <a:r>
              <a:rPr lang="nl-NL" dirty="0"/>
              <a:t>: </a:t>
            </a:r>
            <a:br>
              <a:rPr lang="nl-NL" dirty="0"/>
            </a:br>
            <a:r>
              <a:rPr lang="en-US" dirty="0"/>
              <a:t>12BE6, 12BA6, 12AT6, 35A5, 35W4</a:t>
            </a:r>
          </a:p>
          <a:p>
            <a:r>
              <a:rPr lang="en-US" dirty="0"/>
              <a:t>Schema van “Series A”, 5x Octal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EA4AA6-7A4B-B785-1C39-DC14D285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DFFF3F-9C3E-F264-6F22-D228C6FCD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95" y="536574"/>
            <a:ext cx="3252445" cy="8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4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6F159-432A-6332-6DAF-5DA4BA50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Ook met mooiere kast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235C91-08A4-ED46-6F11-5F9E79155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4525963"/>
          </a:xfrm>
        </p:spPr>
        <p:txBody>
          <a:bodyPr/>
          <a:lstStyle/>
          <a:p>
            <a:r>
              <a:rPr lang="nl-NL" dirty="0"/>
              <a:t>Afgeronde hoeken</a:t>
            </a:r>
          </a:p>
          <a:p>
            <a:r>
              <a:rPr lang="nl-NL" dirty="0"/>
              <a:t>Messing grille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5FA11D-D4D1-E446-69FF-D245478D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5231E80-B637-C574-A223-1DA9DF47C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7490" r="7846" b="8621"/>
          <a:stretch/>
        </p:blipFill>
        <p:spPr>
          <a:xfrm>
            <a:off x="251519" y="2197327"/>
            <a:ext cx="5332055" cy="3928836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0E7A6D8B-4EF0-3526-E0F3-40284871F1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3800" r="6737" b="1991"/>
          <a:stretch/>
        </p:blipFill>
        <p:spPr>
          <a:xfrm>
            <a:off x="5993677" y="3717032"/>
            <a:ext cx="2898194" cy="24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6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en-US" dirty="0"/>
              <a:t>Converter: </a:t>
            </a:r>
            <a:r>
              <a:rPr lang="en-US" dirty="0" err="1"/>
              <a:t>Pentagrid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997152"/>
          </a:xfrm>
        </p:spPr>
        <p:txBody>
          <a:bodyPr>
            <a:normAutofit/>
          </a:bodyPr>
          <a:lstStyle/>
          <a:p>
            <a:r>
              <a:rPr lang="en-US" dirty="0"/>
              <a:t>Anders dan </a:t>
            </a:r>
            <a:r>
              <a:rPr lang="en-US" dirty="0" err="1"/>
              <a:t>Europese</a:t>
            </a:r>
            <a:r>
              <a:rPr lang="en-US" dirty="0"/>
              <a:t> meng</a:t>
            </a:r>
          </a:p>
          <a:p>
            <a:r>
              <a:rPr lang="en-US" dirty="0"/>
              <a:t>AA5: </a:t>
            </a:r>
            <a:r>
              <a:rPr lang="en-US" dirty="0" err="1"/>
              <a:t>osc</a:t>
            </a:r>
            <a:r>
              <a:rPr lang="en-US" dirty="0"/>
              <a:t> + mix in 1 </a:t>
            </a:r>
            <a:r>
              <a:rPr lang="en-US" dirty="0" err="1"/>
              <a:t>systeem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maar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delen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Reden</a:t>
            </a:r>
            <a:r>
              <a:rPr lang="en-US" dirty="0"/>
              <a:t>: </a:t>
            </a:r>
            <a:r>
              <a:rPr lang="en-US" dirty="0" err="1"/>
              <a:t>Goedkoop</a:t>
            </a:r>
            <a:r>
              <a:rPr lang="en-US" dirty="0"/>
              <a:t>, patent??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Nadelen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uitstraling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oscillator pulling?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D96AB-F1E0-C011-B1A3-508561EF9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52" y="548680"/>
            <a:ext cx="300752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0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962434-BE80-2237-24A0-DF42CBD90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8717"/>
            <a:ext cx="2771800" cy="39137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587A06-8C1A-FAE2-5C41-1EEDE4E7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49238"/>
            <a:ext cx="6491064" cy="1143000"/>
          </a:xfrm>
        </p:spPr>
        <p:txBody>
          <a:bodyPr/>
          <a:lstStyle/>
          <a:p>
            <a:r>
              <a:rPr lang="nl-NL" dirty="0"/>
              <a:t>Mengen in RHT189 (Geri)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05B293-6FA6-63C3-E363-01A26F863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Oscillatorschakelingen met naam</a:t>
            </a:r>
          </a:p>
          <a:p>
            <a:r>
              <a:rPr lang="nl-NL" dirty="0"/>
              <a:t>Inductief terugkoppelen van anode</a:t>
            </a:r>
          </a:p>
          <a:p>
            <a:pPr lvl="1"/>
            <a:r>
              <a:rPr lang="nl-NL" dirty="0"/>
              <a:t>Afstem-C bij rooster: Armstrong </a:t>
            </a:r>
            <a:r>
              <a:rPr lang="nl-NL" dirty="0" err="1"/>
              <a:t>Osc</a:t>
            </a:r>
            <a:endParaRPr lang="nl-NL" dirty="0"/>
          </a:p>
          <a:p>
            <a:pPr lvl="1"/>
            <a:r>
              <a:rPr lang="nl-NL" dirty="0"/>
              <a:t>Afstem-C bij anode: </a:t>
            </a:r>
            <a:r>
              <a:rPr lang="nl-NL" dirty="0" err="1"/>
              <a:t>Meissner</a:t>
            </a:r>
            <a:r>
              <a:rPr lang="nl-NL" dirty="0"/>
              <a:t> </a:t>
            </a:r>
            <a:r>
              <a:rPr lang="nl-NL" dirty="0" err="1"/>
              <a:t>Osc</a:t>
            </a:r>
            <a:endParaRPr lang="nl-NL" dirty="0"/>
          </a:p>
          <a:p>
            <a:r>
              <a:rPr lang="nl-NL" dirty="0"/>
              <a:t>Terugkoppeling vanaf kathode</a:t>
            </a:r>
          </a:p>
          <a:p>
            <a:pPr lvl="1"/>
            <a:r>
              <a:rPr lang="nl-NL" dirty="0"/>
              <a:t>Aftakking op condensator: </a:t>
            </a:r>
            <a:r>
              <a:rPr lang="nl-NL" dirty="0" err="1"/>
              <a:t>Colpitts</a:t>
            </a:r>
            <a:r>
              <a:rPr lang="nl-NL" dirty="0"/>
              <a:t> </a:t>
            </a:r>
            <a:r>
              <a:rPr lang="nl-NL" dirty="0" err="1"/>
              <a:t>Osc</a:t>
            </a:r>
            <a:endParaRPr lang="nl-NL" dirty="0"/>
          </a:p>
          <a:p>
            <a:pPr lvl="1"/>
            <a:r>
              <a:rPr lang="nl-NL" dirty="0"/>
              <a:t>Aftakking op spoel: </a:t>
            </a:r>
            <a:r>
              <a:rPr lang="nl-NL" dirty="0" err="1"/>
              <a:t>Hartley</a:t>
            </a:r>
            <a:r>
              <a:rPr lang="nl-NL" dirty="0"/>
              <a:t> Oscillator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1086B6-236E-F5AE-1C9F-D21D1F8F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89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Grote </a:t>
            </a:r>
            <a:r>
              <a:rPr lang="en-US" dirty="0" err="1"/>
              <a:t>uitvinder</a:t>
            </a:r>
            <a:r>
              <a:rPr lang="en-US" dirty="0"/>
              <a:t>: Armstrong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853136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Edwin H. Armstrong</a:t>
            </a:r>
            <a:endParaRPr lang="en-US" dirty="0"/>
          </a:p>
          <a:p>
            <a:r>
              <a:rPr lang="en-US" dirty="0"/>
              <a:t>1890 – 1954</a:t>
            </a:r>
          </a:p>
          <a:p>
            <a:r>
              <a:rPr lang="en-US" dirty="0" err="1"/>
              <a:t>Terugkoppeling</a:t>
            </a:r>
            <a:r>
              <a:rPr lang="en-US" dirty="0"/>
              <a:t> 1914</a:t>
            </a:r>
          </a:p>
          <a:p>
            <a:r>
              <a:rPr lang="en-US" dirty="0" err="1"/>
              <a:t>Superregeneratie</a:t>
            </a:r>
            <a:r>
              <a:rPr lang="en-US" dirty="0"/>
              <a:t> 1922</a:t>
            </a:r>
          </a:p>
          <a:p>
            <a:r>
              <a:rPr lang="en-US" dirty="0"/>
              <a:t>FM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Superhet</a:t>
            </a:r>
            <a:r>
              <a:rPr lang="en-US" dirty="0"/>
              <a:t>, 1917 (??)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645768" cy="528636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2B4474-C5E5-4B98-8046-A4025010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02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A2F7-A257-4F48-ABAE-B360B1BA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 toch niet?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4C0BC0-EE6C-4C07-905C-A438511C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/>
          <a:lstStyle/>
          <a:p>
            <a:r>
              <a:rPr lang="nl-NL" dirty="0"/>
              <a:t>Franse Wikipedia: </a:t>
            </a:r>
            <a:r>
              <a:rPr lang="nl-NL" dirty="0">
                <a:hlinkClick r:id="rId2"/>
              </a:rPr>
              <a:t>Lucien </a:t>
            </a:r>
            <a:r>
              <a:rPr lang="nl-NL" dirty="0" err="1">
                <a:hlinkClick r:id="rId2"/>
              </a:rPr>
              <a:t>Lévy</a:t>
            </a:r>
            <a:r>
              <a:rPr lang="nl-NL" dirty="0"/>
              <a:t>, 1914</a:t>
            </a:r>
          </a:p>
          <a:p>
            <a:r>
              <a:rPr lang="nl-NL" dirty="0"/>
              <a:t>Militair ontwikkelaar in 1</a:t>
            </a:r>
            <a:r>
              <a:rPr lang="nl-NL" baseline="30000" dirty="0"/>
              <a:t>e</a:t>
            </a:r>
            <a:r>
              <a:rPr lang="nl-NL" dirty="0"/>
              <a:t> Wereldoorlog</a:t>
            </a:r>
          </a:p>
          <a:p>
            <a:r>
              <a:rPr lang="nl-NL" dirty="0"/>
              <a:t>Ontvanger voor hogere </a:t>
            </a:r>
            <a:r>
              <a:rPr lang="nl-NL" dirty="0" err="1"/>
              <a:t>freq</a:t>
            </a:r>
            <a:r>
              <a:rPr lang="nl-NL" dirty="0"/>
              <a:t> gebruiken</a:t>
            </a:r>
          </a:p>
          <a:p>
            <a:r>
              <a:rPr lang="nl-NL" dirty="0"/>
              <a:t>Patent op conversie gevraagd 1917</a:t>
            </a:r>
          </a:p>
          <a:p>
            <a:r>
              <a:rPr lang="nl-NL" dirty="0"/>
              <a:t>Armstrong bezocht Parijs in 1916/17</a:t>
            </a:r>
            <a:br>
              <a:rPr lang="nl-NL" dirty="0"/>
            </a:br>
            <a:r>
              <a:rPr lang="nl-NL" dirty="0"/>
              <a:t>Dus wellicht: leentjebuur!</a:t>
            </a:r>
          </a:p>
          <a:p>
            <a:r>
              <a:rPr lang="nl-NL" dirty="0"/>
              <a:t>Patent van </a:t>
            </a:r>
            <a:r>
              <a:rPr lang="nl-NL" dirty="0" err="1"/>
              <a:t>Lévy</a:t>
            </a:r>
            <a:r>
              <a:rPr lang="nl-NL" dirty="0"/>
              <a:t> </a:t>
            </a:r>
            <a:r>
              <a:rPr lang="nl-NL" dirty="0">
                <a:hlinkClick r:id="rId3"/>
              </a:rPr>
              <a:t>erkend 1928</a:t>
            </a:r>
            <a:endParaRPr lang="nl-NL" dirty="0"/>
          </a:p>
          <a:p>
            <a:r>
              <a:rPr lang="nl-NL" dirty="0"/>
              <a:t>Uitvinder </a:t>
            </a:r>
            <a:r>
              <a:rPr lang="nl-NL" dirty="0">
                <a:solidFill>
                  <a:srgbClr val="0070C0"/>
                </a:solidFill>
              </a:rPr>
              <a:t>is Lucien </a:t>
            </a:r>
            <a:r>
              <a:rPr lang="nl-NL" dirty="0" err="1">
                <a:solidFill>
                  <a:srgbClr val="0070C0"/>
                </a:solidFill>
              </a:rPr>
              <a:t>Lévy</a:t>
            </a:r>
            <a:r>
              <a:rPr lang="nl-NL" dirty="0"/>
              <a:t>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A4F968B-6951-4BCC-A700-D48156B78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95813"/>
            <a:ext cx="1800200" cy="245481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DF0E06-AE37-45D5-BA18-9F263A31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552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B25C4-C771-BD9E-0118-F8DA3167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Mengen met Triode of </a:t>
            </a:r>
            <a:r>
              <a:rPr lang="nl-NL" dirty="0" err="1"/>
              <a:t>Oktode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018644-00FD-1AE2-0FDD-1644012B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7596"/>
            <a:ext cx="4186808" cy="5085766"/>
          </a:xfrm>
        </p:spPr>
        <p:txBody>
          <a:bodyPr/>
          <a:lstStyle/>
          <a:p>
            <a:r>
              <a:rPr lang="nl-NL" dirty="0"/>
              <a:t>Stroboscopische versterker: stuur- oscillator (LO)</a:t>
            </a:r>
          </a:p>
          <a:p>
            <a:r>
              <a:rPr lang="nl-NL" dirty="0"/>
              <a:t>UCH: triode/</a:t>
            </a:r>
            <a:r>
              <a:rPr lang="nl-NL" dirty="0" err="1"/>
              <a:t>heptode</a:t>
            </a:r>
            <a:endParaRPr lang="nl-NL" dirty="0"/>
          </a:p>
          <a:p>
            <a:r>
              <a:rPr lang="nl-NL" dirty="0"/>
              <a:t>EK2: </a:t>
            </a:r>
            <a:r>
              <a:rPr lang="nl-NL" dirty="0" err="1"/>
              <a:t>Oktode</a:t>
            </a:r>
            <a:endParaRPr lang="nl-NL" dirty="0"/>
          </a:p>
          <a:p>
            <a:pPr lvl="1"/>
            <a:r>
              <a:rPr lang="nl-NL" dirty="0"/>
              <a:t>g2 is hulpanode</a:t>
            </a:r>
          </a:p>
          <a:p>
            <a:pPr lvl="1"/>
            <a:r>
              <a:rPr lang="nl-NL" dirty="0"/>
              <a:t>Stroom 4mA</a:t>
            </a:r>
          </a:p>
          <a:p>
            <a:pPr lvl="1"/>
            <a:r>
              <a:rPr lang="nl-NL" dirty="0"/>
              <a:t>DK92 / 96 ook zo</a:t>
            </a:r>
          </a:p>
          <a:p>
            <a:r>
              <a:rPr lang="nl-NL" dirty="0"/>
              <a:t>Conversiesteilheid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15922C-F144-678C-3479-4AB640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E12B42-6A79-F29E-3DD6-6599D4D1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08" y="1497596"/>
            <a:ext cx="4490496" cy="25074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C01958B-6ED1-F91E-5CAC-EE4F40224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88" y="4205050"/>
            <a:ext cx="4484816" cy="23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8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F41B8-68B9-4279-26D5-74D87ECF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Mengen met de </a:t>
            </a:r>
            <a:r>
              <a:rPr lang="nl-NL" dirty="0" err="1"/>
              <a:t>Pentagrid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F67B55-0DB9-FB7F-5EFA-723B49BF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316484" cy="4525963"/>
          </a:xfrm>
        </p:spPr>
        <p:txBody>
          <a:bodyPr/>
          <a:lstStyle/>
          <a:p>
            <a:r>
              <a:rPr lang="nl-NL" dirty="0"/>
              <a:t>Zonder hulpanode</a:t>
            </a:r>
          </a:p>
          <a:p>
            <a:r>
              <a:rPr lang="nl-NL" dirty="0"/>
              <a:t>Signaal van kathode </a:t>
            </a:r>
            <a:br>
              <a:rPr lang="nl-NL" dirty="0"/>
            </a:br>
            <a:r>
              <a:rPr lang="nl-NL" dirty="0"/>
              <a:t>terug op rooster</a:t>
            </a:r>
          </a:p>
          <a:p>
            <a:endParaRPr lang="nl-NL" dirty="0"/>
          </a:p>
          <a:p>
            <a:r>
              <a:rPr lang="nl-NL" dirty="0" err="1"/>
              <a:t>Oktode</a:t>
            </a:r>
            <a:r>
              <a:rPr lang="nl-NL" dirty="0"/>
              <a:t> en </a:t>
            </a:r>
            <a:r>
              <a:rPr lang="nl-NL" dirty="0" err="1"/>
              <a:t>Pentagrid</a:t>
            </a:r>
            <a:r>
              <a:rPr lang="nl-NL" dirty="0"/>
              <a:t>: antennesignaal werkt op oscillator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2488E8-C3F1-E175-39F4-9803A743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D6C4CA-41B3-6B45-9433-8FE4B8E03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316484" cy="250283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8EB83BA-D731-F978-9AC5-5EB9B1E7A590}"/>
              </a:ext>
            </a:extLst>
          </p:cNvPr>
          <p:cNvSpPr txBox="1"/>
          <p:nvPr/>
        </p:nvSpPr>
        <p:spPr>
          <a:xfrm>
            <a:off x="5652120" y="5156021"/>
            <a:ext cx="3236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Plaatjes uit “</a:t>
            </a:r>
            <a:r>
              <a:rPr lang="nl-NL" sz="2400" dirty="0">
                <a:solidFill>
                  <a:srgbClr val="FF0000"/>
                </a:solidFill>
              </a:rPr>
              <a:t>Tube and Transistor </a:t>
            </a:r>
            <a:r>
              <a:rPr lang="nl-NL" sz="2400" dirty="0" err="1">
                <a:solidFill>
                  <a:srgbClr val="FF0000"/>
                </a:solidFill>
              </a:rPr>
              <a:t>Handbook</a:t>
            </a:r>
            <a:r>
              <a:rPr lang="nl-NL" sz="2400" dirty="0"/>
              <a:t>”, </a:t>
            </a:r>
            <a:br>
              <a:rPr lang="nl-NL" sz="2400" dirty="0"/>
            </a:br>
            <a:r>
              <a:rPr lang="nl-NL" sz="2400" dirty="0"/>
              <a:t>De </a:t>
            </a:r>
            <a:r>
              <a:rPr lang="nl-NL" sz="2400" dirty="0" err="1"/>
              <a:t>Muiderkring</a:t>
            </a:r>
            <a:r>
              <a:rPr lang="nl-NL" sz="2400" dirty="0"/>
              <a:t> (1964)</a:t>
            </a:r>
          </a:p>
        </p:txBody>
      </p:sp>
    </p:spTree>
    <p:extLst>
      <p:ext uri="{BB962C8B-B14F-4D97-AF65-F5344CB8AC3E}">
        <p14:creationId xmlns:p14="http://schemas.microsoft.com/office/powerpoint/2010/main" val="328166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Het “</a:t>
            </a:r>
            <a:r>
              <a:rPr lang="en-US" dirty="0" err="1"/>
              <a:t>Amerikaanse</a:t>
            </a:r>
            <a:r>
              <a:rPr lang="en-US" dirty="0"/>
              <a:t> </a:t>
            </a:r>
            <a:r>
              <a:rPr lang="en-US" dirty="0" err="1"/>
              <a:t>Uutje</a:t>
            </a:r>
            <a:r>
              <a:rPr lang="en-US" dirty="0"/>
              <a:t>”: </a:t>
            </a:r>
            <a:br>
              <a:rPr lang="en-US" dirty="0"/>
            </a:br>
            <a:r>
              <a:rPr lang="en-US" dirty="0"/>
              <a:t>All American Five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Schema van de </a:t>
            </a:r>
            <a:r>
              <a:rPr lang="en-US" dirty="0" err="1"/>
              <a:t>Teletone</a:t>
            </a:r>
            <a:r>
              <a:rPr lang="en-US" dirty="0"/>
              <a:t> 111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Aanpassing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230V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Luisteren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en-US" dirty="0"/>
              <a:t>Pentagrid in </a:t>
            </a:r>
            <a:r>
              <a:rPr lang="en-US" dirty="0" err="1"/>
              <a:t>Teletone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997152"/>
          </a:xfrm>
        </p:spPr>
        <p:txBody>
          <a:bodyPr>
            <a:normAutofit/>
          </a:bodyPr>
          <a:lstStyle/>
          <a:p>
            <a:r>
              <a:rPr lang="en-US" dirty="0" err="1"/>
              <a:t>Antennekring</a:t>
            </a:r>
            <a:r>
              <a:rPr lang="en-US" dirty="0"/>
              <a:t> is </a:t>
            </a:r>
            <a:r>
              <a:rPr lang="en-US" dirty="0" err="1"/>
              <a:t>antenne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Hulpwikkeling</a:t>
            </a:r>
            <a:r>
              <a:rPr lang="en-US" dirty="0"/>
              <a:t> ext. ant)</a:t>
            </a:r>
          </a:p>
          <a:p>
            <a:r>
              <a:rPr lang="en-US" dirty="0" err="1"/>
              <a:t>Oscillatorkring</a:t>
            </a:r>
            <a:r>
              <a:rPr lang="en-US" dirty="0"/>
              <a:t> in </a:t>
            </a:r>
            <a:r>
              <a:rPr lang="en-US" dirty="0" err="1"/>
              <a:t>kathode</a:t>
            </a:r>
            <a:endParaRPr lang="en-US" dirty="0"/>
          </a:p>
          <a:p>
            <a:r>
              <a:rPr lang="en-US" dirty="0" err="1"/>
              <a:t>Roosterkoppeling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Circuit-</a:t>
            </a:r>
            <a:r>
              <a:rPr lang="en-US" dirty="0" err="1"/>
              <a:t>nul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chassis </a:t>
            </a:r>
            <a:br>
              <a:rPr lang="en-US" dirty="0"/>
            </a:br>
            <a:r>
              <a:rPr lang="en-US" dirty="0" err="1"/>
              <a:t>zijn</a:t>
            </a:r>
            <a:r>
              <a:rPr lang="en-US" dirty="0"/>
              <a:t> apart!!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D96AB-F1E0-C011-B1A3-508561EF9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52" y="548680"/>
            <a:ext cx="300752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4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2A6F4-7FA9-0617-F511-AADDF9BE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Straling en “</a:t>
            </a:r>
            <a:r>
              <a:rPr lang="nl-NL" dirty="0" err="1"/>
              <a:t>Pulling</a:t>
            </a:r>
            <a:r>
              <a:rPr lang="nl-NL" dirty="0"/>
              <a:t>” Proeven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D740AF-D781-E505-BC75-A4D103152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015581"/>
          </a:xfrm>
        </p:spPr>
        <p:txBody>
          <a:bodyPr/>
          <a:lstStyle/>
          <a:p>
            <a:r>
              <a:rPr lang="nl-NL" dirty="0"/>
              <a:t>Oscillator oppikken op </a:t>
            </a:r>
            <a:r>
              <a:rPr lang="nl-NL" dirty="0" err="1"/>
              <a:t>Satelit</a:t>
            </a:r>
            <a:r>
              <a:rPr lang="nl-NL" dirty="0"/>
              <a:t> 400</a:t>
            </a:r>
          </a:p>
          <a:p>
            <a:r>
              <a:rPr lang="nl-NL" dirty="0"/>
              <a:t>RAFTER-proef met </a:t>
            </a:r>
          </a:p>
          <a:p>
            <a:pPr lvl="1"/>
            <a:r>
              <a:rPr lang="nl-NL" dirty="0" err="1"/>
              <a:t>Teletone</a:t>
            </a:r>
            <a:r>
              <a:rPr lang="nl-NL" dirty="0"/>
              <a:t> 111</a:t>
            </a:r>
          </a:p>
          <a:p>
            <a:pPr lvl="1"/>
            <a:r>
              <a:rPr lang="nl-NL" dirty="0"/>
              <a:t>Philips BX210U</a:t>
            </a:r>
          </a:p>
          <a:p>
            <a:r>
              <a:rPr lang="nl-NL" dirty="0"/>
              <a:t>Sterkte LO straling:</a:t>
            </a:r>
          </a:p>
          <a:p>
            <a:pPr lvl="1"/>
            <a:r>
              <a:rPr lang="nl-NL" dirty="0"/>
              <a:t>Geen verschil </a:t>
            </a:r>
          </a:p>
          <a:p>
            <a:r>
              <a:rPr lang="nl-NL" dirty="0" err="1"/>
              <a:t>Pulling</a:t>
            </a:r>
            <a:r>
              <a:rPr lang="nl-NL" dirty="0"/>
              <a:t> met LSG10:</a:t>
            </a:r>
          </a:p>
          <a:p>
            <a:pPr lvl="1"/>
            <a:r>
              <a:rPr lang="nl-NL" dirty="0" err="1"/>
              <a:t>Teletone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sterk</a:t>
            </a:r>
            <a:r>
              <a:rPr lang="nl-NL" dirty="0"/>
              <a:t>, trekt </a:t>
            </a:r>
            <a:r>
              <a:rPr lang="nl-NL" dirty="0">
                <a:hlinkClick r:id="rId2"/>
              </a:rPr>
              <a:t>vooral op KG</a:t>
            </a:r>
            <a:endParaRPr lang="nl-NL" dirty="0">
              <a:solidFill>
                <a:srgbClr val="FF0000"/>
              </a:solidFill>
            </a:endParaRPr>
          </a:p>
          <a:p>
            <a:pPr lvl="1"/>
            <a:r>
              <a:rPr lang="nl-NL" dirty="0"/>
              <a:t>Philips </a:t>
            </a:r>
            <a:r>
              <a:rPr lang="nl-NL" dirty="0">
                <a:solidFill>
                  <a:srgbClr val="00B050"/>
                </a:solidFill>
              </a:rPr>
              <a:t>iets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5215FE-6512-B4B5-CA3A-E3AD40ED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B795AC-B2AE-0DCF-D0B5-25D8EF63E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17352"/>
            <a:ext cx="4698439" cy="24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21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FD254-927F-1F87-C8CA-CCA01054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r>
              <a:rPr lang="nl-NL" dirty="0"/>
              <a:t>De MF-trap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91199D-3B0F-01D9-82AA-6FAE16725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nl-NL" dirty="0"/>
              <a:t>Uitgekleed ontwerp</a:t>
            </a:r>
          </a:p>
          <a:p>
            <a:r>
              <a:rPr lang="nl-NL" dirty="0"/>
              <a:t>Geen enkele C of R!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Bij mij zit kathode-R</a:t>
            </a:r>
            <a:br>
              <a:rPr lang="nl-NL" dirty="0"/>
            </a:br>
            <a:r>
              <a:rPr lang="nl-NL" dirty="0"/>
              <a:t>van 170</a:t>
            </a:r>
            <a:r>
              <a:rPr lang="el-GR" dirty="0"/>
              <a:t>Ω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64702A-BA81-BABA-6715-9AE549DB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92B095-7696-EB48-A0B7-4C9EF124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95" y="642114"/>
            <a:ext cx="3258005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227E1-15FA-9428-A105-98F79707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969" y="457200"/>
            <a:ext cx="4762872" cy="1143000"/>
          </a:xfrm>
        </p:spPr>
        <p:txBody>
          <a:bodyPr/>
          <a:lstStyle/>
          <a:p>
            <a:r>
              <a:rPr lang="nl-NL" dirty="0"/>
              <a:t>Detectie, AGC, AF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371B75-031A-944F-ED09-4E176FE23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nl-NL" dirty="0"/>
              <a:t>IF-</a:t>
            </a:r>
            <a:r>
              <a:rPr lang="nl-NL" dirty="0" err="1"/>
              <a:t>transfo</a:t>
            </a:r>
            <a:r>
              <a:rPr lang="nl-NL" dirty="0"/>
              <a:t> aan diode</a:t>
            </a:r>
          </a:p>
          <a:p>
            <a:r>
              <a:rPr lang="nl-NL" dirty="0"/>
              <a:t>AGC over </a:t>
            </a:r>
            <a:r>
              <a:rPr lang="nl-NL" dirty="0" err="1"/>
              <a:t>volumepot</a:t>
            </a:r>
            <a:endParaRPr lang="nl-NL" dirty="0"/>
          </a:p>
          <a:p>
            <a:r>
              <a:rPr lang="nl-NL" dirty="0"/>
              <a:t>Geen anode-C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F3C47F-EDD9-66D2-99CB-FD2B3DE4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BD40268-21DB-71E6-8A41-54D8ACF60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50026"/>
            <a:ext cx="3791479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23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E734EE4-B676-4E1D-F5E8-8C31BC23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450228"/>
            <a:ext cx="4220164" cy="35914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2AF62D-8CE2-9379-3F38-069D00C6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Eindtrap ook weer minimalistisch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EFF80-FF12-6D09-5429-71BC921D2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810546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Stopweerstandje</a:t>
            </a:r>
          </a:p>
          <a:p>
            <a:r>
              <a:rPr lang="nl-NL" dirty="0">
                <a:solidFill>
                  <a:srgbClr val="FF0000"/>
                </a:solidFill>
              </a:rPr>
              <a:t>Kath condensator</a:t>
            </a:r>
          </a:p>
          <a:p>
            <a:r>
              <a:rPr lang="nl-NL" dirty="0" err="1">
                <a:solidFill>
                  <a:srgbClr val="FF0000"/>
                </a:solidFill>
              </a:rPr>
              <a:t>Antibromwikkeling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Tegenkoppeling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Wel: </a:t>
            </a:r>
            <a:r>
              <a:rPr lang="nl-NL" dirty="0">
                <a:solidFill>
                  <a:srgbClr val="00B050"/>
                </a:solidFill>
              </a:rPr>
              <a:t>Anode-</a:t>
            </a:r>
            <a:r>
              <a:rPr lang="nl-NL" dirty="0" err="1">
                <a:solidFill>
                  <a:srgbClr val="00B050"/>
                </a:solidFill>
              </a:rPr>
              <a:t>snubber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(zat 15nF met 3k7) </a:t>
            </a:r>
            <a:br>
              <a:rPr lang="nl-NL" dirty="0"/>
            </a:br>
            <a:r>
              <a:rPr lang="nl-NL" dirty="0">
                <a:hlinkClick r:id="rId3"/>
              </a:rPr>
              <a:t>naar kathode verbetert hoog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C3CBDF-71F7-C001-CD72-040141AB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5362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904EA-568F-68F5-94EF-CD6626D1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Voeding met Triple 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36F401-63B9-5741-CA27-0F37B93C0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2952"/>
            <a:ext cx="8363272" cy="2533579"/>
          </a:xfrm>
        </p:spPr>
        <p:txBody>
          <a:bodyPr/>
          <a:lstStyle/>
          <a:p>
            <a:r>
              <a:rPr lang="nl-NL" dirty="0"/>
              <a:t>Netstroom gaat in gloeiketen en gelijkrichter</a:t>
            </a:r>
          </a:p>
          <a:p>
            <a:r>
              <a:rPr lang="nl-NL" dirty="0"/>
              <a:t>Enkelpolige schakelaar</a:t>
            </a:r>
          </a:p>
          <a:p>
            <a:r>
              <a:rPr lang="nl-NL" dirty="0"/>
              <a:t>Op 2</a:t>
            </a:r>
            <a:r>
              <a:rPr lang="nl-NL" baseline="30000" dirty="0"/>
              <a:t>e</a:t>
            </a:r>
            <a:r>
              <a:rPr lang="nl-NL" dirty="0"/>
              <a:t>: aB2, aB4</a:t>
            </a:r>
          </a:p>
          <a:p>
            <a:r>
              <a:rPr lang="nl-NL" dirty="0"/>
              <a:t>Op 3</a:t>
            </a:r>
            <a:r>
              <a:rPr lang="nl-NL" baseline="30000" dirty="0"/>
              <a:t>e</a:t>
            </a:r>
            <a:r>
              <a:rPr lang="nl-NL" dirty="0"/>
              <a:t>: g24B1 aB1, g2B2, aB3, g2B4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A2879E-9146-FE41-DBED-8ECB4ECC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C68F8A-71AD-4493-3F26-6E1D420E2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850290"/>
            <a:ext cx="7090253" cy="27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48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2A47203-D619-56EE-0F93-4FE2993FC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" y="223351"/>
            <a:ext cx="9031290" cy="6498124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4F9B49-8618-E15F-02C8-74870132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778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F4B4-DC06-778C-18E5-56067D47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Teletone</a:t>
            </a:r>
            <a:r>
              <a:rPr lang="en-US" dirty="0"/>
              <a:t> </a:t>
            </a:r>
            <a:r>
              <a:rPr lang="en-US" dirty="0" err="1"/>
              <a:t>verbouwd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446CC-8DDE-60A8-472B-382130A69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en-US" dirty="0" err="1"/>
              <a:t>Gekocht</a:t>
            </a:r>
            <a:r>
              <a:rPr lang="en-US" dirty="0"/>
              <a:t> 9/2006, </a:t>
            </a:r>
            <a:r>
              <a:rPr lang="en-US" dirty="0" err="1"/>
              <a:t>voor</a:t>
            </a:r>
            <a:r>
              <a:rPr lang="en-US" dirty="0"/>
              <a:t> 10€</a:t>
            </a:r>
          </a:p>
          <a:p>
            <a:r>
              <a:rPr lang="en-US" dirty="0" err="1"/>
              <a:t>Achterwand</a:t>
            </a:r>
            <a:r>
              <a:rPr lang="en-US" dirty="0"/>
              <a:t> van </a:t>
            </a:r>
            <a:r>
              <a:rPr lang="en-US" dirty="0" err="1"/>
              <a:t>Duits</a:t>
            </a:r>
            <a:r>
              <a:rPr lang="en-US" dirty="0"/>
              <a:t> </a:t>
            </a:r>
            <a:r>
              <a:rPr lang="en-US" dirty="0" err="1"/>
              <a:t>toestel</a:t>
            </a:r>
            <a:endParaRPr lang="en-US" dirty="0"/>
          </a:p>
          <a:p>
            <a:r>
              <a:rPr lang="en-US" dirty="0"/>
              <a:t>Diverse C </a:t>
            </a:r>
            <a:r>
              <a:rPr lang="en-US" dirty="0" err="1"/>
              <a:t>en</a:t>
            </a:r>
            <a:r>
              <a:rPr lang="en-US" dirty="0"/>
              <a:t> R</a:t>
            </a:r>
          </a:p>
          <a:p>
            <a:endParaRPr lang="en-US" dirty="0"/>
          </a:p>
          <a:p>
            <a:r>
              <a:rPr lang="en-US" dirty="0" err="1"/>
              <a:t>Ombouw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220V met ballast-R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798FF-D5E9-85A9-1361-E54E6E3D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046F2-86F4-B7A9-F16F-899F73F78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1819192"/>
            <a:ext cx="382475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86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FD733-9820-8632-A383-B446DC54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ziet dat er 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99590B-4EEB-B244-F3C0-80648E227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nl-NL" dirty="0"/>
              <a:t>1 dikke buis en </a:t>
            </a:r>
            <a:br>
              <a:rPr lang="nl-NL" dirty="0"/>
            </a:br>
            <a:r>
              <a:rPr lang="nl-NL" dirty="0"/>
              <a:t>4 miniatuur</a:t>
            </a:r>
          </a:p>
          <a:p>
            <a:r>
              <a:rPr lang="nl-NL" dirty="0"/>
              <a:t>UGT op LS</a:t>
            </a:r>
          </a:p>
          <a:p>
            <a:r>
              <a:rPr lang="nl-NL" dirty="0"/>
              <a:t>Nooit meten </a:t>
            </a:r>
            <a:br>
              <a:rPr lang="nl-NL" dirty="0"/>
            </a:br>
            <a:r>
              <a:rPr lang="nl-NL" dirty="0"/>
              <a:t>t.o.v. “chassis”!</a:t>
            </a:r>
          </a:p>
          <a:p>
            <a:endParaRPr lang="nl-NL" dirty="0"/>
          </a:p>
          <a:p>
            <a:r>
              <a:rPr lang="nl-NL" dirty="0"/>
              <a:t>Vier cementweerstanden: latere toevoeging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F0DB1D-5D52-415A-0F96-AF4A8CE6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B66153-8C17-7898-4812-4EF7EAEE6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68760"/>
            <a:ext cx="5050904" cy="37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85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C42C7-0BEB-4842-98F2-05129FA8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Aanpassen aan 230V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8D507C-76BA-F4D6-886C-C439A2DB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nl-NL" dirty="0"/>
              <a:t>De AA5 in Europa:</a:t>
            </a:r>
          </a:p>
          <a:p>
            <a:pPr lvl="1"/>
            <a:r>
              <a:rPr lang="nl-NL" dirty="0"/>
              <a:t>Band MG 530-1700kHz prima (MG + Piraten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Netfrequentie 50 </a:t>
            </a:r>
            <a:r>
              <a:rPr lang="nl-NL" dirty="0" err="1"/>
              <a:t>ipv</a:t>
            </a:r>
            <a:r>
              <a:rPr lang="nl-NL" dirty="0"/>
              <a:t> 60 Hz geen probleem</a:t>
            </a:r>
          </a:p>
          <a:p>
            <a:pPr lvl="1"/>
            <a:r>
              <a:rPr lang="nl-NL" dirty="0"/>
              <a:t>Wel een probleem: stekker, spanning, isolatie</a:t>
            </a:r>
          </a:p>
          <a:p>
            <a:pPr lvl="1"/>
            <a:endParaRPr lang="nl-NL" dirty="0"/>
          </a:p>
          <a:p>
            <a:r>
              <a:rPr lang="nl-NL" dirty="0"/>
              <a:t>Conversie met serieweerstand: </a:t>
            </a:r>
            <a:r>
              <a:rPr lang="nl-NL" dirty="0">
                <a:solidFill>
                  <a:srgbClr val="FF0000"/>
                </a:solidFill>
              </a:rPr>
              <a:t>P = 16W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F62068-8C12-92F5-221D-73066E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81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De AA5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Uutje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All American Five: Het </a:t>
            </a:r>
            <a:r>
              <a:rPr lang="en-US" dirty="0" err="1"/>
              <a:t>Amerikaanse</a:t>
            </a:r>
            <a:r>
              <a:rPr lang="en-US" dirty="0"/>
              <a:t> </a:t>
            </a:r>
            <a:r>
              <a:rPr lang="en-US" dirty="0" err="1"/>
              <a:t>Uutje</a:t>
            </a:r>
            <a:endParaRPr lang="en-US" dirty="0"/>
          </a:p>
          <a:p>
            <a:r>
              <a:rPr lang="en-US" dirty="0" err="1"/>
              <a:t>Technisch</a:t>
            </a:r>
            <a:r>
              <a:rPr lang="en-US" dirty="0"/>
              <a:t> </a:t>
            </a:r>
            <a:r>
              <a:rPr lang="en-US" dirty="0" err="1"/>
              <a:t>zelfde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: </a:t>
            </a:r>
            <a:r>
              <a:rPr lang="en-US" dirty="0" err="1"/>
              <a:t>Goedkoop</a:t>
            </a:r>
            <a:r>
              <a:rPr lang="en-US" dirty="0"/>
              <a:t>, </a:t>
            </a:r>
            <a:r>
              <a:rPr lang="en-US" dirty="0" err="1"/>
              <a:t>Serieketen</a:t>
            </a:r>
            <a:endParaRPr lang="en-US" dirty="0"/>
          </a:p>
          <a:p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Uutje</a:t>
            </a:r>
            <a:r>
              <a:rPr lang="en-US" dirty="0"/>
              <a:t>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repareren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kun je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AA5 </a:t>
            </a:r>
            <a:r>
              <a:rPr lang="en-US" dirty="0" err="1"/>
              <a:t>maken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verrassingen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je </a:t>
            </a:r>
            <a:r>
              <a:rPr lang="en-US" dirty="0" err="1"/>
              <a:t>tegen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7886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9935" r="16533" b="10571"/>
          <a:stretch/>
        </p:blipFill>
        <p:spPr>
          <a:xfrm>
            <a:off x="3995936" y="2424415"/>
            <a:ext cx="4690864" cy="40790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Verhuistrafo</a:t>
            </a:r>
            <a:r>
              <a:rPr lang="en-US" dirty="0"/>
              <a:t>, </a:t>
            </a:r>
            <a:r>
              <a:rPr lang="en-US" dirty="0" err="1"/>
              <a:t>inbouw</a:t>
            </a:r>
            <a:r>
              <a:rPr lang="en-US" dirty="0"/>
              <a:t> of extern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/>
              <a:t>Losse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: </a:t>
            </a:r>
            <a:r>
              <a:rPr lang="en-US" dirty="0" err="1"/>
              <a:t>primaire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geschakeld</a:t>
            </a:r>
            <a:endParaRPr lang="en-US" dirty="0"/>
          </a:p>
          <a:p>
            <a:r>
              <a:rPr lang="en-US" dirty="0" err="1"/>
              <a:t>Sluipverbruik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Modis: 3,5W</a:t>
            </a:r>
          </a:p>
          <a:p>
            <a:r>
              <a:rPr lang="en-US" dirty="0" err="1"/>
              <a:t>Jaar</a:t>
            </a:r>
            <a:r>
              <a:rPr lang="en-US" dirty="0"/>
              <a:t>: 28kWh</a:t>
            </a:r>
            <a:br>
              <a:rPr lang="nl-NL" dirty="0"/>
            </a:br>
            <a:r>
              <a:rPr lang="nl-NL" dirty="0"/>
              <a:t>ca €7</a:t>
            </a:r>
          </a:p>
          <a:p>
            <a:endParaRPr lang="en-US" dirty="0"/>
          </a:p>
          <a:p>
            <a:r>
              <a:rPr lang="en-US" dirty="0" err="1"/>
              <a:t>Schakelen</a:t>
            </a:r>
            <a:r>
              <a:rPr lang="en-US" dirty="0"/>
              <a:t>? Dan</a:t>
            </a:r>
            <a:br>
              <a:rPr lang="en-US" dirty="0"/>
            </a:br>
            <a:r>
              <a:rPr lang="en-US" dirty="0" err="1"/>
              <a:t>inbouw</a:t>
            </a:r>
            <a:r>
              <a:rPr lang="en-US" dirty="0"/>
              <a:t>!  </a:t>
            </a:r>
            <a:r>
              <a:rPr lang="en-US" dirty="0" err="1"/>
              <a:t>Plek</a:t>
            </a:r>
            <a:r>
              <a:rPr lang="en-US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234464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6A2D6-F56B-8367-524F-463E3775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Condensatorballast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AF4DE1-8ABA-FAB4-B9AD-27C4C385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Standaard in Japanse Euro-AA5jes jaren 60</a:t>
            </a:r>
          </a:p>
          <a:p>
            <a:pPr lvl="1"/>
            <a:r>
              <a:rPr lang="nl-NL" dirty="0"/>
              <a:t>Ballast </a:t>
            </a:r>
            <a:r>
              <a:rPr lang="nl-NL" dirty="0">
                <a:solidFill>
                  <a:srgbClr val="FF0000"/>
                </a:solidFill>
              </a:rPr>
              <a:t>verlopen lekke papier-C</a:t>
            </a:r>
            <a:r>
              <a:rPr lang="nl-NL" dirty="0"/>
              <a:t> dus vervangen!!</a:t>
            </a:r>
          </a:p>
          <a:p>
            <a:r>
              <a:rPr lang="nl-NL" dirty="0"/>
              <a:t>Zet gloei- en anodevoeding in serie</a:t>
            </a:r>
          </a:p>
          <a:p>
            <a:r>
              <a:rPr lang="nl-NL" dirty="0"/>
              <a:t>C van 2,2</a:t>
            </a:r>
            <a:r>
              <a:rPr lang="el-GR" dirty="0"/>
              <a:t>μ</a:t>
            </a:r>
            <a:r>
              <a:rPr lang="nl-NL" dirty="0"/>
              <a:t>F shunt over B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02D7F2-2646-C195-AD56-80C3ED52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756EADB-A4DB-2789-FF74-5C46EC9C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96936"/>
            <a:ext cx="773616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90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E5E3DCE-B301-4E2C-9E84-9895B1E1B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1"/>
          <a:stretch/>
        </p:blipFill>
        <p:spPr>
          <a:xfrm>
            <a:off x="4211960" y="2276873"/>
            <a:ext cx="4741034" cy="43064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369B2A-8ACC-4314-963C-83BDB13E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Ombouw </a:t>
            </a:r>
            <a:r>
              <a:rPr lang="nl-NL" dirty="0" err="1"/>
              <a:t>Teletone</a:t>
            </a:r>
            <a:r>
              <a:rPr lang="nl-NL" dirty="0"/>
              <a:t> 111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61E58-8196-43CB-8041-20A49C45C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84169"/>
            <a:ext cx="4411540" cy="519919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Net los van nul,</a:t>
            </a:r>
            <a:br>
              <a:rPr lang="nl-NL" dirty="0"/>
            </a:br>
            <a:r>
              <a:rPr lang="nl-NL" dirty="0"/>
              <a:t>pin 5 </a:t>
            </a:r>
            <a:r>
              <a:rPr lang="nl-NL" dirty="0" err="1"/>
              <a:t>rect</a:t>
            </a:r>
            <a:r>
              <a:rPr lang="nl-NL" dirty="0"/>
              <a:t> van pin 2/3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Net aan pin 5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Ballast pin 5 – nul</a:t>
            </a:r>
            <a:br>
              <a:rPr lang="nl-NL" dirty="0"/>
            </a:br>
            <a:r>
              <a:rPr lang="nl-NL" dirty="0"/>
              <a:t>(let op zweven!!)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Bleeder</a:t>
            </a:r>
            <a:r>
              <a:rPr lang="nl-NL" dirty="0"/>
              <a:t>-R 430k</a:t>
            </a:r>
            <a:br>
              <a:rPr lang="nl-NL" dirty="0"/>
            </a:br>
            <a:r>
              <a:rPr lang="nl-NL" dirty="0"/>
              <a:t>(RC-tijd = 0,95s)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Stekker, </a:t>
            </a:r>
            <a:br>
              <a:rPr lang="nl-NL" dirty="0"/>
            </a:br>
            <a:r>
              <a:rPr lang="nl-NL" dirty="0"/>
              <a:t>zekering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1652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30A50-4A8D-410C-93DE-9547C843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Oude en Nieuwe </a:t>
            </a:r>
            <a:r>
              <a:rPr lang="nl-NL" dirty="0" err="1"/>
              <a:t>Teletone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52B76F-05A0-4AA6-4B54-32DF1026F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Ballastcondensator: C = 2,2</a:t>
            </a:r>
            <a:r>
              <a:rPr lang="el-GR" dirty="0"/>
              <a:t>μ</a:t>
            </a:r>
            <a:r>
              <a:rPr lang="nl-NL" dirty="0"/>
              <a:t>F @ 630V</a:t>
            </a:r>
          </a:p>
          <a:p>
            <a:r>
              <a:rPr lang="nl-NL" dirty="0"/>
              <a:t>Opgenomen vermogen</a:t>
            </a:r>
          </a:p>
          <a:p>
            <a:pPr lvl="1"/>
            <a:r>
              <a:rPr lang="nl-NL" dirty="0"/>
              <a:t>Met R ballast: 39W</a:t>
            </a:r>
          </a:p>
          <a:p>
            <a:pPr lvl="1"/>
            <a:r>
              <a:rPr lang="nl-NL" dirty="0"/>
              <a:t>Met C ballast: 23W</a:t>
            </a:r>
          </a:p>
          <a:p>
            <a:r>
              <a:rPr lang="nl-NL" dirty="0"/>
              <a:t>Opwarmtijd</a:t>
            </a:r>
          </a:p>
          <a:p>
            <a:pPr lvl="1"/>
            <a:r>
              <a:rPr lang="nl-NL" dirty="0"/>
              <a:t>Met R ballast: 34s</a:t>
            </a:r>
          </a:p>
          <a:p>
            <a:pPr lvl="1"/>
            <a:r>
              <a:rPr lang="nl-NL" dirty="0"/>
              <a:t>Met C ballast: 48s</a:t>
            </a:r>
          </a:p>
          <a:p>
            <a:r>
              <a:rPr lang="nl-NL" dirty="0"/>
              <a:t>Spanning op E1/E2/E3: 119V / 115V / 89V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675DB0-E445-010E-DA4A-C0809B44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BCAE753-F0BF-4E1C-570B-3EBAC9496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67" y="2348880"/>
            <a:ext cx="3694541" cy="29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15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DA7BE-F607-0B20-B7C3-F5FF896DF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Luisteren en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474B5E-40C6-31A2-3755-472B2C001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Radio Paradijs op 1467 kHz</a:t>
            </a:r>
          </a:p>
          <a:p>
            <a:r>
              <a:rPr lang="nl-NL" dirty="0"/>
              <a:t>Radio </a:t>
            </a:r>
            <a:r>
              <a:rPr lang="nl-NL" dirty="0" err="1"/>
              <a:t>Ruysdael</a:t>
            </a:r>
            <a:r>
              <a:rPr lang="nl-NL" dirty="0"/>
              <a:t> op 1179 kHz</a:t>
            </a:r>
          </a:p>
          <a:p>
            <a:r>
              <a:rPr lang="nl-NL" dirty="0" err="1"/>
              <a:t>Richtinggevoeligheid</a:t>
            </a:r>
            <a:r>
              <a:rPr lang="nl-NL" dirty="0"/>
              <a:t> van antenne</a:t>
            </a:r>
          </a:p>
          <a:p>
            <a:r>
              <a:rPr lang="nl-NL" dirty="0"/>
              <a:t>Misschien BBC5 op 693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BF8087-BEA9-35ED-7EC9-06A18BE1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052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01208-967A-477A-9175-BE596D8D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AA5 is geen speelgoed!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20FD6-5B5B-4A42-BBBF-E2F4EB47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2625"/>
            <a:ext cx="8229600" cy="3254188"/>
          </a:xfrm>
        </p:spPr>
        <p:txBody>
          <a:bodyPr/>
          <a:lstStyle/>
          <a:p>
            <a:r>
              <a:rPr lang="nl-NL" dirty="0"/>
              <a:t>Berekend op 120V, norm 1949</a:t>
            </a:r>
          </a:p>
          <a:p>
            <a:r>
              <a:rPr lang="nl-NL" dirty="0"/>
              <a:t>Slijtage condensators, knutselaars in 80 jaar??</a:t>
            </a:r>
          </a:p>
          <a:p>
            <a:r>
              <a:rPr lang="nl-NL" dirty="0"/>
              <a:t>Scheiding nul / chassis is onbetrouwbaar</a:t>
            </a:r>
          </a:p>
          <a:p>
            <a:r>
              <a:rPr lang="nl-NL" dirty="0"/>
              <a:t>Verhuistrafo isoleert NIET!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4CA8C7-11EB-4147-8B72-F8D99576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0D97D37A-2F96-49AF-81F0-A27C390E9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7" y="4149080"/>
            <a:ext cx="8613901" cy="24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0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6FBAB-DB77-D64B-6693-135D8EB6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LC-Kring 10 juli: </a:t>
            </a:r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D4922D-C3F4-03F8-0272-22BA4795B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1828800"/>
          </a:xfrm>
        </p:spPr>
        <p:txBody>
          <a:bodyPr/>
          <a:lstStyle/>
          <a:p>
            <a:r>
              <a:rPr lang="nl-NL" dirty="0"/>
              <a:t>Van 205 tot 400</a:t>
            </a:r>
          </a:p>
          <a:p>
            <a:r>
              <a:rPr lang="nl-NL" dirty="0"/>
              <a:t>Analoog en digitaal</a:t>
            </a:r>
          </a:p>
          <a:p>
            <a:r>
              <a:rPr lang="nl-NL" dirty="0" err="1"/>
              <a:t>Dubbelsuper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E44B36-24C4-08E4-D521-C05FED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B6F887-CD37-A490-B14F-E167F118E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4042792" cy="30320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D3062BF-7904-C277-723E-AFE6B5D07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t="20806" r="8421"/>
          <a:stretch/>
        </p:blipFill>
        <p:spPr>
          <a:xfrm>
            <a:off x="4755774" y="3631034"/>
            <a:ext cx="3992577" cy="2952328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B96E2EE-C03A-1DCA-787E-2C6772D541F1}"/>
              </a:ext>
            </a:extLst>
          </p:cNvPr>
          <p:cNvSpPr txBox="1">
            <a:spLocks/>
          </p:cNvSpPr>
          <p:nvPr/>
        </p:nvSpPr>
        <p:spPr>
          <a:xfrm>
            <a:off x="323528" y="4892675"/>
            <a:ext cx="4042792" cy="169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September: </a:t>
            </a:r>
            <a:r>
              <a:rPr lang="nl-NL" dirty="0">
                <a:solidFill>
                  <a:schemeClr val="accent1"/>
                </a:solidFill>
              </a:rPr>
              <a:t>RAFTER</a:t>
            </a:r>
            <a:br>
              <a:rPr lang="nl-NL" dirty="0"/>
            </a:br>
            <a:r>
              <a:rPr lang="nl-NL" dirty="0"/>
              <a:t>Spionnenjacht met </a:t>
            </a:r>
            <a:r>
              <a:rPr lang="nl-NL" dirty="0" err="1"/>
              <a:t>Locale</a:t>
            </a:r>
            <a:r>
              <a:rPr lang="nl-NL" dirty="0"/>
              <a:t> Oscillator</a:t>
            </a:r>
          </a:p>
        </p:txBody>
      </p:sp>
    </p:spTree>
    <p:extLst>
      <p:ext uri="{BB962C8B-B14F-4D97-AF65-F5344CB8AC3E}">
        <p14:creationId xmlns:p14="http://schemas.microsoft.com/office/powerpoint/2010/main" val="2014429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Teletone</a:t>
            </a:r>
            <a:r>
              <a:rPr lang="nl-NL" dirty="0"/>
              <a:t> 111</a:t>
            </a:r>
          </a:p>
          <a:p>
            <a:r>
              <a:rPr lang="nl-NL" dirty="0"/>
              <a:t>Philips BX210U</a:t>
            </a:r>
          </a:p>
          <a:p>
            <a:r>
              <a:rPr lang="nl-NL" dirty="0" err="1"/>
              <a:t>Modis</a:t>
            </a:r>
            <a:r>
              <a:rPr lang="nl-NL" dirty="0"/>
              <a:t> transformator</a:t>
            </a:r>
          </a:p>
          <a:p>
            <a:r>
              <a:rPr lang="nl-NL" dirty="0" err="1"/>
              <a:t>TecSun</a:t>
            </a:r>
            <a:r>
              <a:rPr lang="nl-NL"/>
              <a:t> Pl680</a:t>
            </a:r>
            <a:endParaRPr lang="nl-NL" dirty="0"/>
          </a:p>
          <a:p>
            <a:r>
              <a:rPr lang="nl-NL" dirty="0"/>
              <a:t>Leader LSG10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Geschiedenis</a:t>
            </a:r>
            <a:r>
              <a:rPr lang="en-US" dirty="0"/>
              <a:t> van AA5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rmAutofit/>
          </a:bodyPr>
          <a:lstStyle/>
          <a:p>
            <a:r>
              <a:rPr lang="en-US" dirty="0" err="1"/>
              <a:t>Goedkope</a:t>
            </a:r>
            <a:r>
              <a:rPr lang="en-US" dirty="0"/>
              <a:t> </a:t>
            </a:r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 err="1"/>
              <a:t>vanaf</a:t>
            </a:r>
            <a:r>
              <a:rPr lang="en-US" dirty="0"/>
              <a:t> ca. 1935</a:t>
            </a:r>
          </a:p>
          <a:p>
            <a:r>
              <a:rPr lang="en-US" dirty="0" err="1"/>
              <a:t>Productie</a:t>
            </a:r>
            <a:r>
              <a:rPr lang="en-US" dirty="0"/>
              <a:t> tot ca. 1965 in Japan</a:t>
            </a:r>
          </a:p>
          <a:p>
            <a:r>
              <a:rPr lang="en-US" dirty="0" err="1"/>
              <a:t>Verschillende</a:t>
            </a:r>
            <a:r>
              <a:rPr lang="en-US" dirty="0"/>
              <a:t> series (</a:t>
            </a:r>
            <a:r>
              <a:rPr lang="en-US" dirty="0" err="1"/>
              <a:t>getal</a:t>
            </a:r>
            <a:r>
              <a:rPr lang="en-US" dirty="0"/>
              <a:t>: </a:t>
            </a:r>
            <a:r>
              <a:rPr lang="en-US" dirty="0" err="1"/>
              <a:t>gloeispanning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Octal 12SA7 12SK7 12SQ7 50L6 35Z5</a:t>
            </a:r>
          </a:p>
          <a:p>
            <a:pPr lvl="1"/>
            <a:r>
              <a:rPr lang="en-US" dirty="0" err="1"/>
              <a:t>Miniatuur</a:t>
            </a:r>
            <a:r>
              <a:rPr lang="en-US" dirty="0"/>
              <a:t> 12BE6 12BA6 12AV6 50C5 35W4</a:t>
            </a:r>
          </a:p>
          <a:p>
            <a:r>
              <a:rPr lang="en-US" dirty="0" err="1"/>
              <a:t>Miljoenen</a:t>
            </a:r>
            <a:r>
              <a:rPr lang="en-US" dirty="0"/>
              <a:t> </a:t>
            </a:r>
            <a:r>
              <a:rPr lang="en-US" dirty="0" err="1"/>
              <a:t>toestellen</a:t>
            </a:r>
            <a:r>
              <a:rPr lang="en-US" dirty="0"/>
              <a:t>, </a:t>
            </a:r>
            <a:r>
              <a:rPr lang="en-US" dirty="0" err="1"/>
              <a:t>honderden</a:t>
            </a:r>
            <a:r>
              <a:rPr lang="en-US" dirty="0"/>
              <a:t> </a:t>
            </a:r>
            <a:r>
              <a:rPr lang="en-US" dirty="0" err="1"/>
              <a:t>fabrikanten</a:t>
            </a:r>
            <a:endParaRPr lang="en-US" dirty="0"/>
          </a:p>
          <a:p>
            <a:r>
              <a:rPr lang="en-US" dirty="0" err="1"/>
              <a:t>Adaptatie</a:t>
            </a:r>
            <a:r>
              <a:rPr lang="en-US" dirty="0"/>
              <a:t> </a:t>
            </a:r>
            <a:r>
              <a:rPr lang="en-US" dirty="0" err="1"/>
              <a:t>groter</a:t>
            </a:r>
            <a:r>
              <a:rPr lang="en-US" dirty="0"/>
              <a:t> dan </a:t>
            </a:r>
            <a:r>
              <a:rPr lang="en-US" dirty="0" err="1"/>
              <a:t>Uutje</a:t>
            </a:r>
            <a:endParaRPr lang="en-US" dirty="0"/>
          </a:p>
          <a:p>
            <a:r>
              <a:rPr lang="en-US" dirty="0" err="1"/>
              <a:t>Techniek</a:t>
            </a:r>
            <a:r>
              <a:rPr lang="en-US" dirty="0"/>
              <a:t> </a:t>
            </a:r>
            <a:r>
              <a:rPr lang="en-US" dirty="0" err="1"/>
              <a:t>zeer</a:t>
            </a:r>
            <a:r>
              <a:rPr lang="en-US" dirty="0"/>
              <a:t> uniform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86CC7-10A1-4E34-AB38-8F496300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Japan, jaren zestig: 230V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3D9AB6-AE62-4F6E-A5D6-9F3D8E2B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6779096" cy="5035698"/>
          </a:xfrm>
        </p:spPr>
        <p:txBody>
          <a:bodyPr>
            <a:normAutofit/>
          </a:bodyPr>
          <a:lstStyle/>
          <a:p>
            <a:r>
              <a:rPr lang="nl-NL" dirty="0"/>
              <a:t>AA5 ontwerp</a:t>
            </a:r>
          </a:p>
          <a:p>
            <a:r>
              <a:rPr lang="nl-NL" dirty="0"/>
              <a:t>Naar Europa</a:t>
            </a:r>
          </a:p>
          <a:p>
            <a:r>
              <a:rPr lang="nl-NL" dirty="0"/>
              <a:t>LG, 220V</a:t>
            </a:r>
          </a:p>
          <a:p>
            <a:r>
              <a:rPr lang="nl-NL" dirty="0"/>
              <a:t>21x11x11cm</a:t>
            </a:r>
          </a:p>
          <a:p>
            <a:r>
              <a:rPr lang="nl-NL" dirty="0">
                <a:hlinkClick r:id="rId2"/>
              </a:rPr>
              <a:t>KR55 (1963)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Driehoekjes op 640 / 1240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5CE8E0-5832-43B4-928A-9AC425467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7638"/>
            <a:ext cx="5660751" cy="38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 </a:t>
            </a:r>
            <a:r>
              <a:rPr lang="en-US" dirty="0" err="1"/>
              <a:t>buiten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variatie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799"/>
          </a:xfrm>
        </p:spPr>
        <p:txBody>
          <a:bodyPr/>
          <a:lstStyle/>
          <a:p>
            <a:r>
              <a:rPr lang="en-US" dirty="0" err="1"/>
              <a:t>Goedkoop</a:t>
            </a:r>
            <a:r>
              <a:rPr lang="en-US" dirty="0"/>
              <a:t> </a:t>
            </a:r>
            <a:r>
              <a:rPr lang="en-US" dirty="0" err="1"/>
              <a:t>materiaal</a:t>
            </a:r>
            <a:r>
              <a:rPr lang="en-US" dirty="0"/>
              <a:t>, </a:t>
            </a:r>
            <a:r>
              <a:rPr lang="en-US" dirty="0" err="1"/>
              <a:t>klein</a:t>
            </a:r>
            <a:endParaRPr lang="en-US" dirty="0"/>
          </a:p>
          <a:p>
            <a:r>
              <a:rPr lang="en-US" dirty="0" err="1"/>
              <a:t>Vrolijke</a:t>
            </a:r>
            <a:r>
              <a:rPr lang="en-US" dirty="0"/>
              <a:t> </a:t>
            </a:r>
            <a:r>
              <a:rPr lang="en-US" dirty="0" err="1"/>
              <a:t>ontwerpen</a:t>
            </a:r>
            <a:endParaRPr lang="en-US" dirty="0"/>
          </a:p>
          <a:p>
            <a:r>
              <a:rPr lang="en-US" dirty="0"/>
              <a:t>FADA Bullet, ~1945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4117887" cy="31033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501008"/>
            <a:ext cx="4137857" cy="310339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C3E8A1F-8A1C-4800-AFEF-F33A46827A71}"/>
              </a:ext>
            </a:extLst>
          </p:cNvPr>
          <p:cNvSpPr txBox="1"/>
          <p:nvPr/>
        </p:nvSpPr>
        <p:spPr>
          <a:xfrm>
            <a:off x="2987824" y="37170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Kc</a:t>
            </a:r>
            <a:r>
              <a:rPr lang="nl-NL" dirty="0"/>
              <a:t> / 10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50C12A-C8BB-4FFD-8FC6-137414DE74F9}"/>
              </a:ext>
            </a:extLst>
          </p:cNvPr>
          <p:cNvSpPr txBox="1"/>
          <p:nvPr/>
        </p:nvSpPr>
        <p:spPr>
          <a:xfrm>
            <a:off x="2987824" y="616973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meters</a:t>
            </a:r>
          </a:p>
        </p:txBody>
      </p:sp>
    </p:spTree>
    <p:extLst>
      <p:ext uri="{BB962C8B-B14F-4D97-AF65-F5344CB8AC3E}">
        <p14:creationId xmlns:p14="http://schemas.microsoft.com/office/powerpoint/2010/main" val="388913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schaal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AA5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stationsnamen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LG of KG: 1 band!</a:t>
            </a:r>
          </a:p>
          <a:p>
            <a:r>
              <a:rPr lang="en-US" dirty="0"/>
              <a:t>Alleen </a:t>
            </a:r>
            <a:r>
              <a:rPr lang="en-US" dirty="0" err="1"/>
              <a:t>frequentie</a:t>
            </a:r>
            <a:r>
              <a:rPr lang="en-US" dirty="0"/>
              <a:t> (heel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meters)</a:t>
            </a:r>
          </a:p>
          <a:p>
            <a:r>
              <a:rPr lang="en-US" dirty="0"/>
              <a:t>BC: Broadcast = MG, </a:t>
            </a:r>
            <a:r>
              <a:rPr lang="en-US" dirty="0" err="1"/>
              <a:t>soms</a:t>
            </a:r>
            <a:r>
              <a:rPr lang="en-US" dirty="0"/>
              <a:t> tot 1700</a:t>
            </a:r>
          </a:p>
          <a:p>
            <a:r>
              <a:rPr lang="en-US" dirty="0" err="1"/>
              <a:t>Frequenties</a:t>
            </a:r>
            <a:r>
              <a:rPr lang="en-US" dirty="0"/>
              <a:t> in kHz x10 (US Raster)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4624333"/>
            <a:ext cx="6963618" cy="18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en-US" dirty="0" err="1"/>
              <a:t>Conelrad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5472608" cy="5102513"/>
          </a:xfrm>
        </p:spPr>
        <p:txBody>
          <a:bodyPr/>
          <a:lstStyle/>
          <a:p>
            <a:r>
              <a:rPr lang="en-US" dirty="0" err="1"/>
              <a:t>Driehoekje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640 </a:t>
            </a:r>
            <a:r>
              <a:rPr lang="en-US" dirty="0" err="1"/>
              <a:t>en</a:t>
            </a:r>
            <a:r>
              <a:rPr lang="en-US" dirty="0"/>
              <a:t> 1240kc</a:t>
            </a:r>
          </a:p>
          <a:p>
            <a:r>
              <a:rPr lang="en-US" dirty="0"/>
              <a:t>Civil Defense, BB</a:t>
            </a:r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aanval</a:t>
            </a:r>
            <a:r>
              <a:rPr lang="en-US" dirty="0"/>
              <a:t> met </a:t>
            </a:r>
            <a:r>
              <a:rPr lang="en-US" dirty="0" err="1"/>
              <a:t>vliegtuigen</a:t>
            </a:r>
            <a:endParaRPr lang="en-US" dirty="0"/>
          </a:p>
          <a:p>
            <a:pPr lvl="1"/>
            <a:r>
              <a:rPr lang="en-US" dirty="0" err="1"/>
              <a:t>Alle</a:t>
            </a:r>
            <a:r>
              <a:rPr lang="en-US" dirty="0"/>
              <a:t> stations </a:t>
            </a:r>
            <a:r>
              <a:rPr lang="en-US" dirty="0" err="1"/>
              <a:t>uit</a:t>
            </a:r>
            <a:endParaRPr lang="en-US" dirty="0"/>
          </a:p>
          <a:p>
            <a:pPr lvl="1"/>
            <a:r>
              <a:rPr lang="en-US" dirty="0" err="1"/>
              <a:t>Wisselend</a:t>
            </a:r>
            <a:r>
              <a:rPr lang="en-US" dirty="0"/>
              <a:t> 640 </a:t>
            </a:r>
            <a:r>
              <a:rPr lang="en-US" dirty="0" err="1"/>
              <a:t>en</a:t>
            </a:r>
            <a:r>
              <a:rPr lang="en-US" dirty="0"/>
              <a:t> 1240</a:t>
            </a:r>
          </a:p>
          <a:p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navigatie</a:t>
            </a:r>
            <a:r>
              <a:rPr lang="en-US" dirty="0"/>
              <a:t> op AM</a:t>
            </a:r>
          </a:p>
          <a:p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bevolking</a:t>
            </a:r>
            <a:endParaRPr lang="en-US" dirty="0"/>
          </a:p>
          <a:p>
            <a:r>
              <a:rPr lang="en-US" dirty="0" err="1"/>
              <a:t>Verplicht</a:t>
            </a:r>
            <a:r>
              <a:rPr lang="en-US" dirty="0"/>
              <a:t> 1953 tot 1963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8563"/>
            <a:ext cx="28575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lichtnet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/>
          </a:bodyPr>
          <a:lstStyle/>
          <a:p>
            <a:r>
              <a:rPr lang="en-US" dirty="0"/>
              <a:t>Spanning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keus</a:t>
            </a:r>
            <a:r>
              <a:rPr lang="en-US" dirty="0"/>
              <a:t>: </a:t>
            </a:r>
            <a:r>
              <a:rPr lang="en-US" dirty="0" err="1"/>
              <a:t>alles</a:t>
            </a:r>
            <a:r>
              <a:rPr lang="en-US" dirty="0"/>
              <a:t> 110/120</a:t>
            </a:r>
          </a:p>
          <a:p>
            <a:pPr lvl="1"/>
            <a:r>
              <a:rPr lang="en-US" dirty="0"/>
              <a:t>35V </a:t>
            </a:r>
            <a:r>
              <a:rPr lang="en-US" dirty="0" err="1"/>
              <a:t>eindbuis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106V </a:t>
            </a:r>
            <a:r>
              <a:rPr lang="en-US" dirty="0" err="1"/>
              <a:t>keten</a:t>
            </a:r>
            <a:r>
              <a:rPr lang="en-US" dirty="0"/>
              <a:t>: 3*12+2*35</a:t>
            </a:r>
          </a:p>
          <a:p>
            <a:r>
              <a:rPr lang="en-US" dirty="0" err="1"/>
              <a:t>Frequentie</a:t>
            </a:r>
            <a:r>
              <a:rPr lang="en-US" dirty="0"/>
              <a:t>: </a:t>
            </a:r>
            <a:r>
              <a:rPr lang="en-US" dirty="0" err="1"/>
              <a:t>Ontworpen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60Hz</a:t>
            </a:r>
          </a:p>
          <a:p>
            <a:pPr lvl="1"/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op 50Hz prima</a:t>
            </a:r>
          </a:p>
          <a:p>
            <a:pPr lvl="1"/>
            <a:r>
              <a:rPr lang="en-US" dirty="0"/>
              <a:t>25Hz variant (Canada) </a:t>
            </a:r>
            <a:r>
              <a:rPr lang="en-US" dirty="0" err="1"/>
              <a:t>grotere</a:t>
            </a:r>
            <a:r>
              <a:rPr lang="en-US" dirty="0"/>
              <a:t> </a:t>
            </a:r>
            <a:r>
              <a:rPr lang="en-US" dirty="0" err="1"/>
              <a:t>elco</a:t>
            </a:r>
            <a:endParaRPr lang="en-US" dirty="0"/>
          </a:p>
          <a:p>
            <a:r>
              <a:rPr lang="en-US" dirty="0"/>
              <a:t>Kan op </a:t>
            </a:r>
            <a:r>
              <a:rPr lang="en-US" dirty="0" err="1"/>
              <a:t>wissel</a:t>
            </a:r>
            <a:r>
              <a:rPr lang="en-US" dirty="0"/>
              <a:t> of </a:t>
            </a:r>
            <a:r>
              <a:rPr lang="en-US" dirty="0" err="1"/>
              <a:t>gelijk</a:t>
            </a:r>
            <a:r>
              <a:rPr lang="en-US" dirty="0"/>
              <a:t> “AC/DC radio”</a:t>
            </a:r>
          </a:p>
          <a:p>
            <a:r>
              <a:rPr lang="en-US" dirty="0" err="1"/>
              <a:t>Stekker</a:t>
            </a:r>
            <a:r>
              <a:rPr lang="en-US" dirty="0"/>
              <a:t>: US met </a:t>
            </a:r>
            <a:r>
              <a:rPr lang="en-US" dirty="0" err="1"/>
              <a:t>platte</a:t>
            </a:r>
            <a:r>
              <a:rPr lang="en-US" dirty="0"/>
              <a:t> </a:t>
            </a:r>
            <a:r>
              <a:rPr lang="en-US" dirty="0" err="1"/>
              <a:t>pootjes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446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1122</Words>
  <Application>Microsoft Office PowerPoint</Application>
  <PresentationFormat>Diavoorstelling (4:3)</PresentationFormat>
  <Paragraphs>262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Kantoorthema</vt:lpstr>
      <vt:lpstr>Teletone 111 (1948)</vt:lpstr>
      <vt:lpstr>Wat gaan we doen</vt:lpstr>
      <vt:lpstr>1. De AA5 en het Uutje</vt:lpstr>
      <vt:lpstr>Geschiedenis van AA5</vt:lpstr>
      <vt:lpstr>Japan, jaren zestig: 230V</vt:lpstr>
      <vt:lpstr>Van buiten wel variatie</vt:lpstr>
      <vt:lpstr>De schaal van een AA5</vt:lpstr>
      <vt:lpstr>Conelrad</vt:lpstr>
      <vt:lpstr>Voeding uit lichtnet</vt:lpstr>
      <vt:lpstr>Samenvatting AA5</vt:lpstr>
      <vt:lpstr>2. De Teletone 111</vt:lpstr>
      <vt:lpstr>Tele-Tone</vt:lpstr>
      <vt:lpstr>Ook met mooiere kast</vt:lpstr>
      <vt:lpstr>Converter: Pentagrid</vt:lpstr>
      <vt:lpstr>Mengen in RHT189 (Geri)</vt:lpstr>
      <vt:lpstr>Grote uitvinder: Armstrong</vt:lpstr>
      <vt:lpstr>Of toch niet?</vt:lpstr>
      <vt:lpstr>Mengen met Triode of Oktode</vt:lpstr>
      <vt:lpstr>Mengen met de Pentagrid</vt:lpstr>
      <vt:lpstr>Pentagrid in Teletone</vt:lpstr>
      <vt:lpstr>Straling en “Pulling” Proeven</vt:lpstr>
      <vt:lpstr>De MF-trap</vt:lpstr>
      <vt:lpstr>Detectie, AGC, AF</vt:lpstr>
      <vt:lpstr>Eindtrap ook weer minimalistisch</vt:lpstr>
      <vt:lpstr>Voeding met Triple 20</vt:lpstr>
      <vt:lpstr>PowerPoint-presentatie</vt:lpstr>
      <vt:lpstr>Teletone verbouwd</vt:lpstr>
      <vt:lpstr>Hoe ziet dat er uit?</vt:lpstr>
      <vt:lpstr>3. Aanpassen aan 230V</vt:lpstr>
      <vt:lpstr>Verhuistrafo, inbouw of extern</vt:lpstr>
      <vt:lpstr>Condensatorballast</vt:lpstr>
      <vt:lpstr>Ombouw Teletone 111</vt:lpstr>
      <vt:lpstr>Oude en Nieuwe Teletone</vt:lpstr>
      <vt:lpstr>4. Luisteren en Conclusies</vt:lpstr>
      <vt:lpstr>AA5 is geen speelgoed!</vt:lpstr>
      <vt:lpstr>LC-Kring 10 juli: Grundig Satellit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80</cp:revision>
  <dcterms:created xsi:type="dcterms:W3CDTF">2019-01-19T09:21:01Z</dcterms:created>
  <dcterms:modified xsi:type="dcterms:W3CDTF">2024-06-17T07:32:40Z</dcterms:modified>
</cp:coreProperties>
</file>