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278" r:id="rId3"/>
    <p:sldId id="328" r:id="rId4"/>
    <p:sldId id="329" r:id="rId5"/>
    <p:sldId id="260" r:id="rId6"/>
    <p:sldId id="340" r:id="rId7"/>
    <p:sldId id="358" r:id="rId8"/>
    <p:sldId id="341" r:id="rId9"/>
    <p:sldId id="355" r:id="rId10"/>
    <p:sldId id="342" r:id="rId11"/>
    <p:sldId id="330" r:id="rId12"/>
    <p:sldId id="343" r:id="rId13"/>
    <p:sldId id="344" r:id="rId14"/>
    <p:sldId id="345" r:id="rId15"/>
    <p:sldId id="346" r:id="rId16"/>
    <p:sldId id="347" r:id="rId17"/>
    <p:sldId id="356" r:id="rId18"/>
    <p:sldId id="348" r:id="rId19"/>
    <p:sldId id="349" r:id="rId20"/>
    <p:sldId id="350" r:id="rId21"/>
    <p:sldId id="331" r:id="rId22"/>
    <p:sldId id="352" r:id="rId23"/>
    <p:sldId id="353" r:id="rId24"/>
    <p:sldId id="357" r:id="rId25"/>
    <p:sldId id="332" r:id="rId26"/>
    <p:sldId id="333" r:id="rId27"/>
    <p:sldId id="334" r:id="rId28"/>
    <p:sldId id="335" r:id="rId29"/>
    <p:sldId id="336" r:id="rId30"/>
    <p:sldId id="337" r:id="rId31"/>
    <p:sldId id="351" r:id="rId32"/>
    <p:sldId id="338" r:id="rId33"/>
    <p:sldId id="298" r:id="rId34"/>
    <p:sldId id="354" r:id="rId35"/>
    <p:sldId id="326" r:id="rId36"/>
    <p:sldId id="359" r:id="rId37"/>
    <p:sldId id="327" r:id="rId38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6" autoAdjust="0"/>
    <p:restoredTop sz="94727" autoAdjust="0"/>
  </p:normalViewPr>
  <p:slideViewPr>
    <p:cSldViewPr>
      <p:cViewPr varScale="1">
        <p:scale>
          <a:sx n="92" d="100"/>
          <a:sy n="92" d="100"/>
        </p:scale>
        <p:origin x="90" y="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2F26E5-EEE8-4C96-960C-2957C271D158}" type="datetimeFigureOut">
              <a:rPr lang="nl-NL" smtClean="0"/>
              <a:t>7-11-2024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7AB2FB-EE13-491B-8E66-126490C0FAC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96991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68B74-88D8-4BCA-9660-AF4BE3F796C8}" type="datetime1">
              <a:rPr lang="nl-NL" smtClean="0"/>
              <a:t>7-11-2024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15343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517C7-736B-4D69-99E1-B2EC9C308E91}" type="datetime1">
              <a:rPr lang="nl-NL" smtClean="0"/>
              <a:t>7-11-2024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2641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0307B-E96D-4DED-B142-4FBECAA9DA32}" type="datetime1">
              <a:rPr lang="nl-NL" smtClean="0"/>
              <a:t>7-11-2024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65468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8271A-451D-4A0D-91C1-DAF4C44835B4}" type="datetime1">
              <a:rPr lang="nl-NL" smtClean="0"/>
              <a:t>7-11-2024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5905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E0088-4EEB-4EB6-957F-C81C88E4C1F6}" type="datetime1">
              <a:rPr lang="nl-NL" smtClean="0"/>
              <a:t>7-11-2024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6070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168F2-B85A-479E-BFF6-1B74DEF70B37}" type="datetime1">
              <a:rPr lang="nl-NL" smtClean="0"/>
              <a:t>7-11-2024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5937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0E11F-FF4A-4923-B558-F6AC7BEDBB03}" type="datetime1">
              <a:rPr lang="nl-NL" smtClean="0"/>
              <a:t>7-11-2024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5063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6995F-26CE-4207-AB5F-985F2361B3B8}" type="datetime1">
              <a:rPr lang="nl-NL" smtClean="0"/>
              <a:t>7-11-2024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6466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8F88A-77C9-47CB-9413-6DFAE1938A43}" type="datetime1">
              <a:rPr lang="nl-NL" smtClean="0"/>
              <a:t>7-11-2024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09455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9D758-FCB6-487F-B4AB-194F08028C7D}" type="datetime1">
              <a:rPr lang="nl-NL" smtClean="0"/>
              <a:t>7-11-2024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6185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3ECFC-19EB-4284-9FCC-473230671DB6}" type="datetime1">
              <a:rPr lang="nl-NL" smtClean="0"/>
              <a:t>7-11-2024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5794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72FEC4-701A-40FC-B436-9F5D2C077D9D}" type="datetime1">
              <a:rPr lang="nl-NL" smtClean="0"/>
              <a:t>7-11-2024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05BBD5-B01C-4644-AB10-59F11E56718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7942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D_battery" TargetMode="External"/><Relationship Id="rId2" Type="http://schemas.openxmlformats.org/officeDocument/2006/relationships/hyperlink" Target="https://www.jumbo.com/producten/jumbo-d-2st-blister-184901STK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hyperlink" Target="https://mister-hifi.nl/blog/2022/12/23/verschil-in-versterkingsklasse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nl.wikisage.org/wiki/Radio_Paradijs_(Utrecht)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radiowereld.nl/gesprek/2014/07/in-gesprek-met-ruud-poeze-radio-paradijs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hyperlink" Target="https://www.youtube.com/watch?v=0Eu5dOydkyc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hyperlink" Target="https://html.alldatasheet.com/html-pdf/63041/HITACHI/2SD467/245/1/2SD467.html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microsoft.com/office/2007/relationships/media" Target="../media/media2.wav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audio" Target="../media/media3.wav"/><Relationship Id="rId5" Type="http://schemas.microsoft.com/office/2007/relationships/media" Target="../media/media3.wav"/><Relationship Id="rId4" Type="http://schemas.openxmlformats.org/officeDocument/2006/relationships/audio" Target="../media/media2.wav"/><Relationship Id="rId9" Type="http://schemas.openxmlformats.org/officeDocument/2006/relationships/image" Target="../media/image29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0Eu5dOydkyc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hyperlink" Target="https://www.transistorforum.nl/forum/index.php?id=83509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ebspace.science.uu.nl/~tel00101/FotoAlbum/RadioCorner/Pres/ICTA7642.pptx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s://wikikids.nl/Transistor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576" y="1240011"/>
            <a:ext cx="2662064" cy="3457302"/>
          </a:xfrm>
        </p:spPr>
        <p:txBody>
          <a:bodyPr/>
          <a:lstStyle/>
          <a:p>
            <a:r>
              <a:rPr lang="nl-NL" dirty="0"/>
              <a:t>Een</a:t>
            </a:r>
            <a:br>
              <a:rPr lang="nl-NL" dirty="0"/>
            </a:br>
            <a:r>
              <a:rPr lang="nl-NL" dirty="0"/>
              <a:t>Tuinradio</a:t>
            </a:r>
            <a:br>
              <a:rPr lang="nl-NL" dirty="0"/>
            </a:br>
            <a:r>
              <a:rPr lang="nl-NL" dirty="0"/>
              <a:t> </a:t>
            </a:r>
            <a:r>
              <a:rPr lang="nl-NL" sz="3200" dirty="0"/>
              <a:t>Knutselen met afval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971600" y="5036542"/>
            <a:ext cx="7200800" cy="1345704"/>
          </a:xfrm>
        </p:spPr>
        <p:txBody>
          <a:bodyPr/>
          <a:lstStyle/>
          <a:p>
            <a:r>
              <a:rPr lang="en-US" dirty="0"/>
              <a:t>Gerard Tel</a:t>
            </a:r>
          </a:p>
          <a:p>
            <a:r>
              <a:rPr lang="en-US" dirty="0"/>
              <a:t>LC-</a:t>
            </a:r>
            <a:r>
              <a:rPr lang="en-US" dirty="0" err="1"/>
              <a:t>Kring</a:t>
            </a:r>
            <a:r>
              <a:rPr lang="en-US" dirty="0"/>
              <a:t> 9 </a:t>
            </a:r>
            <a:r>
              <a:rPr lang="en-US" dirty="0" err="1"/>
              <a:t>okt</a:t>
            </a:r>
            <a:r>
              <a:rPr lang="en-US" dirty="0"/>
              <a:t> 2024 om 19.30</a:t>
            </a:r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238B83E-1587-48B3-B361-3358E7123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5645E1E9-5661-8232-42A5-C29CA59DE8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9" r="8309"/>
          <a:stretch/>
        </p:blipFill>
        <p:spPr>
          <a:xfrm>
            <a:off x="4078288" y="475754"/>
            <a:ext cx="4608512" cy="4363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6981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5D5606-9D6E-A168-B0CE-CE29A9692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Tuinradio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E2D309A-2474-7D82-E3C5-1D5CB0819C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>
            <a:normAutofit/>
          </a:bodyPr>
          <a:lstStyle/>
          <a:p>
            <a:r>
              <a:rPr lang="nl-NL" dirty="0"/>
              <a:t>Goed aangepaste, gevoelige luidspreker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Genoeg geluid voor rustige omgeving</a:t>
            </a:r>
          </a:p>
          <a:p>
            <a:r>
              <a:rPr lang="nl-NL" dirty="0"/>
              <a:t>Nooit overlast voor de buren met ½mW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3027F4A-FBA5-0595-82F1-03B0253A5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10</a:t>
            </a:fld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C8954BE1-7D62-0481-95DF-933DA083A9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348880"/>
            <a:ext cx="7250461" cy="2752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7183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F62341-E78C-07CE-B383-955C63AE9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3. Technische details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1B5D8BE-3FE3-B111-648D-C23B28A989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Alle stromen door LS</a:t>
            </a:r>
          </a:p>
          <a:p>
            <a:r>
              <a:rPr lang="nl-NL" dirty="0"/>
              <a:t>Koptelefoon op TR, niet S</a:t>
            </a:r>
          </a:p>
          <a:p>
            <a:r>
              <a:rPr lang="nl-NL" dirty="0" err="1"/>
              <a:t>Biastonische</a:t>
            </a:r>
            <a:r>
              <a:rPr lang="nl-NL" dirty="0"/>
              <a:t> Volumeregeling</a:t>
            </a:r>
          </a:p>
          <a:p>
            <a:r>
              <a:rPr lang="nl-NL" dirty="0"/>
              <a:t>Speelduur op D cel</a:t>
            </a:r>
          </a:p>
          <a:p>
            <a:r>
              <a:rPr lang="nl-NL" dirty="0"/>
              <a:t>Uitgangsvermogen</a:t>
            </a:r>
          </a:p>
          <a:p>
            <a:r>
              <a:rPr lang="nl-NL" dirty="0"/>
              <a:t>Optillen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8A32D3F-2E45-E04F-9E05-B01EC84FD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36804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48974F-52D9-4837-0209-5B140E26F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Load zit in voedingsleiding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2EF2D02-3EF6-1EC8-7EBA-74A9156F57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/>
          <a:lstStyle/>
          <a:p>
            <a:r>
              <a:rPr lang="nl-NL" dirty="0"/>
              <a:t>Overblijfsel uit luciferdoos:  </a:t>
            </a:r>
            <a:br>
              <a:rPr lang="nl-NL" dirty="0"/>
            </a:br>
            <a:r>
              <a:rPr lang="nl-NL" dirty="0"/>
              <a:t>uitschakelen door koptelefoon uittrekken</a:t>
            </a:r>
          </a:p>
          <a:p>
            <a:r>
              <a:rPr lang="nl-NL" dirty="0"/>
              <a:t>Bias en tuner op signaalspanning</a:t>
            </a:r>
          </a:p>
          <a:p>
            <a:endParaRPr lang="nl-NL" dirty="0"/>
          </a:p>
          <a:p>
            <a:r>
              <a:rPr lang="nl-NL" dirty="0"/>
              <a:t>Werkt </a:t>
            </a:r>
            <a:br>
              <a:rPr lang="nl-NL" dirty="0"/>
            </a:br>
            <a:r>
              <a:rPr lang="nl-NL" dirty="0"/>
              <a:t>prima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22E1649-F8F5-E1F6-F756-5D9D9258D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12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A8FE5AB8-1490-260B-4004-1F251E9F34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88"/>
          <a:stretch/>
        </p:blipFill>
        <p:spPr>
          <a:xfrm>
            <a:off x="2445736" y="3338825"/>
            <a:ext cx="6247690" cy="3031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8671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8FBE04-9C33-D357-55E7-BB7ED3740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Koptelefoonaansluiting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7A359B-7858-524E-5208-F5CC019E86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7715200" cy="4525963"/>
          </a:xfrm>
        </p:spPr>
        <p:txBody>
          <a:bodyPr/>
          <a:lstStyle/>
          <a:p>
            <a:r>
              <a:rPr lang="nl-NL" dirty="0"/>
              <a:t>Stekker TRS: Tip Ring </a:t>
            </a:r>
            <a:r>
              <a:rPr lang="nl-NL" dirty="0" err="1"/>
              <a:t>Shaft</a:t>
            </a:r>
            <a:endParaRPr lang="nl-NL" dirty="0"/>
          </a:p>
          <a:p>
            <a:pPr lvl="1"/>
            <a:r>
              <a:rPr lang="nl-NL" dirty="0" err="1"/>
              <a:t>Shaft</a:t>
            </a:r>
            <a:r>
              <a:rPr lang="nl-NL" dirty="0"/>
              <a:t> = Nul, Tip =Links, Ring = Rechts</a:t>
            </a:r>
          </a:p>
          <a:p>
            <a:r>
              <a:rPr lang="nl-NL" dirty="0"/>
              <a:t>Aansluiten op S en T+R: Oren Parallel</a:t>
            </a:r>
          </a:p>
          <a:p>
            <a:pPr lvl="1"/>
            <a:r>
              <a:rPr lang="nl-NL" dirty="0"/>
              <a:t>32Ω koptelefoon geeft 16</a:t>
            </a:r>
            <a:r>
              <a:rPr lang="el-GR" dirty="0"/>
              <a:t>Ω</a:t>
            </a:r>
            <a:r>
              <a:rPr lang="nl-NL" dirty="0"/>
              <a:t> load: </a:t>
            </a:r>
            <a:r>
              <a:rPr lang="nl-NL" dirty="0">
                <a:solidFill>
                  <a:srgbClr val="FF0000"/>
                </a:solidFill>
              </a:rPr>
              <a:t>erg laag</a:t>
            </a:r>
          </a:p>
          <a:p>
            <a:r>
              <a:rPr lang="nl-NL" dirty="0"/>
              <a:t>Aansluiten op T en R: Oren in Serie</a:t>
            </a:r>
          </a:p>
          <a:p>
            <a:pPr lvl="1"/>
            <a:r>
              <a:rPr lang="nl-NL" dirty="0"/>
              <a:t>32Ω koptelefoon geeft 64</a:t>
            </a:r>
            <a:r>
              <a:rPr lang="el-GR" dirty="0"/>
              <a:t>Ω</a:t>
            </a:r>
            <a:r>
              <a:rPr lang="nl-NL" dirty="0"/>
              <a:t> load: </a:t>
            </a:r>
            <a:r>
              <a:rPr lang="nl-NL" dirty="0">
                <a:solidFill>
                  <a:srgbClr val="0070C0"/>
                </a:solidFill>
              </a:rPr>
              <a:t>beetje laag</a:t>
            </a:r>
          </a:p>
          <a:p>
            <a:pPr lvl="1"/>
            <a:r>
              <a:rPr lang="nl-NL" dirty="0"/>
              <a:t>Tegenfase: geen probleem</a:t>
            </a:r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E0B1D8D-9553-9851-1ADE-F7FB02019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13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F19015A9-8FE5-05E8-15C7-EBE4A7B9B1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0192" y="4985888"/>
            <a:ext cx="1512168" cy="1585575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20D6BD6D-FCFC-BBBB-D725-0D7791C4A0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6631847" y="93969"/>
            <a:ext cx="848858" cy="309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3826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41F89C-63CA-9444-BE85-7BFC9D274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Biastonische</a:t>
            </a:r>
            <a:r>
              <a:rPr lang="nl-NL" dirty="0"/>
              <a:t> volumeregeling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1871F88-8396-A432-01DC-A716866259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64457"/>
            <a:ext cx="8229600" cy="5184576"/>
          </a:xfrm>
        </p:spPr>
        <p:txBody>
          <a:bodyPr/>
          <a:lstStyle/>
          <a:p>
            <a:r>
              <a:rPr lang="nl-NL" dirty="0"/>
              <a:t>Regeling nodig wegens stoorniveau in tuin </a:t>
            </a:r>
            <a:r>
              <a:rPr lang="nl-NL" dirty="0">
                <a:sym typeface="Wingdings" panose="05000000000000000000" pitchFamily="2" charset="2"/>
              </a:rPr>
              <a:t></a:t>
            </a:r>
          </a:p>
          <a:p>
            <a:r>
              <a:rPr lang="nl-NL" dirty="0"/>
              <a:t>Standaard: Potmeter in signaalweg</a:t>
            </a:r>
          </a:p>
          <a:p>
            <a:pPr lvl="1"/>
            <a:endParaRPr lang="nl-NL" dirty="0"/>
          </a:p>
          <a:p>
            <a:pPr lvl="1"/>
            <a:endParaRPr lang="nl-NL" dirty="0"/>
          </a:p>
          <a:p>
            <a:pPr lvl="1"/>
            <a:endParaRPr lang="nl-NL" dirty="0"/>
          </a:p>
          <a:p>
            <a:pPr marL="0" indent="0">
              <a:buNone/>
            </a:pPr>
            <a:r>
              <a:rPr lang="nl-NL" dirty="0"/>
              <a:t>	</a:t>
            </a:r>
          </a:p>
          <a:p>
            <a:r>
              <a:rPr lang="nl-NL" dirty="0"/>
              <a:t>Bij laag signaal minder biasstroom nodig</a:t>
            </a:r>
          </a:p>
          <a:p>
            <a:r>
              <a:rPr lang="nl-NL" dirty="0"/>
              <a:t>Lagere bias “pakt” minder signaal</a:t>
            </a:r>
            <a:br>
              <a:rPr lang="nl-NL" dirty="0"/>
            </a:br>
            <a:r>
              <a:rPr lang="nl-NL" dirty="0"/>
              <a:t>want </a:t>
            </a:r>
            <a:r>
              <a:rPr lang="nl-NL" dirty="0">
                <a:solidFill>
                  <a:srgbClr val="0070C0"/>
                </a:solidFill>
              </a:rPr>
              <a:t>ingangsweerstand van T neemt toe</a:t>
            </a:r>
            <a:r>
              <a:rPr lang="nl-NL" dirty="0"/>
              <a:t>!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BD10098-F9D3-90EB-0303-CE6D0CD58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14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14F7AD4F-C5B6-A2E8-EC1D-1A67A758DF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373" y="2713298"/>
            <a:ext cx="7087870" cy="1939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6825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625BDA-1D88-4C2B-0845-2652DE3E2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Effect van </a:t>
            </a:r>
            <a:r>
              <a:rPr lang="nl-NL" dirty="0" err="1"/>
              <a:t>Biastonische</a:t>
            </a:r>
            <a:r>
              <a:rPr lang="nl-NL" dirty="0"/>
              <a:t> regeling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1674E1A-5291-BB05-136F-81FA7D829C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/>
          <a:lstStyle/>
          <a:p>
            <a:r>
              <a:rPr lang="nl-NL" dirty="0"/>
              <a:t>Biasweerstand R3 regelbaar 50k tot 1M</a:t>
            </a:r>
          </a:p>
          <a:p>
            <a:r>
              <a:rPr lang="nl-NL" dirty="0"/>
              <a:t>Op Basis staat altijd 0,6V, op plus 1,6V</a:t>
            </a:r>
          </a:p>
          <a:p>
            <a:pPr lvl="1"/>
            <a:r>
              <a:rPr lang="nl-NL" dirty="0"/>
              <a:t>Basisstroom 20μA tot 1</a:t>
            </a:r>
            <a:r>
              <a:rPr lang="el-GR" dirty="0"/>
              <a:t>μ</a:t>
            </a:r>
            <a:r>
              <a:rPr lang="nl-NL" dirty="0"/>
              <a:t>A</a:t>
            </a:r>
          </a:p>
          <a:p>
            <a:pPr lvl="1"/>
            <a:r>
              <a:rPr lang="nl-NL" dirty="0"/>
              <a:t>Collectorstroom 2mA tot 0,1mA</a:t>
            </a:r>
          </a:p>
          <a:p>
            <a:endParaRPr lang="nl-NL" dirty="0"/>
          </a:p>
          <a:p>
            <a:r>
              <a:rPr lang="nl-NL" dirty="0"/>
              <a:t>Zeer prettig regelbaar volume</a:t>
            </a:r>
          </a:p>
          <a:p>
            <a:pPr lvl="1"/>
            <a:r>
              <a:rPr lang="nl-NL" dirty="0"/>
              <a:t>Max geeft prima luidsprekerniveau</a:t>
            </a:r>
          </a:p>
          <a:p>
            <a:pPr lvl="1"/>
            <a:r>
              <a:rPr lang="nl-NL" dirty="0"/>
              <a:t>Min is heel stil maar genoeg op koptelefoon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B03C99E-8D96-0560-86EE-BD82EC31B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15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65C37AD1-88BA-CB1C-C871-B8CB754726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3350" y="2868152"/>
            <a:ext cx="2273300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791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4CAA1D-92C2-F84F-106D-11B987A72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zuinigste radio ooit?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50DD31A-EC9F-B409-79E7-BC131F37E0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/>
          <a:lstStyle/>
          <a:p>
            <a:r>
              <a:rPr lang="nl-NL" dirty="0"/>
              <a:t>Radio speelt op ½ tot 2 mA, meest  ~ 1mA</a:t>
            </a:r>
          </a:p>
          <a:p>
            <a:r>
              <a:rPr lang="nl-NL" dirty="0"/>
              <a:t>Capaciteit van D-cel (</a:t>
            </a:r>
            <a:r>
              <a:rPr lang="nl-NL" dirty="0">
                <a:hlinkClick r:id="rId2"/>
              </a:rPr>
              <a:t>1€</a:t>
            </a:r>
            <a:r>
              <a:rPr lang="nl-NL" dirty="0"/>
              <a:t>): </a:t>
            </a:r>
            <a:r>
              <a:rPr lang="nl-NL" dirty="0">
                <a:hlinkClick r:id="rId3"/>
              </a:rPr>
              <a:t>15Ah</a:t>
            </a:r>
            <a:endParaRPr lang="nl-NL" dirty="0"/>
          </a:p>
          <a:p>
            <a:endParaRPr lang="nl-NL" dirty="0"/>
          </a:p>
          <a:p>
            <a:r>
              <a:rPr lang="nl-NL" dirty="0"/>
              <a:t>Tuinradio kan 15000h spelen op 1 cel</a:t>
            </a:r>
          </a:p>
          <a:p>
            <a:pPr lvl="1"/>
            <a:r>
              <a:rPr lang="nl-NL" dirty="0"/>
              <a:t>Dat is bijna 2 jaar continu</a:t>
            </a:r>
          </a:p>
          <a:p>
            <a:pPr lvl="1"/>
            <a:r>
              <a:rPr lang="nl-NL" dirty="0"/>
              <a:t>Bij 2 uur dagelijks gaat batterij 20 jaar mee </a:t>
            </a:r>
          </a:p>
          <a:p>
            <a:endParaRPr lang="nl-NL" dirty="0"/>
          </a:p>
          <a:p>
            <a:r>
              <a:rPr lang="nl-NL" dirty="0"/>
              <a:t>Je kunt de batterij in de schakeling solderen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86ADA93-2BC9-FED3-D62E-71992E8BF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96378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94A68-476E-A9BC-F34A-9668E54B4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Uitgangsvermogen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03CDBA-3671-AEE6-1651-0BF54A4289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/>
          <a:lstStyle/>
          <a:p>
            <a:r>
              <a:rPr lang="en-US" dirty="0" err="1"/>
              <a:t>Klasse</a:t>
            </a:r>
            <a:r>
              <a:rPr lang="en-US" dirty="0"/>
              <a:t> A: Ca </a:t>
            </a:r>
            <a:r>
              <a:rPr lang="en-US" dirty="0">
                <a:hlinkClick r:id="rId2"/>
              </a:rPr>
              <a:t>25% van </a:t>
            </a:r>
            <a:r>
              <a:rPr lang="en-US" dirty="0" err="1">
                <a:hlinkClick r:id="rId2"/>
              </a:rPr>
              <a:t>opgenomen</a:t>
            </a:r>
            <a:r>
              <a:rPr lang="en-US" dirty="0">
                <a:hlinkClick r:id="rId2"/>
              </a:rPr>
              <a:t> </a:t>
            </a:r>
            <a:r>
              <a:rPr lang="en-US" dirty="0" err="1">
                <a:hlinkClick r:id="rId2"/>
              </a:rPr>
              <a:t>vermogen</a:t>
            </a:r>
            <a:endParaRPr lang="en-US" dirty="0"/>
          </a:p>
          <a:p>
            <a:pPr lvl="1"/>
            <a:r>
              <a:rPr lang="en-US" dirty="0" err="1"/>
              <a:t>Bij</a:t>
            </a:r>
            <a:r>
              <a:rPr lang="en-US" dirty="0"/>
              <a:t> 2mA </a:t>
            </a:r>
            <a:r>
              <a:rPr lang="en-US" dirty="0" err="1"/>
              <a:t>uit</a:t>
            </a:r>
            <a:r>
              <a:rPr lang="en-US" dirty="0"/>
              <a:t> 1,6V </a:t>
            </a:r>
            <a:r>
              <a:rPr lang="en-US" dirty="0" err="1"/>
              <a:t>dus</a:t>
            </a:r>
            <a:r>
              <a:rPr lang="en-US" dirty="0"/>
              <a:t> max 0,8mW</a:t>
            </a:r>
          </a:p>
          <a:p>
            <a:pPr lvl="1"/>
            <a:r>
              <a:rPr lang="en-US" dirty="0" err="1"/>
              <a:t>Aanpassings</a:t>
            </a:r>
            <a:r>
              <a:rPr lang="en-US" dirty="0"/>
              <a:t>-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Uitsturingsverliezen</a:t>
            </a:r>
            <a:r>
              <a:rPr lang="en-US" dirty="0"/>
              <a:t>?</a:t>
            </a:r>
          </a:p>
          <a:p>
            <a:pPr lvl="1"/>
            <a:endParaRPr lang="en-US" dirty="0"/>
          </a:p>
          <a:p>
            <a:r>
              <a:rPr lang="en-US" dirty="0"/>
              <a:t>Meting met scoop op</a:t>
            </a:r>
            <a:br>
              <a:rPr lang="en-US" dirty="0"/>
            </a:br>
            <a:r>
              <a:rPr lang="en-US" dirty="0"/>
              <a:t>400Hz “sinus” toon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P = (</a:t>
            </a:r>
            <a:r>
              <a:rPr lang="en-US" dirty="0" err="1">
                <a:solidFill>
                  <a:srgbClr val="FF0000"/>
                </a:solidFill>
              </a:rPr>
              <a:t>V</a:t>
            </a:r>
            <a:r>
              <a:rPr lang="en-US" baseline="-25000" dirty="0" err="1">
                <a:solidFill>
                  <a:srgbClr val="FF0000"/>
                </a:solidFill>
              </a:rPr>
              <a:t>tt</a:t>
            </a:r>
            <a:r>
              <a:rPr lang="en-US" dirty="0">
                <a:solidFill>
                  <a:srgbClr val="FF0000"/>
                </a:solidFill>
              </a:rPr>
              <a:t>)</a:t>
            </a:r>
            <a:r>
              <a:rPr lang="en-US" baseline="30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 / 8Z </a:t>
            </a:r>
          </a:p>
          <a:p>
            <a:pPr lvl="1"/>
            <a:r>
              <a:rPr lang="en-US" dirty="0"/>
              <a:t>150mV, 8Ω</a:t>
            </a:r>
          </a:p>
          <a:p>
            <a:pPr lvl="1"/>
            <a:r>
              <a:rPr lang="en-US" dirty="0"/>
              <a:t>0,3mW</a:t>
            </a:r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4038E5-6595-1251-BC2F-E18CE2D1E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17</a:t>
            </a:fld>
            <a:endParaRPr lang="nl-NL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297526-3F03-6331-A35F-C743E17746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636266"/>
            <a:ext cx="3966265" cy="2947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1182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80CEEF-B70E-5C7F-A273-435E333D5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Optillen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1BB11D8-9AF9-AAFE-E4E0-F486EE00F6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Achterin een gat in wand</a:t>
            </a:r>
          </a:p>
          <a:p>
            <a:r>
              <a:rPr lang="nl-NL" dirty="0"/>
              <a:t>Oppakken en boem</a:t>
            </a:r>
          </a:p>
          <a:p>
            <a:endParaRPr lang="nl-NL" dirty="0"/>
          </a:p>
          <a:p>
            <a:r>
              <a:rPr lang="nl-NL" dirty="0"/>
              <a:t>Latje erachter gelijmd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CBEC7BD-FA55-E34F-7D41-412D3968C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18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B49AE2DE-B246-89CD-3EAB-024D6D32C4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0" t="22276" r="2808" b="-69"/>
          <a:stretch/>
        </p:blipFill>
        <p:spPr>
          <a:xfrm>
            <a:off x="4716016" y="3212976"/>
            <a:ext cx="4177613" cy="2742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0129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8F7445-D148-B5A4-75B5-8E878B6E3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Compleet schema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EAC3A-D636-BB0D-009F-A4C003401C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Stopweerstandje in TA7642</a:t>
            </a:r>
          </a:p>
          <a:p>
            <a:r>
              <a:rPr lang="nl-NL" dirty="0"/>
              <a:t>Antenne-aansluiting (nooit gebruikt)</a:t>
            </a:r>
          </a:p>
          <a:p>
            <a:r>
              <a:rPr lang="nl-NL" dirty="0"/>
              <a:t>Koppel-C C4, Ontkoppel-C C5</a:t>
            </a:r>
          </a:p>
          <a:p>
            <a:r>
              <a:rPr lang="nl-NL" dirty="0"/>
              <a:t>Aanzetten: schakelaar OF </a:t>
            </a:r>
            <a:r>
              <a:rPr lang="nl-NL" dirty="0" err="1"/>
              <a:t>koptfn</a:t>
            </a:r>
            <a:r>
              <a:rPr lang="nl-NL" dirty="0"/>
              <a:t> inprikken </a:t>
            </a:r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EFCFBE8-2B0E-99B0-FC7A-3680B7B93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19</a:t>
            </a:fld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FD766661-8D60-F35B-2511-F763E3D277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26" y="4137621"/>
            <a:ext cx="6793582" cy="2578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307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 </a:t>
            </a:r>
            <a:r>
              <a:rPr lang="en-US" dirty="0" err="1"/>
              <a:t>gaan</a:t>
            </a:r>
            <a:r>
              <a:rPr lang="en-US" dirty="0"/>
              <a:t> we </a:t>
            </a:r>
            <a:r>
              <a:rPr lang="en-US" dirty="0" err="1"/>
              <a:t>doen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Features in het </a:t>
            </a:r>
            <a:r>
              <a:rPr lang="en-US" dirty="0" err="1"/>
              <a:t>kort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De TA7642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luciferdoosradio’s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Technische</a:t>
            </a:r>
            <a:r>
              <a:rPr lang="en-US" dirty="0"/>
              <a:t> details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Radio </a:t>
            </a:r>
            <a:r>
              <a:rPr lang="en-US" dirty="0" err="1"/>
              <a:t>Paradijs</a:t>
            </a:r>
            <a:r>
              <a:rPr lang="en-US" dirty="0"/>
              <a:t> (Ruud)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Onderdelen</a:t>
            </a:r>
            <a:r>
              <a:rPr lang="en-US" dirty="0"/>
              <a:t>: </a:t>
            </a:r>
            <a:r>
              <a:rPr lang="en-US" dirty="0" err="1"/>
              <a:t>Balkonradio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Luisterproeven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94A977A-F9AC-45AF-AF62-B49EC5988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45168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E0E9F0-B3D9-EC0A-2A6C-58664C5A0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Nee, nooit compleet!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B04CC78-A248-B57F-AF27-B48E10F9BC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/>
          <a:lstStyle/>
          <a:p>
            <a:r>
              <a:rPr lang="nl-NL" dirty="0"/>
              <a:t>Kan het nog zuiniger?  Zonnepaneel!</a:t>
            </a:r>
          </a:p>
          <a:p>
            <a:r>
              <a:rPr lang="nl-NL" dirty="0"/>
              <a:t>Draaien “tegen storing” EN “op zon” soms tegenstrijdig</a:t>
            </a:r>
          </a:p>
          <a:p>
            <a:endParaRPr lang="nl-NL" dirty="0"/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Niet in volle zon luisteren tegen huidkanker!!!</a:t>
            </a:r>
          </a:p>
          <a:p>
            <a:r>
              <a:rPr lang="nl-NL" dirty="0"/>
              <a:t>Later paneel weer weggehaald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150C256-63BA-40A6-64C3-89B0CD879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20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0B008D79-6243-A847-07BE-E8B2C3B070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780928"/>
            <a:ext cx="4104858" cy="1900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8413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49CC46-01D2-BA46-7921-B43829DC1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4. Ra                  </a:t>
            </a:r>
            <a:r>
              <a:rPr lang="nl-NL" dirty="0" err="1"/>
              <a:t>dio</a:t>
            </a:r>
            <a:r>
              <a:rPr lang="nl-NL" dirty="0"/>
              <a:t> Paradijs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C0710C9-62B7-5428-3502-B7CAE70847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5121276"/>
          </a:xfrm>
        </p:spPr>
        <p:txBody>
          <a:bodyPr>
            <a:normAutofit/>
          </a:bodyPr>
          <a:lstStyle/>
          <a:p>
            <a:r>
              <a:rPr lang="nl-NL" dirty="0"/>
              <a:t>MG vroeger: Landelijke stations, </a:t>
            </a:r>
            <a:r>
              <a:rPr lang="nl-NL" dirty="0" err="1"/>
              <a:t>zeezenders</a:t>
            </a:r>
            <a:endParaRPr lang="nl-NL" dirty="0"/>
          </a:p>
          <a:p>
            <a:r>
              <a:rPr lang="nl-NL" dirty="0"/>
              <a:t>MG nu: LPAM stations, meest Golden </a:t>
            </a:r>
            <a:r>
              <a:rPr lang="nl-NL" dirty="0" err="1"/>
              <a:t>Oldies</a:t>
            </a:r>
            <a:endParaRPr lang="nl-NL" dirty="0"/>
          </a:p>
          <a:p>
            <a:endParaRPr lang="nl-NL" dirty="0"/>
          </a:p>
          <a:p>
            <a:r>
              <a:rPr lang="nl-NL" dirty="0"/>
              <a:t>Radio Paradijs van Ruud </a:t>
            </a:r>
            <a:r>
              <a:rPr lang="nl-NL" dirty="0" err="1"/>
              <a:t>Poeze</a:t>
            </a:r>
            <a:r>
              <a:rPr lang="nl-NL" dirty="0"/>
              <a:t> is beide!</a:t>
            </a:r>
          </a:p>
          <a:p>
            <a:pPr lvl="1"/>
            <a:r>
              <a:rPr lang="nl-NL" dirty="0"/>
              <a:t>Was kleinste landelijke station vanaf 2004</a:t>
            </a:r>
          </a:p>
          <a:p>
            <a:pPr lvl="1"/>
            <a:r>
              <a:rPr lang="nl-NL" dirty="0"/>
              <a:t>Nu reguliere LPAM vergunning</a:t>
            </a:r>
          </a:p>
          <a:p>
            <a:endParaRPr lang="nl-NL" dirty="0"/>
          </a:p>
          <a:p>
            <a:r>
              <a:rPr lang="nl-NL" dirty="0"/>
              <a:t>Enige station dat boven storing uitkomt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B2523FF-7420-70D0-315D-7AB0FEA91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21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2666FF45-A47E-D321-664F-53E2D22DFC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244824"/>
            <a:ext cx="6372200" cy="1102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4845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D08599-32E7-ADF2-9A43-F2D2ED157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>
                <a:hlinkClick r:id="rId2"/>
              </a:rPr>
              <a:t>Paradijs</a:t>
            </a:r>
            <a:r>
              <a:rPr lang="nl-NL" dirty="0"/>
              <a:t> vanuit Zendlocatie Lunetten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9D7E9CD-085A-72C7-E971-7387C47FFD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>
            <a:normAutofit/>
          </a:bodyPr>
          <a:lstStyle/>
          <a:p>
            <a:r>
              <a:rPr lang="nl-NL" dirty="0"/>
              <a:t>Fort bij Utrecht, onderdeel Hollandse Waterlinie</a:t>
            </a:r>
          </a:p>
          <a:p>
            <a:r>
              <a:rPr lang="nl-NL" dirty="0"/>
              <a:t>Mast ca. 45m</a:t>
            </a:r>
          </a:p>
          <a:p>
            <a:r>
              <a:rPr lang="nl-NL" dirty="0"/>
              <a:t>¼λ straler</a:t>
            </a:r>
          </a:p>
          <a:p>
            <a:r>
              <a:rPr lang="nl-NL" dirty="0"/>
              <a:t>1kW buizen</a:t>
            </a:r>
          </a:p>
          <a:p>
            <a:r>
              <a:rPr lang="nl-NL" dirty="0"/>
              <a:t>150W transistor</a:t>
            </a:r>
          </a:p>
          <a:p>
            <a:endParaRPr lang="nl-NL" dirty="0"/>
          </a:p>
          <a:p>
            <a:r>
              <a:rPr lang="nl-NL" dirty="0"/>
              <a:t>1584, 1467 kHz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138D7E3-8E8C-F7A2-2DC3-AB6BDADBF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22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D0D74E1C-6482-512B-8A17-63FC9D8A7D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9952" y="2276872"/>
            <a:ext cx="4734586" cy="3477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1026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FF1157-05DC-C126-98BC-3EA78B06E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</a:t>
            </a:r>
            <a:r>
              <a:rPr lang="nl-NL" dirty="0">
                <a:hlinkClick r:id="rId2"/>
              </a:rPr>
              <a:t>Keizer van de Middengolf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60E3FB7-4E73-66DB-3959-FF1348DC9A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Verslaggever, Presentator, </a:t>
            </a:r>
            <a:r>
              <a:rPr lang="nl-NL" dirty="0" err="1"/>
              <a:t>Freq.Makelaar</a:t>
            </a:r>
            <a:endParaRPr lang="nl-NL" dirty="0"/>
          </a:p>
          <a:p>
            <a:r>
              <a:rPr lang="nl-NL" dirty="0"/>
              <a:t>Ideaal: Herleving Middengolf</a:t>
            </a:r>
          </a:p>
          <a:p>
            <a:pPr lvl="1"/>
            <a:r>
              <a:rPr lang="nl-NL" dirty="0" err="1"/>
              <a:t>Noodnet</a:t>
            </a:r>
            <a:endParaRPr lang="nl-NL" dirty="0"/>
          </a:p>
          <a:p>
            <a:pPr lvl="1"/>
            <a:r>
              <a:rPr lang="nl-NL" dirty="0"/>
              <a:t>Europabereik 1008</a:t>
            </a:r>
          </a:p>
          <a:p>
            <a:pPr lvl="1"/>
            <a:r>
              <a:rPr lang="nl-NL" dirty="0"/>
              <a:t>Seniorenzender</a:t>
            </a:r>
          </a:p>
          <a:p>
            <a:r>
              <a:rPr lang="nl-NL" dirty="0"/>
              <a:t>Tegenwerking van</a:t>
            </a:r>
            <a:br>
              <a:rPr lang="nl-NL" dirty="0"/>
            </a:br>
            <a:r>
              <a:rPr lang="nl-NL" dirty="0"/>
              <a:t>overheid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99EE2F5-4534-0A2A-8CFD-660B4CFB3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23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0791D506-D77C-17ED-AF4A-868AD81B9C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5976" y="2924944"/>
            <a:ext cx="4431749" cy="3431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2709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035F30-E111-1958-8107-EF2C76454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Ultieme Paradijsradio: L’ </a:t>
            </a:r>
            <a:r>
              <a:rPr lang="nl-NL" dirty="0" err="1"/>
              <a:t>AMiGo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92D8AC4-7878-2692-D7F6-D65998BFD0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5976" y="2564903"/>
            <a:ext cx="4330824" cy="3561259"/>
          </a:xfrm>
        </p:spPr>
        <p:txBody>
          <a:bodyPr/>
          <a:lstStyle/>
          <a:p>
            <a:r>
              <a:rPr lang="nl-NL" dirty="0">
                <a:solidFill>
                  <a:srgbClr val="FF0000"/>
                </a:solidFill>
              </a:rPr>
              <a:t>La</a:t>
            </a:r>
            <a:r>
              <a:rPr lang="nl-NL" dirty="0"/>
              <a:t>nge en </a:t>
            </a:r>
            <a:r>
              <a:rPr lang="nl-NL" dirty="0">
                <a:solidFill>
                  <a:srgbClr val="FF0000"/>
                </a:solidFill>
              </a:rPr>
              <a:t>Mi</a:t>
            </a:r>
            <a:r>
              <a:rPr lang="nl-NL" dirty="0"/>
              <a:t>dden </a:t>
            </a:r>
            <a:r>
              <a:rPr lang="nl-NL" dirty="0">
                <a:solidFill>
                  <a:srgbClr val="FF0000"/>
                </a:solidFill>
              </a:rPr>
              <a:t>Go</a:t>
            </a:r>
            <a:r>
              <a:rPr lang="nl-NL" dirty="0"/>
              <a:t>lf</a:t>
            </a:r>
          </a:p>
          <a:p>
            <a:r>
              <a:rPr lang="nl-NL" dirty="0"/>
              <a:t>TA7642 + ECC40/EL41</a:t>
            </a:r>
          </a:p>
          <a:p>
            <a:r>
              <a:rPr lang="nl-NL" dirty="0"/>
              <a:t>Vier </a:t>
            </a:r>
            <a:r>
              <a:rPr lang="nl-NL" dirty="0" err="1"/>
              <a:t>presets</a:t>
            </a:r>
            <a:endParaRPr lang="nl-NL" dirty="0"/>
          </a:p>
          <a:p>
            <a:r>
              <a:rPr lang="nl-NL" dirty="0"/>
              <a:t>Gebouwd 2015</a:t>
            </a:r>
          </a:p>
          <a:p>
            <a:r>
              <a:rPr lang="nl-NL" dirty="0"/>
              <a:t>Hout 36x47cm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3F1C9D1-DDE6-DE8D-2449-FF5AFF2DE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24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39D067BA-D351-E937-A4AD-81E552A1EB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90" t="7160" r="26375" b="4641"/>
          <a:stretch/>
        </p:blipFill>
        <p:spPr>
          <a:xfrm>
            <a:off x="251520" y="1702941"/>
            <a:ext cx="3888432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3263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BD7076-D369-D77A-24AD-F6041EAAC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5. De Balkonradio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1B835DE-0E1C-6475-B257-5A0A1A7F62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212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Hoe kom je aan al die </a:t>
            </a:r>
            <a:br>
              <a:rPr lang="nl-NL" dirty="0"/>
            </a:br>
            <a:r>
              <a:rPr lang="nl-NL" dirty="0"/>
              <a:t>onderdelen, opa???</a:t>
            </a:r>
          </a:p>
          <a:p>
            <a:r>
              <a:rPr lang="nl-NL" dirty="0"/>
              <a:t>Opgave: gebruik TA7642 </a:t>
            </a:r>
            <a:br>
              <a:rPr lang="nl-NL" dirty="0"/>
            </a:br>
            <a:r>
              <a:rPr lang="nl-NL" dirty="0"/>
              <a:t>en delen van 1 sloper</a:t>
            </a:r>
          </a:p>
          <a:p>
            <a:pPr lvl="1"/>
            <a:r>
              <a:rPr lang="nl-NL" dirty="0"/>
              <a:t>Wat voor sloper?</a:t>
            </a:r>
          </a:p>
          <a:p>
            <a:pPr lvl="1"/>
            <a:r>
              <a:rPr lang="nl-NL" dirty="0">
                <a:hlinkClick r:id="rId2"/>
              </a:rPr>
              <a:t>Kleine Pjotr …</a:t>
            </a:r>
            <a:endParaRPr lang="nl-NL" dirty="0"/>
          </a:p>
          <a:p>
            <a:pPr lvl="1"/>
            <a:endParaRPr lang="nl-NL" dirty="0"/>
          </a:p>
          <a:p>
            <a:r>
              <a:rPr lang="nl-NL" dirty="0"/>
              <a:t>Iets kleiner…. </a:t>
            </a:r>
            <a:br>
              <a:rPr lang="nl-NL" dirty="0"/>
            </a:br>
            <a:r>
              <a:rPr lang="nl-NL" dirty="0"/>
              <a:t>Project “Balkonradio”</a:t>
            </a:r>
          </a:p>
          <a:p>
            <a:pPr lvl="1"/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3D124E0-0DD7-7F0B-B395-DE610B61E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25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E7355204-5838-9F78-A145-25CE69C3405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86" t="4141" r="18732" b="11088"/>
          <a:stretch/>
        </p:blipFill>
        <p:spPr>
          <a:xfrm>
            <a:off x="5292079" y="1600200"/>
            <a:ext cx="3658771" cy="413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085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49BB54-9D1E-54B8-4336-1136FDFF9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Kleine Pjotr: Sony CFS-W304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AF94EB9-9A2D-CF75-CDB3-FBF2991458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>
            <a:normAutofit/>
          </a:bodyPr>
          <a:lstStyle/>
          <a:p>
            <a:r>
              <a:rPr lang="nl-NL" dirty="0"/>
              <a:t>Maleisië, 1991, 57cm</a:t>
            </a:r>
          </a:p>
          <a:p>
            <a:r>
              <a:rPr lang="nl-NL" dirty="0"/>
              <a:t>AM/FM radio, OK</a:t>
            </a:r>
          </a:p>
          <a:p>
            <a:r>
              <a:rPr lang="nl-NL" dirty="0"/>
              <a:t>Cassette x2 (kapot </a:t>
            </a:r>
            <a:r>
              <a:rPr lang="nl-NL" dirty="0">
                <a:sym typeface="Wingdings" panose="05000000000000000000" pitchFamily="2" charset="2"/>
              </a:rPr>
              <a:t></a:t>
            </a:r>
            <a:r>
              <a:rPr lang="nl-NL" dirty="0"/>
              <a:t>)</a:t>
            </a:r>
          </a:p>
          <a:p>
            <a:r>
              <a:rPr lang="nl-NL" dirty="0"/>
              <a:t>Netvoeding (</a:t>
            </a:r>
            <a:r>
              <a:rPr lang="nl-NL" dirty="0">
                <a:solidFill>
                  <a:srgbClr val="FF0000"/>
                </a:solidFill>
              </a:rPr>
              <a:t>2,5W</a:t>
            </a:r>
            <a:r>
              <a:rPr lang="nl-NL" dirty="0">
                <a:sym typeface="Wingdings" panose="05000000000000000000" pitchFamily="2" charset="2"/>
              </a:rPr>
              <a:t>, </a:t>
            </a:r>
            <a:br>
              <a:rPr lang="nl-NL" dirty="0">
                <a:sym typeface="Wingdings" panose="05000000000000000000" pitchFamily="2" charset="2"/>
              </a:rPr>
            </a:br>
            <a:r>
              <a:rPr lang="nl-NL" dirty="0">
                <a:sym typeface="Wingdings" panose="05000000000000000000" pitchFamily="2" charset="2"/>
              </a:rPr>
              <a:t>Verbruik van 1500 tuinradio’s )</a:t>
            </a:r>
          </a:p>
          <a:p>
            <a:endParaRPr lang="nl-NL" dirty="0"/>
          </a:p>
          <a:p>
            <a:r>
              <a:rPr lang="nl-NL" dirty="0"/>
              <a:t>Geschatte waarde €1,50 (gratis op forum)</a:t>
            </a:r>
          </a:p>
          <a:p>
            <a:r>
              <a:rPr lang="nl-NL" dirty="0"/>
              <a:t>Bevat: LS, Trafo, Ferriet, </a:t>
            </a:r>
            <a:r>
              <a:rPr lang="nl-NL" dirty="0" err="1"/>
              <a:t>Varco</a:t>
            </a:r>
            <a:r>
              <a:rPr lang="nl-NL" dirty="0"/>
              <a:t>, R’s, C’s, T’s </a:t>
            </a:r>
            <a:r>
              <a:rPr lang="nl-NL" dirty="0">
                <a:sym typeface="Wingdings" panose="05000000000000000000" pitchFamily="2" charset="2"/>
              </a:rPr>
              <a:t>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987C3FD-36D6-7456-B750-7497A85F2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26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9D1F1DE1-C253-DA80-5A0E-CA7E309D887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5" t="27765" r="5183" b="22206"/>
          <a:stretch/>
        </p:blipFill>
        <p:spPr>
          <a:xfrm>
            <a:off x="4714014" y="1772817"/>
            <a:ext cx="4250473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4888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C04104-565B-AF0F-E86F-B1377681B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Problemen met onderdeeltjes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F4F4F6B-99C3-85AB-4863-670AC5CD28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5121275"/>
          </a:xfrm>
        </p:spPr>
        <p:txBody>
          <a:bodyPr/>
          <a:lstStyle/>
          <a:p>
            <a:r>
              <a:rPr lang="nl-NL" dirty="0"/>
              <a:t>Echt heel klein!!!</a:t>
            </a:r>
          </a:p>
          <a:p>
            <a:pPr lvl="1"/>
            <a:r>
              <a:rPr lang="nl-NL" dirty="0"/>
              <a:t>Bv weerstandje </a:t>
            </a:r>
            <a:br>
              <a:rPr lang="nl-NL" dirty="0"/>
            </a:br>
            <a:r>
              <a:rPr lang="nl-NL" dirty="0"/>
              <a:t>3mm met 4mm leads</a:t>
            </a:r>
          </a:p>
          <a:p>
            <a:r>
              <a:rPr lang="nl-NL" dirty="0"/>
              <a:t>Veel SMD</a:t>
            </a:r>
          </a:p>
          <a:p>
            <a:pPr lvl="1"/>
            <a:r>
              <a:rPr lang="nl-NL" dirty="0"/>
              <a:t>Onbruikbaar ??</a:t>
            </a:r>
          </a:p>
          <a:p>
            <a:r>
              <a:rPr lang="nl-NL" dirty="0"/>
              <a:t>Voor printmontage</a:t>
            </a:r>
          </a:p>
          <a:p>
            <a:pPr lvl="1"/>
            <a:r>
              <a:rPr lang="nl-NL" dirty="0"/>
              <a:t>Dus bv ferriet en </a:t>
            </a:r>
            <a:r>
              <a:rPr lang="nl-NL" dirty="0" err="1"/>
              <a:t>varco</a:t>
            </a:r>
            <a:r>
              <a:rPr lang="nl-NL" dirty="0"/>
              <a:t> </a:t>
            </a:r>
            <a:br>
              <a:rPr lang="nl-NL" dirty="0"/>
            </a:br>
            <a:r>
              <a:rPr lang="nl-NL" dirty="0"/>
              <a:t>op plek lijmen</a:t>
            </a:r>
          </a:p>
          <a:p>
            <a:r>
              <a:rPr lang="nl-NL" dirty="0"/>
              <a:t>De goeie waarde vinden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849FB97-3902-E4B2-C77A-05907FE2A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27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8EF81EF6-D672-9F96-7B57-0920DA7EA4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912" y="1667235"/>
            <a:ext cx="3385653" cy="3523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7062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CB083A-45C9-239B-BB17-CC281AA55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stuklijst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D1E87A4-29F2-B65A-3F26-D88FECCE27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7"/>
            <a:ext cx="8229600" cy="5303837"/>
          </a:xfrm>
        </p:spPr>
        <p:txBody>
          <a:bodyPr/>
          <a:lstStyle/>
          <a:p>
            <a:r>
              <a:rPr lang="nl-NL" dirty="0"/>
              <a:t>UGT: Voeding</a:t>
            </a:r>
          </a:p>
          <a:p>
            <a:r>
              <a:rPr lang="nl-NL" dirty="0"/>
              <a:t>LS: 3,2Ω 2,5W</a:t>
            </a:r>
          </a:p>
          <a:p>
            <a:r>
              <a:rPr lang="nl-NL" dirty="0"/>
              <a:t>Q1: </a:t>
            </a:r>
            <a:r>
              <a:rPr lang="nl-NL" dirty="0">
                <a:hlinkClick r:id="rId2"/>
              </a:rPr>
              <a:t>D467</a:t>
            </a:r>
            <a:r>
              <a:rPr lang="nl-NL" dirty="0"/>
              <a:t>, h=159</a:t>
            </a:r>
          </a:p>
          <a:p>
            <a:endParaRPr lang="nl-NL" dirty="0"/>
          </a:p>
          <a:p>
            <a:r>
              <a:rPr lang="nl-NL" dirty="0"/>
              <a:t>R1 (AGC): 100k</a:t>
            </a:r>
          </a:p>
          <a:p>
            <a:r>
              <a:rPr lang="nl-NL" dirty="0"/>
              <a:t>R2 (load): 470 + </a:t>
            </a:r>
            <a:r>
              <a:rPr lang="nl-NL" dirty="0" err="1"/>
              <a:t>instelpot</a:t>
            </a:r>
            <a:r>
              <a:rPr lang="nl-NL" dirty="0"/>
              <a:t> 1k</a:t>
            </a:r>
          </a:p>
          <a:p>
            <a:r>
              <a:rPr lang="nl-NL" dirty="0"/>
              <a:t>R3 (bias): 220k /2</a:t>
            </a:r>
          </a:p>
          <a:p>
            <a:r>
              <a:rPr lang="nl-NL" dirty="0"/>
              <a:t>R5 (stop): 3k3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BCD2860-E384-421A-53CD-D7661EE8A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28</a:t>
            </a:fld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C4E9B9AA-1D48-91F5-93E2-4D08E500E8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556792"/>
            <a:ext cx="4912138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8793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CB083A-45C9-239B-BB17-CC281AA55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stuklijst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D1E87A4-29F2-B65A-3F26-D88FECCE27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7"/>
            <a:ext cx="8229600" cy="5303837"/>
          </a:xfrm>
        </p:spPr>
        <p:txBody>
          <a:bodyPr/>
          <a:lstStyle/>
          <a:p>
            <a:r>
              <a:rPr lang="nl-NL" dirty="0"/>
              <a:t>S: Mono/Stereo</a:t>
            </a:r>
          </a:p>
          <a:p>
            <a:r>
              <a:rPr lang="nl-NL" dirty="0"/>
              <a:t>L: Ferriet</a:t>
            </a:r>
          </a:p>
          <a:p>
            <a:r>
              <a:rPr lang="nl-NL" dirty="0"/>
              <a:t>C1 (afstem): </a:t>
            </a:r>
            <a:r>
              <a:rPr lang="nl-NL" dirty="0" err="1"/>
              <a:t>Afst</a:t>
            </a:r>
            <a:endParaRPr lang="nl-NL" dirty="0"/>
          </a:p>
          <a:p>
            <a:r>
              <a:rPr lang="nl-NL" dirty="0"/>
              <a:t>C2 (AGC): 15nF</a:t>
            </a:r>
          </a:p>
          <a:p>
            <a:r>
              <a:rPr lang="nl-NL" dirty="0"/>
              <a:t>C3 (</a:t>
            </a:r>
            <a:r>
              <a:rPr lang="nl-NL" dirty="0" err="1"/>
              <a:t>det</a:t>
            </a:r>
            <a:r>
              <a:rPr lang="nl-NL" dirty="0"/>
              <a:t>.): 2x22nF</a:t>
            </a:r>
          </a:p>
          <a:p>
            <a:r>
              <a:rPr lang="nl-NL" dirty="0"/>
              <a:t>C4 (koppel): Elco 2,2μF</a:t>
            </a:r>
          </a:p>
          <a:p>
            <a:r>
              <a:rPr lang="nl-NL" dirty="0"/>
              <a:t>C5 (voeding): Elco 220μF</a:t>
            </a:r>
          </a:p>
          <a:p>
            <a:r>
              <a:rPr lang="nl-NL" dirty="0"/>
              <a:t>C6 (hoog): 2x22nF</a:t>
            </a:r>
          </a:p>
          <a:p>
            <a:r>
              <a:rPr lang="nl-NL" dirty="0"/>
              <a:t>B: AA (los kopen)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BCD2860-E384-421A-53CD-D7661EE8A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29</a:t>
            </a:fld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5E574DC2-DA43-39D2-AFD8-3C8CEE11C6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329658"/>
            <a:ext cx="2590800" cy="19431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217C245A-1A80-A28C-4498-A03299457F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556792"/>
            <a:ext cx="4912138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9994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D52468-5A17-176E-6700-E7D78AE60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1. Tuinradio in het kort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2148CDB-13D1-41F6-2C0F-BCAE17CFED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0032" y="1772816"/>
            <a:ext cx="4032448" cy="4583534"/>
          </a:xfrm>
        </p:spPr>
        <p:txBody>
          <a:bodyPr/>
          <a:lstStyle/>
          <a:p>
            <a:r>
              <a:rPr lang="nl-NL" dirty="0"/>
              <a:t>Hout, 26cm, MG</a:t>
            </a:r>
          </a:p>
          <a:p>
            <a:r>
              <a:rPr lang="nl-NL" dirty="0"/>
              <a:t>Magneetantenne</a:t>
            </a:r>
          </a:p>
          <a:p>
            <a:r>
              <a:rPr lang="nl-NL" dirty="0"/>
              <a:t>TA7642 tuner</a:t>
            </a:r>
          </a:p>
          <a:p>
            <a:r>
              <a:rPr lang="nl-NL" dirty="0"/>
              <a:t>BC337 versterker</a:t>
            </a:r>
          </a:p>
          <a:p>
            <a:r>
              <a:rPr lang="nl-NL" dirty="0"/>
              <a:t>LS of Koptelefoon</a:t>
            </a:r>
          </a:p>
          <a:p>
            <a:r>
              <a:rPr lang="nl-NL" dirty="0"/>
              <a:t>Extreem lage stroom</a:t>
            </a:r>
          </a:p>
          <a:p>
            <a:r>
              <a:rPr lang="nl-NL" dirty="0"/>
              <a:t>Knoppen achterkant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C640D43-0B06-F219-FEBC-D0A6B66B1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3</a:t>
            </a:fld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B0FD2895-4B12-8676-FDA8-1916AA7B62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9" b="16647"/>
          <a:stretch/>
        </p:blipFill>
        <p:spPr>
          <a:xfrm>
            <a:off x="251520" y="2204864"/>
            <a:ext cx="4499520" cy="3067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8622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16B029-1199-AD83-3392-F962C2FED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Alles erin prutsen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81F6BEF-8E5C-BCA1-403D-D762B2A1B2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7944" y="1340768"/>
            <a:ext cx="4752528" cy="5242594"/>
          </a:xfrm>
        </p:spPr>
        <p:txBody>
          <a:bodyPr>
            <a:normAutofit/>
          </a:bodyPr>
          <a:lstStyle/>
          <a:p>
            <a:r>
              <a:rPr lang="nl-NL" dirty="0"/>
              <a:t>Kistje 1€, 18cm Kringloop</a:t>
            </a:r>
          </a:p>
          <a:p>
            <a:r>
              <a:rPr lang="nl-NL" dirty="0"/>
              <a:t>LS grille </a:t>
            </a:r>
            <a:r>
              <a:rPr lang="nl-NL" dirty="0" err="1"/>
              <a:t>platgehamerd</a:t>
            </a:r>
            <a:endParaRPr lang="nl-NL" dirty="0"/>
          </a:p>
          <a:p>
            <a:r>
              <a:rPr lang="nl-NL" dirty="0"/>
              <a:t>B, Ferriet, </a:t>
            </a:r>
            <a:r>
              <a:rPr lang="nl-NL" dirty="0" err="1"/>
              <a:t>varco</a:t>
            </a:r>
            <a:r>
              <a:rPr lang="nl-NL" dirty="0"/>
              <a:t> met dubbelzijdig tape</a:t>
            </a:r>
          </a:p>
          <a:p>
            <a:r>
              <a:rPr lang="nl-NL" dirty="0"/>
              <a:t>UGT te zwaar, schroeven</a:t>
            </a:r>
          </a:p>
          <a:p>
            <a:r>
              <a:rPr lang="nl-NL" dirty="0"/>
              <a:t>Draden ook uit Sony!!</a:t>
            </a:r>
          </a:p>
          <a:p>
            <a:r>
              <a:rPr lang="nl-NL" dirty="0"/>
              <a:t>Boutjes, greep, IC ½€ </a:t>
            </a:r>
          </a:p>
          <a:p>
            <a:endParaRPr lang="nl-NL" dirty="0"/>
          </a:p>
          <a:p>
            <a:r>
              <a:rPr lang="nl-NL" dirty="0"/>
              <a:t>Totaal 3€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E3A31F8-29C0-16AF-5613-94EB03468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30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61EEBE1B-7E0C-6354-A88E-F907B271C2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376"/>
          <a:stretch/>
        </p:blipFill>
        <p:spPr>
          <a:xfrm>
            <a:off x="107504" y="1602634"/>
            <a:ext cx="3816424" cy="3941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532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03AD3E-4008-02FA-F6E4-61BB8D69E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Daar staat-ie dan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791C2E9-20BD-089D-2B14-5C99399CF8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/>
          <a:lstStyle/>
          <a:p>
            <a:r>
              <a:rPr lang="nl-NL" dirty="0">
                <a:solidFill>
                  <a:srgbClr val="0070C0"/>
                </a:solidFill>
              </a:rPr>
              <a:t>Dit kunnen jullie ook </a:t>
            </a:r>
            <a:r>
              <a:rPr lang="nl-NL" dirty="0">
                <a:solidFill>
                  <a:srgbClr val="0070C0"/>
                </a:solidFill>
                <a:sym typeface="Wingdings" panose="05000000000000000000" pitchFamily="2" charset="2"/>
              </a:rPr>
              <a:t>  </a:t>
            </a:r>
          </a:p>
          <a:p>
            <a:r>
              <a:rPr lang="nl-NL" dirty="0">
                <a:solidFill>
                  <a:srgbClr val="0070C0"/>
                </a:solidFill>
                <a:sym typeface="Wingdings" panose="05000000000000000000" pitchFamily="2" charset="2"/>
              </a:rPr>
              <a:t>3 tot 4 avonden “werk”</a:t>
            </a:r>
          </a:p>
          <a:p>
            <a:endParaRPr lang="nl-NL" dirty="0">
              <a:sym typeface="Wingdings" panose="05000000000000000000" pitchFamily="2" charset="2"/>
            </a:endParaRPr>
          </a:p>
          <a:p>
            <a:r>
              <a:rPr lang="nl-NL" dirty="0">
                <a:sym typeface="Wingdings" panose="05000000000000000000" pitchFamily="2" charset="2"/>
              </a:rPr>
              <a:t>Engeland</a:t>
            </a:r>
          </a:p>
          <a:p>
            <a:endParaRPr lang="nl-NL" dirty="0">
              <a:sym typeface="Wingdings" panose="05000000000000000000" pitchFamily="2" charset="2"/>
            </a:endParaRPr>
          </a:p>
          <a:p>
            <a:r>
              <a:rPr lang="nl-NL" dirty="0">
                <a:sym typeface="Wingdings" panose="05000000000000000000" pitchFamily="2" charset="2"/>
              </a:rPr>
              <a:t>Geluid</a:t>
            </a:r>
          </a:p>
          <a:p>
            <a:endParaRPr lang="nl-NL" dirty="0">
              <a:sym typeface="Wingdings" panose="05000000000000000000" pitchFamily="2" charset="2"/>
            </a:endParaRPr>
          </a:p>
          <a:p>
            <a:r>
              <a:rPr lang="nl-NL" dirty="0">
                <a:sym typeface="Wingdings" panose="05000000000000000000" pitchFamily="2" charset="2"/>
              </a:rPr>
              <a:t>Flashback</a:t>
            </a:r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4A38ACF-A188-CE26-40EE-0F98966E1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31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664F2C73-3AF1-EB54-897E-FBB1960786A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43" r="17690" b="12653"/>
          <a:stretch/>
        </p:blipFill>
        <p:spPr>
          <a:xfrm>
            <a:off x="4932040" y="1573358"/>
            <a:ext cx="4032448" cy="4525963"/>
          </a:xfrm>
          <a:prstGeom prst="rect">
            <a:avLst/>
          </a:prstGeom>
        </p:spPr>
      </p:pic>
      <p:pic>
        <p:nvPicPr>
          <p:cNvPr id="5" name="Talksport">
            <a:hlinkClick r:id="" action="ppaction://media"/>
            <a:extLst>
              <a:ext uri="{FF2B5EF4-FFF2-40B4-BE49-F238E27FC236}">
                <a16:creationId xmlns:a16="http://schemas.microsoft.com/office/drawing/2014/main" id="{D57A6A9D-CC57-3441-469C-8AE70BE7750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275856" y="3462596"/>
            <a:ext cx="406400" cy="406400"/>
          </a:xfrm>
          <a:prstGeom prst="rect">
            <a:avLst/>
          </a:prstGeom>
        </p:spPr>
      </p:pic>
      <p:pic>
        <p:nvPicPr>
          <p:cNvPr id="7" name="Instrumentaal">
            <a:hlinkClick r:id="" action="ppaction://media"/>
            <a:extLst>
              <a:ext uri="{FF2B5EF4-FFF2-40B4-BE49-F238E27FC236}">
                <a16:creationId xmlns:a16="http://schemas.microsoft.com/office/drawing/2014/main" id="{CE32E63D-83DE-4CD4-E735-F74AE6DDD7A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275856" y="4616579"/>
            <a:ext cx="406400" cy="406400"/>
          </a:xfrm>
          <a:prstGeom prst="rect">
            <a:avLst/>
          </a:prstGeom>
        </p:spPr>
      </p:pic>
      <p:pic>
        <p:nvPicPr>
          <p:cNvPr id="8" name="Flashback">
            <a:hlinkClick r:id="" action="ppaction://media"/>
            <a:extLst>
              <a:ext uri="{FF2B5EF4-FFF2-40B4-BE49-F238E27FC236}">
                <a16:creationId xmlns:a16="http://schemas.microsoft.com/office/drawing/2014/main" id="{B421B26D-F144-7AD3-831D-481EBB2BEEA5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269230" y="5793821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747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7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372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778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110173-1D56-17D3-A0B8-B15FE3490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Bouw- en Gebruikservaring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287BE7A-BA68-6196-11C9-835A205DB4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/>
          <a:lstStyle/>
          <a:p>
            <a:r>
              <a:rPr lang="nl-NL" dirty="0"/>
              <a:t>C3: 44nF te klein bij TA7642, oscilleerneiging</a:t>
            </a:r>
          </a:p>
          <a:p>
            <a:r>
              <a:rPr lang="nl-NL" dirty="0"/>
              <a:t>Selectiviteit is slecht!  </a:t>
            </a:r>
          </a:p>
          <a:p>
            <a:pPr lvl="1"/>
            <a:r>
              <a:rPr lang="nl-NL" dirty="0" err="1"/>
              <a:t>W</a:t>
            </a:r>
            <a:r>
              <a:rPr lang="nl-NL" baseline="30000" dirty="0" err="1"/>
              <a:t>sch</a:t>
            </a:r>
            <a:r>
              <a:rPr lang="nl-NL" dirty="0"/>
              <a:t> matige ferriet, is maar 6cm lang</a:t>
            </a:r>
          </a:p>
          <a:p>
            <a:pPr lvl="1"/>
            <a:r>
              <a:rPr lang="nl-NL" dirty="0"/>
              <a:t>Hierdoor moeilijk storing buiten houden</a:t>
            </a:r>
          </a:p>
          <a:p>
            <a:r>
              <a:rPr lang="nl-NL" dirty="0"/>
              <a:t>Brouwsel speelt R. Paradijs op kamerniveau</a:t>
            </a:r>
          </a:p>
          <a:p>
            <a:r>
              <a:rPr lang="nl-NL" dirty="0"/>
              <a:t>Gebruik 1,2mA uit </a:t>
            </a:r>
            <a:r>
              <a:rPr lang="nl-NL" dirty="0" err="1"/>
              <a:t>AA-tje</a:t>
            </a:r>
            <a:r>
              <a:rPr lang="nl-NL" dirty="0"/>
              <a:t> dus 1,8mW   (~3kh)</a:t>
            </a:r>
          </a:p>
          <a:p>
            <a:endParaRPr lang="nl-NL" dirty="0"/>
          </a:p>
          <a:p>
            <a:r>
              <a:rPr lang="nl-NL" dirty="0"/>
              <a:t>Als je ‘m kortsluit wordt </a:t>
            </a:r>
            <a:r>
              <a:rPr lang="nl-NL" dirty="0" err="1">
                <a:solidFill>
                  <a:srgbClr val="FF0000"/>
                </a:solidFill>
              </a:rPr>
              <a:t>AA-tje</a:t>
            </a:r>
            <a:r>
              <a:rPr lang="nl-NL" dirty="0">
                <a:solidFill>
                  <a:srgbClr val="FF0000"/>
                </a:solidFill>
              </a:rPr>
              <a:t> loeiheet</a:t>
            </a:r>
            <a:r>
              <a:rPr lang="nl-NL" dirty="0"/>
              <a:t>!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FC9B19C-A7DF-D751-0F1B-A19C431BD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32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68908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A57D5-2BFE-8632-8C25-5FEB27586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Waarom</a:t>
            </a:r>
            <a:r>
              <a:rPr lang="en-US" dirty="0"/>
              <a:t> </a:t>
            </a:r>
            <a:r>
              <a:rPr lang="en-US" dirty="0" err="1"/>
              <a:t>Balkonradio</a:t>
            </a:r>
            <a:r>
              <a:rPr lang="en-US" dirty="0"/>
              <a:t> zo </a:t>
            </a:r>
            <a:r>
              <a:rPr lang="en-US" dirty="0" err="1"/>
              <a:t>zacht</a:t>
            </a:r>
            <a:r>
              <a:rPr lang="en-US"/>
              <a:t>?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714DF-08BB-D0C9-004A-EE06219231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Proeven</a:t>
            </a:r>
            <a:r>
              <a:rPr lang="en-US" dirty="0"/>
              <a:t> van Eduard: UGT </a:t>
            </a:r>
            <a:r>
              <a:rPr lang="en-US" dirty="0" err="1"/>
              <a:t>geeft</a:t>
            </a:r>
            <a:r>
              <a:rPr lang="en-US" dirty="0"/>
              <a:t> </a:t>
            </a:r>
            <a:r>
              <a:rPr lang="en-US" dirty="0" err="1"/>
              <a:t>flink</a:t>
            </a:r>
            <a:r>
              <a:rPr lang="en-US" dirty="0"/>
              <a:t> </a:t>
            </a:r>
            <a:r>
              <a:rPr lang="en-US" dirty="0" err="1"/>
              <a:t>verlies</a:t>
            </a:r>
            <a:endParaRPr lang="en-US" dirty="0"/>
          </a:p>
          <a:p>
            <a:r>
              <a:rPr lang="en-US" dirty="0" err="1"/>
              <a:t>Impedantie</a:t>
            </a:r>
            <a:r>
              <a:rPr lang="en-US" dirty="0"/>
              <a:t> van transistor ca.  600 Ω</a:t>
            </a:r>
          </a:p>
          <a:p>
            <a:r>
              <a:rPr lang="en-US" dirty="0" err="1"/>
              <a:t>Tuinradio</a:t>
            </a:r>
            <a:r>
              <a:rPr lang="en-US" dirty="0"/>
              <a:t> </a:t>
            </a:r>
            <a:r>
              <a:rPr lang="en-US" dirty="0" err="1"/>
              <a:t>heeft</a:t>
            </a:r>
            <a:r>
              <a:rPr lang="en-US" dirty="0"/>
              <a:t> </a:t>
            </a:r>
            <a:r>
              <a:rPr lang="en-US" dirty="0" err="1"/>
              <a:t>echte</a:t>
            </a:r>
            <a:r>
              <a:rPr lang="en-US" dirty="0"/>
              <a:t> UGT</a:t>
            </a:r>
          </a:p>
          <a:p>
            <a:pPr lvl="1"/>
            <a:r>
              <a:rPr lang="en-US" dirty="0"/>
              <a:t>Prim 10 Ω, Sec 0,3 Ω, </a:t>
            </a:r>
            <a:r>
              <a:rPr lang="en-US" dirty="0" err="1"/>
              <a:t>wikkel</a:t>
            </a:r>
            <a:r>
              <a:rPr lang="en-US" dirty="0"/>
              <a:t> 10:1</a:t>
            </a:r>
          </a:p>
          <a:p>
            <a:r>
              <a:rPr lang="en-US" dirty="0" err="1"/>
              <a:t>Balkonradio</a:t>
            </a:r>
            <a:r>
              <a:rPr lang="en-US" dirty="0"/>
              <a:t> </a:t>
            </a:r>
            <a:r>
              <a:rPr lang="en-US" dirty="0" err="1"/>
              <a:t>gebruikt</a:t>
            </a:r>
            <a:r>
              <a:rPr lang="en-US" dirty="0"/>
              <a:t> </a:t>
            </a:r>
            <a:r>
              <a:rPr lang="en-US" dirty="0" err="1"/>
              <a:t>voedingstrafo</a:t>
            </a:r>
            <a:endParaRPr lang="en-US" dirty="0"/>
          </a:p>
          <a:p>
            <a:pPr lvl="1"/>
            <a:r>
              <a:rPr lang="en-US" dirty="0"/>
              <a:t>Prim 380 Ω, Sec 0,8 Ω, </a:t>
            </a:r>
            <a:r>
              <a:rPr lang="en-US" dirty="0" err="1"/>
              <a:t>wikkel</a:t>
            </a:r>
            <a:r>
              <a:rPr lang="en-US" dirty="0"/>
              <a:t> 37:1</a:t>
            </a:r>
          </a:p>
          <a:p>
            <a:pPr lvl="1"/>
            <a:r>
              <a:rPr lang="en-US" dirty="0"/>
              <a:t>Als je </a:t>
            </a:r>
            <a:r>
              <a:rPr lang="en-US" dirty="0" err="1"/>
              <a:t>voedingstrafo</a:t>
            </a:r>
            <a:r>
              <a:rPr lang="en-US" dirty="0"/>
              <a:t> </a:t>
            </a:r>
            <a:r>
              <a:rPr lang="en-US" dirty="0" err="1"/>
              <a:t>gebruikt</a:t>
            </a:r>
            <a:r>
              <a:rPr lang="en-US" dirty="0"/>
              <a:t>: </a:t>
            </a:r>
            <a:br>
              <a:rPr lang="en-US" dirty="0"/>
            </a:br>
            <a:r>
              <a:rPr lang="en-US" dirty="0"/>
              <a:t>110V </a:t>
            </a:r>
            <a:r>
              <a:rPr lang="en-US" dirty="0" err="1"/>
              <a:t>spoel</a:t>
            </a:r>
            <a:r>
              <a:rPr lang="en-US" dirty="0"/>
              <a:t>, </a:t>
            </a:r>
            <a:r>
              <a:rPr lang="en-US" dirty="0" err="1"/>
              <a:t>hoge</a:t>
            </a:r>
            <a:r>
              <a:rPr lang="en-US" dirty="0"/>
              <a:t> spanning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485992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C033B6-140D-7983-FAA0-8824983A2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6. Luisteren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708F8A1-EE7E-A2FD-3180-12708782FE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705275"/>
          </a:xfrm>
        </p:spPr>
        <p:txBody>
          <a:bodyPr/>
          <a:lstStyle/>
          <a:p>
            <a:r>
              <a:rPr lang="nl-NL" dirty="0"/>
              <a:t>Even proberen </a:t>
            </a:r>
            <a:r>
              <a:rPr lang="nl-NL" dirty="0" err="1"/>
              <a:t>R.Paradijs</a:t>
            </a:r>
            <a:endParaRPr lang="nl-NL" dirty="0"/>
          </a:p>
          <a:p>
            <a:r>
              <a:rPr lang="nl-NL" dirty="0"/>
              <a:t>Huiszenders</a:t>
            </a:r>
          </a:p>
          <a:p>
            <a:endParaRPr lang="nl-NL" dirty="0"/>
          </a:p>
          <a:p>
            <a:r>
              <a:rPr lang="nl-NL" dirty="0"/>
              <a:t>Engeland kan alleen op zolder of buiten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411708C-4FD1-DC7B-2EAC-AD1F704C0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34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30376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D04F4F-2C2D-42A8-9FDB-DAE49FE12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Conclusies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98B0995-8A96-4A2D-B543-8473E7C36A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098578"/>
          </a:xfrm>
        </p:spPr>
        <p:txBody>
          <a:bodyPr>
            <a:normAutofit/>
          </a:bodyPr>
          <a:lstStyle/>
          <a:p>
            <a:r>
              <a:rPr lang="nl-NL" dirty="0"/>
              <a:t>Luciferdoosradio kan zachtjes op LS spelen</a:t>
            </a:r>
          </a:p>
          <a:p>
            <a:r>
              <a:rPr lang="nl-NL" dirty="0"/>
              <a:t>Te maken van 1 TA7642 plus 1 sloopradio</a:t>
            </a:r>
          </a:p>
          <a:p>
            <a:pPr lvl="1"/>
            <a:r>
              <a:rPr lang="nl-NL" dirty="0"/>
              <a:t>TA7642 bij mij (6 voor €2</a:t>
            </a:r>
            <a:r>
              <a:rPr lang="nl-NL" baseline="30000" dirty="0"/>
              <a:t>50</a:t>
            </a:r>
            <a:r>
              <a:rPr lang="nl-NL" dirty="0"/>
              <a:t>) of Ali te bestellen</a:t>
            </a:r>
          </a:p>
          <a:p>
            <a:r>
              <a:rPr lang="nl-NL" dirty="0" err="1"/>
              <a:t>MiddenGolf</a:t>
            </a:r>
            <a:r>
              <a:rPr lang="nl-NL" dirty="0"/>
              <a:t>: </a:t>
            </a:r>
            <a:r>
              <a:rPr lang="nl-NL" dirty="0" err="1"/>
              <a:t>LPAMs</a:t>
            </a:r>
            <a:r>
              <a:rPr lang="nl-NL" dirty="0"/>
              <a:t>, Engeland, …</a:t>
            </a:r>
          </a:p>
          <a:p>
            <a:pPr lvl="1"/>
            <a:r>
              <a:rPr lang="nl-NL" dirty="0"/>
              <a:t>‘s avonds Spanje, Tsjechië te horen</a:t>
            </a:r>
          </a:p>
          <a:p>
            <a:pPr lvl="1"/>
            <a:r>
              <a:rPr lang="nl-NL" dirty="0"/>
              <a:t>Omsk (639kHz) </a:t>
            </a:r>
            <a:r>
              <a:rPr lang="nl-NL" dirty="0">
                <a:hlinkClick r:id="rId2"/>
              </a:rPr>
              <a:t>is een mooie stad maar </a:t>
            </a:r>
            <a:r>
              <a:rPr lang="nl-NL" dirty="0"/>
              <a:t>…</a:t>
            </a:r>
          </a:p>
          <a:p>
            <a:r>
              <a:rPr lang="nl-NL" dirty="0"/>
              <a:t>Goedkope en superzuinige radio</a:t>
            </a:r>
          </a:p>
          <a:p>
            <a:pPr lvl="1"/>
            <a:r>
              <a:rPr lang="nl-NL" dirty="0"/>
              <a:t>2 jaar op 1 D-cel</a:t>
            </a:r>
          </a:p>
          <a:p>
            <a:pPr lvl="1"/>
            <a:r>
              <a:rPr lang="nl-NL" dirty="0" err="1"/>
              <a:t>Biastonische</a:t>
            </a:r>
            <a:r>
              <a:rPr lang="nl-NL" dirty="0"/>
              <a:t> volumeregeling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BA624F3-3FB8-4D6B-A1CF-F28337326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35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12831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9472DE-C2F8-8E2C-F826-AAE003D19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Uitdagingen voor </a:t>
            </a:r>
            <a:r>
              <a:rPr lang="nl-NL" dirty="0" err="1"/>
              <a:t>nabouwers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460281A-F09D-D209-BEC1-F4B229F322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/>
          <a:lstStyle/>
          <a:p>
            <a:r>
              <a:rPr lang="nl-NL" dirty="0"/>
              <a:t>Met Ge-tor op </a:t>
            </a:r>
            <a:r>
              <a:rPr lang="nl-NL" dirty="0" err="1"/>
              <a:t>NiMH</a:t>
            </a:r>
            <a:r>
              <a:rPr lang="nl-NL" dirty="0"/>
              <a:t> van 1,25V</a:t>
            </a:r>
          </a:p>
          <a:p>
            <a:pPr lvl="1"/>
            <a:r>
              <a:rPr lang="nl-NL" dirty="0"/>
              <a:t>Of een </a:t>
            </a:r>
            <a:r>
              <a:rPr lang="nl-NL" dirty="0">
                <a:hlinkClick r:id="rId2"/>
              </a:rPr>
              <a:t>appelbatterij</a:t>
            </a:r>
            <a:r>
              <a:rPr lang="nl-NL" dirty="0"/>
              <a:t> </a:t>
            </a:r>
          </a:p>
          <a:p>
            <a:r>
              <a:rPr lang="nl-NL" dirty="0"/>
              <a:t>Tuinradio met Lange Golf of  Visserijgolf</a:t>
            </a:r>
          </a:p>
          <a:p>
            <a:r>
              <a:rPr lang="nl-NL" dirty="0"/>
              <a:t>Ontwerp een “Senseo” netvoeding …</a:t>
            </a:r>
            <a:br>
              <a:rPr lang="nl-NL" dirty="0"/>
            </a:br>
            <a:r>
              <a:rPr lang="nl-NL" dirty="0"/>
              <a:t>en blijf onder 5mW verbruik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November 24: </a:t>
            </a:r>
            <a:br>
              <a:rPr lang="nl-NL" dirty="0"/>
            </a:br>
            <a:r>
              <a:rPr lang="nl-NL" dirty="0"/>
              <a:t>De </a:t>
            </a:r>
            <a:r>
              <a:rPr lang="nl-NL" dirty="0" err="1"/>
              <a:t>Erres</a:t>
            </a:r>
            <a:r>
              <a:rPr lang="nl-NL" dirty="0"/>
              <a:t> KY107 (1930)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BC6AF97-1755-3A64-243D-01CD95240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36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A5A798B7-8931-B90D-89E2-14DB8FE14A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5039916"/>
            <a:ext cx="1089025" cy="816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35751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9E394-A954-1111-3FF9-129B6B51F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Meenemen / Tonen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D23043-BF58-216F-C94E-3DF75F5ADA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3826768" cy="4525963"/>
          </a:xfrm>
        </p:spPr>
        <p:txBody>
          <a:bodyPr/>
          <a:lstStyle/>
          <a:p>
            <a:r>
              <a:rPr lang="nl-NL" dirty="0"/>
              <a:t>Tuinradio</a:t>
            </a:r>
          </a:p>
          <a:p>
            <a:r>
              <a:rPr lang="nl-NL" dirty="0"/>
              <a:t>Balkonradio</a:t>
            </a:r>
          </a:p>
          <a:p>
            <a:r>
              <a:rPr lang="nl-NL" dirty="0"/>
              <a:t>Luciferdoosradio</a:t>
            </a:r>
          </a:p>
          <a:p>
            <a:r>
              <a:rPr lang="nl-NL" dirty="0" err="1"/>
              <a:t>Piña</a:t>
            </a:r>
            <a:r>
              <a:rPr lang="nl-NL" dirty="0"/>
              <a:t> </a:t>
            </a:r>
            <a:r>
              <a:rPr lang="nl-NL"/>
              <a:t>Colada</a:t>
            </a:r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2242B4-21EC-3EAB-A9EC-0AEAE78EA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37</a:t>
            </a:fld>
            <a:endParaRPr lang="nl-NL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2851866-8F30-6DCB-FF7D-6ED4F6A34C8A}"/>
              </a:ext>
            </a:extLst>
          </p:cNvPr>
          <p:cNvSpPr txBox="1">
            <a:spLocks/>
          </p:cNvSpPr>
          <p:nvPr/>
        </p:nvSpPr>
        <p:spPr>
          <a:xfrm>
            <a:off x="5004048" y="1600199"/>
            <a:ext cx="382676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Huiszenders aanzetten!</a:t>
            </a:r>
          </a:p>
        </p:txBody>
      </p:sp>
    </p:spTree>
    <p:extLst>
      <p:ext uri="{BB962C8B-B14F-4D97-AF65-F5344CB8AC3E}">
        <p14:creationId xmlns:p14="http://schemas.microsoft.com/office/powerpoint/2010/main" val="98604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1A3E62-AE7A-2EED-C8E9-D41E9AB21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2. De TA7642, lucifersdoosradio’s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A080023-300D-4F9C-63F4-9A657D224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4008" y="2204864"/>
            <a:ext cx="4042792" cy="3921299"/>
          </a:xfrm>
        </p:spPr>
        <p:txBody>
          <a:bodyPr/>
          <a:lstStyle/>
          <a:p>
            <a:r>
              <a:rPr lang="nl-NL" dirty="0"/>
              <a:t>TA7642 schema</a:t>
            </a:r>
          </a:p>
          <a:p>
            <a:r>
              <a:rPr lang="nl-NL" dirty="0"/>
              <a:t>Transistorversterker</a:t>
            </a:r>
          </a:p>
          <a:p>
            <a:r>
              <a:rPr lang="nl-NL" dirty="0"/>
              <a:t>Luidspreker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5E4A716-04A5-B3E9-38AA-B75730783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4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C4977806-7F87-336F-4D42-CC23E591D8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6047" y="2045247"/>
            <a:ext cx="5020861" cy="3765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266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TA7642: tuner-in-a-chip</a:t>
            </a:r>
            <a:endParaRPr lang="nl-NL" dirty="0"/>
          </a:p>
        </p:txBody>
      </p:sp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EB7CAD07-109C-771F-4D8F-3DB662A5CB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483" y="1337421"/>
            <a:ext cx="5420733" cy="2514773"/>
          </a:xfrm>
        </p:spPr>
      </p:pic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3ACFEDDD-59BE-155F-752E-B8FC18DE4ADB}"/>
              </a:ext>
            </a:extLst>
          </p:cNvPr>
          <p:cNvSpPr txBox="1">
            <a:spLocks/>
          </p:cNvSpPr>
          <p:nvPr/>
        </p:nvSpPr>
        <p:spPr>
          <a:xfrm>
            <a:off x="441547" y="4005064"/>
            <a:ext cx="8229600" cy="26308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 Zie ook </a:t>
            </a:r>
            <a:r>
              <a:rPr lang="nl-NL" dirty="0">
                <a:hlinkClick r:id="rId3"/>
              </a:rPr>
              <a:t>LC-Kring 12/2023</a:t>
            </a:r>
            <a:endParaRPr lang="nl-NL" dirty="0"/>
          </a:p>
          <a:p>
            <a:r>
              <a:rPr lang="nl-NL" dirty="0">
                <a:solidFill>
                  <a:srgbClr val="0070C0"/>
                </a:solidFill>
              </a:rPr>
              <a:t> LC: Ferrietstaaf plus afstemcondensator</a:t>
            </a:r>
          </a:p>
          <a:p>
            <a:r>
              <a:rPr lang="nl-NL" dirty="0"/>
              <a:t> </a:t>
            </a:r>
            <a:r>
              <a:rPr lang="nl-NL" dirty="0">
                <a:solidFill>
                  <a:srgbClr val="00B050"/>
                </a:solidFill>
              </a:rPr>
              <a:t>Ingangsbias: R2 en C2</a:t>
            </a:r>
            <a:endParaRPr lang="nl-NL" dirty="0"/>
          </a:p>
          <a:p>
            <a:r>
              <a:rPr lang="nl-NL" dirty="0"/>
              <a:t> </a:t>
            </a:r>
            <a:r>
              <a:rPr lang="nl-NL" dirty="0">
                <a:solidFill>
                  <a:srgbClr val="0070C0"/>
                </a:solidFill>
              </a:rPr>
              <a:t>Load R1</a:t>
            </a:r>
            <a:r>
              <a:rPr lang="nl-NL" dirty="0"/>
              <a:t>  en  </a:t>
            </a:r>
            <a:r>
              <a:rPr lang="nl-NL" dirty="0">
                <a:solidFill>
                  <a:srgbClr val="FF0000"/>
                </a:solidFill>
              </a:rPr>
              <a:t>RF </a:t>
            </a:r>
            <a:r>
              <a:rPr lang="nl-NL" dirty="0" err="1">
                <a:solidFill>
                  <a:srgbClr val="FF0000"/>
                </a:solidFill>
              </a:rPr>
              <a:t>shortcut</a:t>
            </a:r>
            <a:r>
              <a:rPr lang="nl-NL" dirty="0">
                <a:solidFill>
                  <a:srgbClr val="FF0000"/>
                </a:solidFill>
              </a:rPr>
              <a:t> C1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CE59050-CE3E-3CBE-CD84-7464186C59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8428" y="2936478"/>
            <a:ext cx="2078372" cy="171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492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9D1876-5771-740B-77C8-1F2AA708F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hlinkClick r:id="rId2"/>
              </a:rPr>
              <a:t>Transistor</a:t>
            </a:r>
            <a:r>
              <a:rPr lang="nl-NL" dirty="0"/>
              <a:t>versterker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F6C0EBE-461C-0CB3-5895-44971E5692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4048" y="1600200"/>
            <a:ext cx="3888432" cy="4853136"/>
          </a:xfrm>
        </p:spPr>
        <p:txBody>
          <a:bodyPr/>
          <a:lstStyle/>
          <a:p>
            <a:r>
              <a:rPr lang="nl-NL" dirty="0"/>
              <a:t>Metaalsplinter</a:t>
            </a:r>
          </a:p>
          <a:p>
            <a:r>
              <a:rPr lang="nl-NL" dirty="0"/>
              <a:t>Collector Emitter:</a:t>
            </a:r>
            <a:br>
              <a:rPr lang="nl-NL" dirty="0"/>
            </a:br>
            <a:r>
              <a:rPr lang="nl-NL" dirty="0"/>
              <a:t>Geen stroom </a:t>
            </a:r>
            <a:r>
              <a:rPr lang="nl-NL" dirty="0">
                <a:sym typeface="Wingdings" panose="05000000000000000000" pitchFamily="2" charset="2"/>
              </a:rPr>
              <a:t></a:t>
            </a:r>
          </a:p>
          <a:p>
            <a:r>
              <a:rPr lang="nl-NL" dirty="0" err="1">
                <a:sym typeface="Wingdings" panose="05000000000000000000" pitchFamily="2" charset="2"/>
              </a:rPr>
              <a:t>Ministroon</a:t>
            </a:r>
            <a:r>
              <a:rPr lang="nl-NL" dirty="0">
                <a:sym typeface="Wingdings" panose="05000000000000000000" pitchFamily="2" charset="2"/>
              </a:rPr>
              <a:t> Basis = Superstroom CE</a:t>
            </a:r>
          </a:p>
          <a:p>
            <a:r>
              <a:rPr lang="nl-NL" dirty="0">
                <a:sym typeface="Wingdings" panose="05000000000000000000" pitchFamily="2" charset="2"/>
              </a:rPr>
              <a:t>Factor </a:t>
            </a:r>
            <a:r>
              <a:rPr lang="nl-NL" dirty="0" err="1">
                <a:sym typeface="Wingdings" panose="05000000000000000000" pitchFamily="2" charset="2"/>
              </a:rPr>
              <a:t>hFE</a:t>
            </a:r>
            <a:r>
              <a:rPr lang="nl-NL" dirty="0">
                <a:sym typeface="Wingdings" panose="05000000000000000000" pitchFamily="2" charset="2"/>
              </a:rPr>
              <a:t> (bv. 100)</a:t>
            </a:r>
          </a:p>
          <a:p>
            <a:r>
              <a:rPr lang="nl-NL" dirty="0">
                <a:sym typeface="Wingdings" panose="05000000000000000000" pitchFamily="2" charset="2"/>
              </a:rPr>
              <a:t>Maar </a:t>
            </a:r>
            <a:r>
              <a:rPr lang="nl-NL" dirty="0">
                <a:solidFill>
                  <a:srgbClr val="FF0000"/>
                </a:solidFill>
                <a:sym typeface="Wingdings" panose="05000000000000000000" pitchFamily="2" charset="2"/>
              </a:rPr>
              <a:t>1 kant op </a:t>
            </a:r>
            <a:r>
              <a:rPr lang="nl-NL" dirty="0">
                <a:sym typeface="Wingdings" panose="05000000000000000000" pitchFamily="2" charset="2"/>
              </a:rPr>
              <a:t>!!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6DAE01E-7654-6A58-3AD7-81F5C89F7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6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5A10A6D6-B36E-A6F6-24D3-828E25B83C0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302"/>
          <a:stretch/>
        </p:blipFill>
        <p:spPr>
          <a:xfrm>
            <a:off x="657167" y="1916832"/>
            <a:ext cx="3914833" cy="4066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8558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5229E9-D5D2-2F7A-1ADB-36D9BB1EB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Eenrichtingsverkeer: Bias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FDBF41B-02BE-37F9-FABF-F6664BD844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/>
              <a:t>Extra gelijkstroom: hoger dan piek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Stroomverbruik: gelijk aan bias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36D082A-2235-D3F6-B23B-59C4440E5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7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47818FE2-C668-5529-62A8-C35F075400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204864"/>
            <a:ext cx="5328592" cy="2839323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F36C4C85-49A4-7D5F-BC21-395EDEEC75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302"/>
          <a:stretch/>
        </p:blipFill>
        <p:spPr>
          <a:xfrm>
            <a:off x="6650225" y="2538028"/>
            <a:ext cx="2149246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9055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18A3E8-F90C-B21E-985B-B7C57A8E8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Luciferdoosradio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927A1F7-E2D7-1741-5A47-48A8E6CB7F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/>
          <a:lstStyle/>
          <a:p>
            <a:r>
              <a:rPr lang="nl-NL" dirty="0"/>
              <a:t>Het past in een </a:t>
            </a:r>
            <a:br>
              <a:rPr lang="nl-NL" dirty="0"/>
            </a:br>
            <a:r>
              <a:rPr lang="nl-NL" dirty="0"/>
              <a:t>luciferdoosje!</a:t>
            </a:r>
          </a:p>
          <a:p>
            <a:r>
              <a:rPr lang="nl-NL" dirty="0"/>
              <a:t>MG radio met</a:t>
            </a:r>
            <a:br>
              <a:rPr lang="nl-NL" dirty="0"/>
            </a:br>
            <a:r>
              <a:rPr lang="nl-NL" dirty="0"/>
              <a:t>koptelefoon</a:t>
            </a:r>
          </a:p>
          <a:p>
            <a:r>
              <a:rPr lang="nl-NL" dirty="0"/>
              <a:t>“</a:t>
            </a:r>
            <a:r>
              <a:rPr lang="nl-NL" dirty="0" err="1"/>
              <a:t>Kid’s</a:t>
            </a:r>
            <a:r>
              <a:rPr lang="nl-NL" dirty="0"/>
              <a:t> Radio”</a:t>
            </a:r>
          </a:p>
          <a:p>
            <a:endParaRPr lang="nl-NL" dirty="0"/>
          </a:p>
          <a:p>
            <a:r>
              <a:rPr lang="nl-NL" dirty="0"/>
              <a:t>Probeer eens </a:t>
            </a:r>
            <a:br>
              <a:rPr lang="nl-NL" dirty="0"/>
            </a:br>
            <a:r>
              <a:rPr lang="nl-NL" dirty="0"/>
              <a:t>een Luidspreker…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F3E24B0-0410-EF92-8820-1E0424511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8</a:t>
            </a:fld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EF7A037-69AA-6243-CE6D-591BA9BCB3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760" y="1600200"/>
            <a:ext cx="5030688" cy="3773016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E3A4AEC7-7E17-BD88-6BE8-26D9DBD773D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7" r="13868"/>
          <a:stretch/>
        </p:blipFill>
        <p:spPr>
          <a:xfrm>
            <a:off x="6876256" y="4514549"/>
            <a:ext cx="1800467" cy="2024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969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C3CE8A-ACFE-B643-5A10-C85E4CF6B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Bouw in Box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615AC97-2B50-77AC-35CE-C121618F32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2080" y="1628800"/>
            <a:ext cx="3477072" cy="4954562"/>
          </a:xfrm>
        </p:spPr>
        <p:txBody>
          <a:bodyPr/>
          <a:lstStyle/>
          <a:p>
            <a:r>
              <a:rPr lang="nl-NL" dirty="0" err="1"/>
              <a:t>Plessey</a:t>
            </a:r>
            <a:r>
              <a:rPr lang="nl-NL" dirty="0"/>
              <a:t> speaker</a:t>
            </a:r>
          </a:p>
          <a:p>
            <a:r>
              <a:rPr lang="nl-NL" dirty="0"/>
              <a:t>Ca. 1948/1950</a:t>
            </a:r>
          </a:p>
          <a:p>
            <a:r>
              <a:rPr lang="nl-NL" dirty="0"/>
              <a:t>NVHR beurs 7€</a:t>
            </a:r>
          </a:p>
          <a:p>
            <a:endParaRPr lang="nl-NL" dirty="0"/>
          </a:p>
          <a:p>
            <a:r>
              <a:rPr lang="nl-NL" dirty="0"/>
              <a:t>TA7642, </a:t>
            </a:r>
            <a:br>
              <a:rPr lang="nl-NL" dirty="0"/>
            </a:br>
            <a:r>
              <a:rPr lang="nl-NL" dirty="0"/>
              <a:t>diverse delen, </a:t>
            </a:r>
            <a:br>
              <a:rPr lang="nl-NL" dirty="0"/>
            </a:br>
            <a:r>
              <a:rPr lang="nl-NL" dirty="0"/>
              <a:t>Transistor UGT</a:t>
            </a:r>
          </a:p>
          <a:p>
            <a:r>
              <a:rPr lang="nl-NL" dirty="0"/>
              <a:t>Alleen AAN/UIT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E6C0F90-953F-ABC1-60CB-0FECB25CB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9</a:t>
            </a:fld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3847B8F5-1D57-AE2F-E676-CB019789CB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9" r="9699"/>
          <a:stretch/>
        </p:blipFill>
        <p:spPr>
          <a:xfrm>
            <a:off x="323528" y="1648814"/>
            <a:ext cx="4631349" cy="446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27020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1232</Words>
  <Application>Microsoft Office PowerPoint</Application>
  <PresentationFormat>On-screen Show (4:3)</PresentationFormat>
  <Paragraphs>308</Paragraphs>
  <Slides>37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1" baseType="lpstr">
      <vt:lpstr>Arial</vt:lpstr>
      <vt:lpstr>Calibri</vt:lpstr>
      <vt:lpstr>Wingdings</vt:lpstr>
      <vt:lpstr>Kantoorthema</vt:lpstr>
      <vt:lpstr>Een Tuinradio  Knutselen met afval</vt:lpstr>
      <vt:lpstr>Wat gaan we doen</vt:lpstr>
      <vt:lpstr>1. Tuinradio in het kort</vt:lpstr>
      <vt:lpstr>2. De TA7642, lucifersdoosradio’s</vt:lpstr>
      <vt:lpstr>TA7642: tuner-in-a-chip</vt:lpstr>
      <vt:lpstr>Transistorversterker</vt:lpstr>
      <vt:lpstr>Eenrichtingsverkeer: Bias</vt:lpstr>
      <vt:lpstr>Luciferdoosradio</vt:lpstr>
      <vt:lpstr>Bouw in Box</vt:lpstr>
      <vt:lpstr>De Tuinradio</vt:lpstr>
      <vt:lpstr>3. Technische details</vt:lpstr>
      <vt:lpstr>Load zit in voedingsleiding</vt:lpstr>
      <vt:lpstr>Koptelefoonaansluiting</vt:lpstr>
      <vt:lpstr>Biastonische volumeregeling</vt:lpstr>
      <vt:lpstr>Effect van Biastonische regeling</vt:lpstr>
      <vt:lpstr>De zuinigste radio ooit?</vt:lpstr>
      <vt:lpstr>Uitgangsvermogen</vt:lpstr>
      <vt:lpstr>Optillen</vt:lpstr>
      <vt:lpstr>Compleet schema</vt:lpstr>
      <vt:lpstr>Nee, nooit compleet!</vt:lpstr>
      <vt:lpstr>4. Ra                  dio Paradijs</vt:lpstr>
      <vt:lpstr>Paradijs vanuit Zendlocatie Lunetten</vt:lpstr>
      <vt:lpstr>De Keizer van de Middengolf</vt:lpstr>
      <vt:lpstr>Ultieme Paradijsradio: L’ AMiGo</vt:lpstr>
      <vt:lpstr>5. De Balkonradio</vt:lpstr>
      <vt:lpstr>De Kleine Pjotr: Sony CFS-W304</vt:lpstr>
      <vt:lpstr>Problemen met onderdeeltjes</vt:lpstr>
      <vt:lpstr>De stuklijst</vt:lpstr>
      <vt:lpstr>De stuklijst</vt:lpstr>
      <vt:lpstr>Alles erin prutsen</vt:lpstr>
      <vt:lpstr>Daar staat-ie dan</vt:lpstr>
      <vt:lpstr>Bouw- en Gebruikservaring</vt:lpstr>
      <vt:lpstr>Waarom Balkonradio zo zacht?</vt:lpstr>
      <vt:lpstr>6. Luisteren</vt:lpstr>
      <vt:lpstr>Conclusies</vt:lpstr>
      <vt:lpstr>Uitdagingen voor nabouwers</vt:lpstr>
      <vt:lpstr>Meenemen / Tonen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Gerard</dc:creator>
  <cp:lastModifiedBy>Tel, G. (Gerard)</cp:lastModifiedBy>
  <cp:revision>82</cp:revision>
  <dcterms:created xsi:type="dcterms:W3CDTF">2019-01-19T09:21:01Z</dcterms:created>
  <dcterms:modified xsi:type="dcterms:W3CDTF">2024-11-07T12:57:57Z</dcterms:modified>
</cp:coreProperties>
</file>