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78" r:id="rId3"/>
    <p:sldId id="279" r:id="rId4"/>
    <p:sldId id="323" r:id="rId5"/>
    <p:sldId id="324" r:id="rId6"/>
    <p:sldId id="321" r:id="rId7"/>
    <p:sldId id="280" r:id="rId8"/>
    <p:sldId id="281" r:id="rId9"/>
    <p:sldId id="272" r:id="rId10"/>
    <p:sldId id="282" r:id="rId11"/>
    <p:sldId id="283" r:id="rId12"/>
    <p:sldId id="305" r:id="rId13"/>
    <p:sldId id="277" r:id="rId14"/>
    <p:sldId id="322" r:id="rId15"/>
    <p:sldId id="285" r:id="rId16"/>
    <p:sldId id="284" r:id="rId17"/>
    <p:sldId id="286" r:id="rId18"/>
    <p:sldId id="325" r:id="rId19"/>
    <p:sldId id="287" r:id="rId20"/>
    <p:sldId id="288" r:id="rId21"/>
    <p:sldId id="289" r:id="rId22"/>
    <p:sldId id="290" r:id="rId23"/>
    <p:sldId id="291" r:id="rId24"/>
    <p:sldId id="313" r:id="rId25"/>
    <p:sldId id="292" r:id="rId26"/>
    <p:sldId id="293" r:id="rId27"/>
    <p:sldId id="294" r:id="rId28"/>
    <p:sldId id="295" r:id="rId29"/>
    <p:sldId id="296" r:id="rId30"/>
    <p:sldId id="314" r:id="rId31"/>
    <p:sldId id="303" r:id="rId32"/>
    <p:sldId id="304" r:id="rId33"/>
    <p:sldId id="306" r:id="rId34"/>
    <p:sldId id="307" r:id="rId35"/>
    <p:sldId id="308" r:id="rId36"/>
    <p:sldId id="309" r:id="rId37"/>
    <p:sldId id="310" r:id="rId38"/>
    <p:sldId id="311" r:id="rId39"/>
    <p:sldId id="315" r:id="rId40"/>
    <p:sldId id="312" r:id="rId41"/>
    <p:sldId id="316" r:id="rId42"/>
    <p:sldId id="317" r:id="rId43"/>
    <p:sldId id="318" r:id="rId44"/>
    <p:sldId id="319" r:id="rId45"/>
    <p:sldId id="320" r:id="rId46"/>
    <p:sldId id="262" r:id="rId4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727" autoAdjust="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F5D28B53-2D1F-4880-8A41-3C01A8A14B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3079F48-B2E0-44C2-8FAE-1A5FCAE8F7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93717-C522-4609-91D3-A546A89A1DA5}" type="datetimeFigureOut">
              <a:rPr lang="nl-NL" smtClean="0"/>
              <a:t>17-7-2023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D2EDEB5-B6DC-4F2B-AB70-533DC00E87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5BFA30D-355D-412B-BA18-7CFF1250B1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D88FE-420B-46E1-A7B8-0A943C46EA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18391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5942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9-15T07:55:04.062"/>
    </inkml:context>
    <inkml:brush xml:id="br0">
      <inkml:brushProperty name="width" value="0.08819" units="cm"/>
      <inkml:brushProperty name="height" value="0.35278" units="cm"/>
      <inkml:brushProperty name="color" value="#0070C0"/>
      <inkml:brushProperty name="tip" value="rectangle"/>
      <inkml:brushProperty name="rasterOp" value="maskPen"/>
    </inkml:brush>
  </inkml:definitions>
  <inkml:trace contextRef="#ctx0" brushRef="#br0">8335 11311 0,'-25'0'250,"25"25"-172,0 0-47,-25-25 32,25 24-48,0 1 16,-25-25 48,25 25-64,0 0 1,0 0 62,0-1-47,0 1 47,0 0-78,0 0 78,0 0-62,0-1 15,0 1-15,0 0 0,0 0 15,0 0-16,0-1 32,0 1-15,0 0-1,0 0 16,0 0-16,0-1-15,0 1 15,0 0 0,25 0 0,-25 0-15,0-1 15,0 1 0,25-25-15,-25 25 15,0 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5942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9-15T08:06:22.503"/>
    </inkml:context>
    <inkml:brush xml:id="br0">
      <inkml:brushProperty name="width" value="0.08819" units="cm"/>
      <inkml:brushProperty name="height" value="0.35278" units="cm"/>
      <inkml:brushProperty name="color" value="#002060"/>
      <inkml:brushProperty name="tip" value="rectangle"/>
      <inkml:brushProperty name="rasterOp" value="maskPen"/>
    </inkml:brush>
  </inkml:definitions>
  <inkml:trace contextRef="#ctx0" brushRef="#br0">8980 16644 0,'-25'0'172,"0"0"-157,0 25-15,0-25 16,1 25 0,-1-25-16,0 24 15,25 1 1,-50 0 15,50 0-15,-24 24-1,24-24 17,-25 0-17,25 0 1,-50 24-1,50-24 1,-25 0 0,25 0-1,0 0 1,-24-1 0,24 1-1,0 0 1,0 0 15,-25-25-15,25 25-1,-25 24 1,0-24 0,25 0-1,0 0 16,-25-25-15,25 24 0,0 1-1,0 0 17,-24-25-32,24 25 31,0 0 16,0-1-32,-25-24 1,25 25 15,-25-25-15,25 25-1,0 0 17,0 0-17,-25 0 17,25-1 61,-25-24-46,25 25-31,0 0-1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5942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9-15T08:06:32.276"/>
    </inkml:context>
    <inkml:brush xml:id="br0">
      <inkml:brushProperty name="width" value="0.08819" units="cm"/>
      <inkml:brushProperty name="height" value="0.35278" units="cm"/>
      <inkml:brushProperty name="color" value="#002060"/>
      <inkml:brushProperty name="tip" value="rectangle"/>
      <inkml:brushProperty name="rasterOp" value="maskPen"/>
    </inkml:brush>
  </inkml:definitions>
  <inkml:trace contextRef="#ctx0" brushRef="#br0">7863 17090 0,'25'-24'343,"0"24"-327,0 0 46,-25-25-46,25 25 47,-25-25-32,0-25 0,24 50-31,-24-24 16,25-1-1,-25 0-15,0 0 16,25 0 15,-25-24-15,0 24 15,0 0-15,0 0-1,0 1 1,0-1 0,25 25-1,-25-25 1,0-25-1,0 26 1,0-1 0,0 0-1,0 0 1,0 0 0,0 1-1,0-1 1,0 0-16,0 0 31,0 0 32,0 0-32,0 1-31,0-1 31,0 0 0,0 0-15,0 0-16,25 25 16,-25-24-1,0-1 1,0 0 15,0 0-15,24 0 15,-24 1-15,0-1 15,0 0-16,0 0 1,25 0 0,-25 1 15,25-1-15,-25 0 15,25 25-16,-25-25-15,0 0 32,0 1-1,25 24-15,0 0-1,-25-25 1,0 0-1,24 25 1,-24-25 31,25 25-31,-25-25-16,25 1 31,0 24 0,-25-25-15,25 25 15,-25-25-15,24 25-1,-24-25 1,25 25-1,0-25 1,0 1 0,0 24-1,24-25 1,-24 0 0,-25 0-1,25 25 1,0 0 15,-1-25-15,1 25 15,0-24 0,0 24 0,0 0-15,-25-25 0,24 25-1,1 0 1,0-25 0,25 0-1,-1 25 1,-49-25-1,25 0 17,25 25-17,-26 0-15,-24-24 16,25 24 0,0-25 15,25 0-16,-26 0 1,1 25 0,0-25-1,0 25 1,-25-24 0,25 24-1,-25-25 1,24 0-1,1 25 17,-25-25-17,25 0 1,-25 1 0,25-1-1,-25 0 1,25 0-1,-25 0 17,25 1-17,-25-1 17,0 0-17,0 0 1,0 0-16,0 1 31,24 24-15,-24-25-1,0 0 1,0 0 0,0 0-1,0 1 1,0-1-1,0 0 1,0 0 0,0 0-1,0 1 1,0-1 0,0 0 15,0 0 0,0 0-15,0 1-1,0-1 17,0 0-1,0 0-16,0 0 1,0 0 0,0 1 15,-24 24 0,24-25-15,0 0-16,-25 25 15,25-25 17,0 0-17,-25 25 1,25-24 0,0-1-1,-25 25 1,25-25-1,-25 25 1,0 0 0,25-25-1,-24 0 1,24 1 15,-25 24-15,25-25-1,-25 25 17,25-25-17,0 0 32,-25 25-47,25-25 31,-25 1-15,25-1 0,0 0 15,-24 25-31,24-50 16,0 26-1,0-26 1,-25 25-1,25 0 17,0-24-17,0 24 1,0 0 0,0 0-1,0 1-15,0-1 31,0 0 16,25 25-31,-1 0 0,1 0 15,-25-25-31,25 25 15,0-25 17,0 25-17,-1 0 1,1 0 0,0 0 15,0 0-16,0 25 1,0-25-16,-1 0 31,1 0-15,0 0 0,0 0-1,0 0 1,-1 0 15,1 0 16,0 0-47,0 0 16,0 0-1,-1 0 16,1 0 1,-25 25 108,-25 0-62,1-25-78,-1 0 32,0 0-17,0 0 17,0 0 46,1 0 31,24-25-109,0 0 47,0 0-31,0 1-1,24 24 16,-24-25-15,25 25 0,0 0-1,0 0 17,0 0-1,-1 25-16,-24-1 1,25 1 0,0 0-1,-25 0 1,25-25 0,-25 25-1,0-25 16,-75 24 48,51-24-79,-1 0 109,0 0-62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5942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9-15T08:07:00.096"/>
    </inkml:context>
    <inkml:brush xml:id="br0">
      <inkml:brushProperty name="width" value="0.08819" units="cm"/>
      <inkml:brushProperty name="height" value="0.35278" units="cm"/>
      <inkml:brushProperty name="color" value="#002060"/>
      <inkml:brushProperty name="tip" value="rectangle"/>
      <inkml:brushProperty name="rasterOp" value="maskPen"/>
    </inkml:brush>
  </inkml:definitions>
  <inkml:trace contextRef="#ctx0" brushRef="#br0">8111 11212 0,'25'0'250,"0"0"-109,0 0-126,0 0 64,0 0-64,-25-25-15,24 25 16,1 0-1,-25-25 1,50 25 0,-25 0-1,-25-25 1,49 25 0,-49-25-1,25 1-15,0 24 47,-25-25-31,0 0 31,25 25-32,-25-25 16,0 0-15,0 1 31,0-1 0,0 0-32,0 0 1,24 25 0,-24-25-16,0 1 31,0-1-31,0 0 16,25 0-1,-25 0 1,0 1 31,0-1-32,25 25 1,-25-25 15,0 0 16,25 25-31,-25-25-1,0 1 1,25 24-16,-25-25 47,24 25-16,-24-25-15,0 0 46,25 0-46,-25 1 15,25-1 0,0 25 16,-25-25 0,0 0-31,25 25-1,-25-25 95,24 1-95,-24-1 1,0 0-16,0 0 16,25 0 15,0 1-16,-25-51 1,25 50 0,-25 1-1,25 24 1,-25-25 0,0 0-16,24 0 15,1 25 16,-25-25 1,25 25-17,-25-25 1,0 1 0,25 24-1,24-25 16,-24 0-15,0 0 31,-25 0-16,25 25-31,0 0 16,-25-24-1,24 24 1,-24-25 31,25 25-16,0 0 16,0 0-31,-25-25-1,25 25 32,-25-25-47,24 25 47,1 0 16,0 0-48,0 0 48,0 0-16,-25-25-32,25 25 1,-1 0-1,1 0 17,0 0-1,0 0-15,0 0 15,-1 0-16,1 0 48,0 0 46,0 0-46,0 0-16,-1 0 0,1 0 31,0 0-47,0 0 16,0 0-32,-1 0 17,1 0-17,0 0 1,25 0 0,-1 0-1,-24 0 1,25 0-1,-1-24 1,1 24 0,-1 0-1,-24 0 1,0 0 0,0 0 15,0 0-16,-1-25 1,1 25 0,0 0-1,25 0 1,-25 0 0,-25-25-16,49 25 15,1 0 1,-1 0-1,1 0 1,0 0 0,-1 0-1,-24 0 1,0 0 15,0 0-15,24 0-1,-24 0 1,0 0 0,0 0-1,24 0 17,-24-25-17,0 25 1,24 0-1,1 0 1,0 0 0,24 0-1,-49 0 1,24-25 0,-24 25 15,0 0-16,0 0 1,0 0-16,0-24 31,-1 24-15,1 0 15,0 0-15,0 0-1,0 0 1,24 0 0,-24 0-1,0 0-15,0 0 16,-1 0 0,1 0 15,0 0 31,0 0-46,0 0 15,-1 0 16,1 0-16,0 0-15,-25 24 15,25-24-15,0 0 15,-1 0-15,1 0-1,-25 25 1,25-25 0,0 0-1,0 0 16,-1 0-15,1 0 47,0 0 15,0 0-47,0 0 0,-1 0-15,1 0 15,0 0 0,0 0 32,0 0-16,-1 0 0,1 25-32,0-25 1,0 0-1,0 0 1,-1 0 15,1 0 1,0 0-1,0 0 0,0 0-15,24 0-1,-24 0 1,0 0 0,0 0-1,-25 25 16,25-25-15,-25 25 15,24-25-15,1 0 31,-25 24-32,25-24 1,0 25 15,-25 0-15,25 0 15,-1 0-15,1-1-1,-25 26 1,25-25 0,-25 0-1,25-25-15,0 24 32,-1 1-17,1 0 1,-25 0-1,25 0 1,0 0 0,-25-1-1,25-24 1,-25 25 0,24 0-1,-24 0 1,25-25 15,-25 25-15,0-1 15,25-24-15,0 0-1,-25 25 1,0 0-1,25 0 1,-1 0 15,-24-1-15,25-24 0,-25 25-16,25-25 15,-25 25 1,25-25 62,-25 25-62,0 0 30,25-1-30,-25 1 0,0 0 15,24-25-15,-24 25 15,0 0 16,25-25-32,-25 24 1,0 1 31,0 0-16,25-25-31,-25 25 31,0 0 16,0-1 0,25 1 0,-25 0-31,0 0-1,0 0 16,25-25-15,-25 24 0,0 1-1,0 0 1,24 0 0,-24 0 15,0-1 0,0 1-15,25-25 15,-25 25-31,0 0 78,25-25-15,-25 25-48,0-1 1,25 1 62,0-25-31,-25 25-16,0 0 47,25-25-62,-1 25 124,1 0 48,0-25-157,-25 24 110,25-24-141,0 0 172,-25-24 218,0-1-374,0 0 78,0 0-79,0 0 79,-25 25-94,0 0 16,0 0 46,0 0-31,1 0-15,-1 25 0,0-25-1,25 25 1,-25-25 0,25 25-1,0 0 1,0-1-16,0 1 31,0 0-15,0 0-1,0 0 17,0-1-17,25-24 79,0 25-94,0-25 31,-1 0-15,1 0-16,25 0 15,-1-25 1,-24 1 0,0 24-1,-25-25 17,0 0-1,25 25-16,-25-25 48,0 0-32,0 1-15,0-1-1,-25 0 1,25 0 0,-25 25-1,0 0 1,1 0 0,-1 0 15,0 0-16,0 0 1,-24 0 0,24 0-1,0 25 1,0-25 0,25 25-1,0 0 1,-25-25-1,25 24 1,0 1 0,0 0 46,25 0-15,0 0-16,0-25-31,-25 24 32,25-24-32,-1 0 46,1 0 33,0 0-64,0 0 1,-25-24-1,25-1 1,-25 0 31,0 0 31,0 0-47,0 1-15,0-1 15,-25 25 79,0 0-79,0 0-16,25 25-15,-25-1 16,1 1 31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5942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9-15T08:07:43.37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13569 11485 0,'0'24'343,"0"1"-311,0 0-32,0 0 15,0 0 1,24 24-1,-24-24 1,0 0 0,0 0-1,0-1 1,0 1 0,0 0-1,0 25 1,0-26-1,0 1 1,0 25 15,0-25-15,0-1-16,0 1 16,0 0-1,0 0 1,0 24-1,0-24 17,0 0-17,0 25 1,0-25 0,0-1-1,0 1 1,0 0-1,0 0 1,0 0 0,0-1-1,0 1-15,0 0 16,0 0 0,0 24 15,0-24-16,0 0 17,25-25-32,-25 50 15,0-26 1,0 1 0,0 25-1,0-25 1,0-1 15,0 26-15,0-25-1,0 74 1,0-25 0,25 1-1,-25-1 1,0 1 15,0-26-15,0 1-1,0-25-15,25-25 16,-25 25-16,0-1 16,0 1-1,0 0 1,0 0-1,0 24 1,0 26 0,0 24-1,0-49 1,0-26 0,0 1-1,0 0 1,0 0 15,0 0-15,0-1 15,0 1-15,0 0-1,0 0 1,0 0-1,0-1 32,0 1 0,0 0-31,0 0-1,0 0 17,25 24-17,-25-24 1,0 25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5942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9-15T08:07:45.850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13097 14412 0,'25'0'188,"0"0"-173,0 0 1,24 0 0,-24 0-1,25 0 1,-26 0 0,26 0-1,0 0 1,24 0 15,75 0-15,-50 0-1,-24 0 1,-51-25 0,26 25-1,-25 0 1,0 0-1,-1 0 1,1 0 0,25 0-1,-25 0 1,-1 0 0,1 0-1,25 0 1,-25 0-1,-1 0 1,26 0 0,-25 0-1,24 0 1,-24 0 0,0 0-1,0 0 1,0 0-16,24 0 15,-24 0 1,0 0 0,0 0-1,24 0 1,-24 0 0,0 0 15,0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5942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9-15T08:07:48.534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13147 15081 0,'25'0'172,"-1"0"-156,1 0-16,0 0 15,25 0 1,49 0 15,-25 0-15,26 0-1,-51 0 1,-24 0 0,-25-25-1,25 25 1,0 0 15,-1 0-31,1 0 31,0 0-15,0 0 0,0 0-16,-1 0 15,26 0 1,-25 0-1,0 0 17,-1 0-17,1 0 1,0 0 0,0 0-1,0 0 1,24 0-1,1 0 1,-25 0 0,24 0-16,-24 0 31,-25 25 0,25-25-31,0 0 31,-1 0 1,1 0 15,0 0-32,0 0 1,0 0-1,-1 0 1,1 0 0,0 25-1,0-25 1,0 0 0,24 0-1,-24 0 16,0 0-15,0 0 15,0 0 1,-1 0-17,1 0 1,0 0 15,0 0-15,0 0 15,-25 25-15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5942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9-15T08:07:51.729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13990 15329 0,'0'25'265,"0"0"-249,0 0-16,0 24 16,0-24-1,0 0 17,0 0-32,0 0 15,0-1 1,0 1 15,0 25-15,0-25-1,0 24-15,0-24 16,0 0 0,0 0-1,0-1 16,0 1-15,0 0 0,0 0 15,0 0-15,-25-25-1,25 24-15,0 1 31,0 0-15,0 0 0,0 0 15,0-1-15,0 1 15,-24 0-16,24 0 32,0 0-15,0-1-1,0 1 0,0 0 0,0 0-15,0 0 31,0-1-16,0 1 0,0 0 32,0 0-32,0 0-15,0 0-16,0-1 15,0 26 1,-25 74 0,25-25-1,0-49 1,0 24-1,0-24 1,0-25 0,-25-25-16,25 24 15,0 1 17,0 0-1,0 25 0,0-26-15,0 26-1,0 24 1,0-24 0,0 0-1,0-1 1,0 1-1,0-25 1,0-1 15,0 1-15,0 0 0,0 0 15,0 0-16,0 0 1,0-1 0,0 1 31,0 0 62,0 0-93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5942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9-15T08:07:54.534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13221 17785 0,'25'0'141,"0"0"-126,0 0 1,24 0-16,-24 0 15,25 0 1,49 0 0,-49 0-1,-26 0 1,1 0 0,0 0-1,25 0 1,-1 25 15,-24-25-15,0 0-16,0 0 15,-1 0 17,26 0-17,0 0 1,-26 0-1,1 0 1,0 0 15,0 0 1,0 0-32,-1 0 31,1 0-16,0 0 1,0 0 0,0 0-1,-1 0 17,1 0-1,0 0-16,0 0 17,0 0-17,-1 0 1,1 0 0,0 0 15,0 0 47,0 0 125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5942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9-15T07:55:06.946"/>
    </inkml:context>
    <inkml:brush xml:id="br0">
      <inkml:brushProperty name="width" value="0.08819" units="cm"/>
      <inkml:brushProperty name="height" value="0.35278" units="cm"/>
      <inkml:brushProperty name="color" value="#0070C0"/>
      <inkml:brushProperty name="tip" value="rectangle"/>
      <inkml:brushProperty name="rasterOp" value="maskPen"/>
    </inkml:brush>
  </inkml:definitions>
  <inkml:trace contextRef="#ctx0" brushRef="#br0">7963 12105 0,'24'0'265,"1"0"-265,0 0 16,0 0 15,0 0 0,-1 0-15,1 0 15,0 0 0,25 0-15,-25 0 0,-1 0 31,1 0-32,0 0 1,0 0 15,0 0 0,-1 0 1,1 0-17,0 0 1,0 0-1,0 0 1,-1 0 0,1 0 15,0 0 16,0 0-32,0 0 32,-1 0 16,1 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5942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9-15T07:55:09.654"/>
    </inkml:context>
    <inkml:brush xml:id="br0">
      <inkml:brushProperty name="width" value="0.08819" units="cm"/>
      <inkml:brushProperty name="height" value="0.35278" units="cm"/>
      <inkml:brushProperty name="color" value="#0070C0"/>
      <inkml:brushProperty name="tip" value="rectangle"/>
      <inkml:brushProperty name="rasterOp" value="maskPen"/>
    </inkml:brush>
  </inkml:definitions>
  <inkml:trace contextRef="#ctx0" brushRef="#br0">8062 12675 0,'25'0'297,"-1"0"-297,1 0 31,0 0-15,0 0-1,0 0 1,0 0 15,-1 0-15,1 0 15,0 0-31,0 0 31,-25-25-15,25 25 15,-1 0 0,1 0-15,0 0 0,0 0 30,0 0 17,-1 0-16,1 0-32,0 0 1,0 0 47,0 0-32,-1 0-16,1 0 32,0 0 0,0 0 78,0 0-109,-1 0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5942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9-15T07:55:13.730"/>
    </inkml:context>
    <inkml:brush xml:id="br0">
      <inkml:brushProperty name="width" value="0.08819" units="cm"/>
      <inkml:brushProperty name="height" value="0.35278" units="cm"/>
      <inkml:brushProperty name="color" value="#0070C0"/>
      <inkml:brushProperty name="tip" value="rectangle"/>
      <inkml:brushProperty name="rasterOp" value="maskPen"/>
    </inkml:brush>
  </inkml:definitions>
  <inkml:trace contextRef="#ctx0" brushRef="#br0">8384 12799 0,'0'25'344,"0"0"-328,25 0-1,-25 24 1,0-24 0,25-25-1,-25 50 1,0-26-16,0 1 15,25 0 1,-25 0 0,0 0-1,0-1 17,0 1-17,0 0-15,0 0 16,0 25-1,25-50 1,-25 24 15,0 1 1,0 0-1,0 0 0,24-25 32,-24 25-48,25-25 16,-25 24-15,25 1 0,0-25 15,-25 25-15,25 0 15,-1-25 16,-24 25-16,25-25-15,0 0-1,0 0 1,-25 24-16,25-24 15,-1 25 1,1-25 15,-25 25-15,25-25 0,0 0-1,0 0 16,-25 25-15,24-25 0,1 0-1,0 0 17,0 0 14,0 0-30,-1 0 0,1 0 15,0 0-15,0 0-1,0 0 1,-1 0-1,1 0 1,0 0 0,0 0-1,0 0 1,-1 0 0,1 0-1,0 0 1,-25-25-1,25 25 17,0 0-1,0 0 0,-1 0 0,-24-25-15,25 25 31,-25-25 0,25 25-32,-25-24 32,25 24-31,0-25 15,-25 0 0,0 0 188,0 0-141,0 1 500,-25 24-562,25-25 140,-25 25-140,25-25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5942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9-15T07:55:22.9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9277 13295 0,'25'0'312,"0"0"-281,25 0-31,-26 0 16,1 0 0,0-24-1,0 24 1,0 0-1,49 0 1,-49 0 15,0-25-15,-1 25 0,1 0-1,0 0 1,25 0-1,-26 0 1,1 0 0,0 0 15,0 0 0,0 0-15,-1 0 31</inkml:trace>
  <inkml:trace contextRef="#ctx0" brushRef="#br0" timeOffset="4483.71">9252 13122 0,'25'0'141,"0"0"-63,0 0-47,0 0-15,-25 24-1,25-24-15,-1 0 32,1 25-17,0 0 1,0-25 0,0 25-1,-1-25 1,1 25 15,-25 0 16,25-25-47,0 24 16,0 1 15,-25 0-16,24-25 1,1 25 15,-25 0-15,25-25 0,-25 24 15,25-24-16,-25 25 1,25-25 0,-25 25 31,0 0-32,24-25 1,1 0-1,-25 25 17,25-25-17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5942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9-15T08:05:54.87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8955 10790 0,'0'25'313,"0"0"-298,0-1 1,0 1-1,0 0 1,0 0 0,0 0-1,0-1 1,0 1 15,-25 0-15,25 0-16,-25 0 15,25-1 1,0 1 0,-25 0-1,25 0 17,0 0-32,-24-25 31,24 49-16,-25-24 1,0 0-16,25 0 16,0 0-1,-25-1 1,25 26 0,0-25-1,0 0 16,0-1-15,0 1-16,0 0 16,-25 0-1,1 24 17,24-24-17,0 0 1,-25 0-1,25 24 1,0-24 0,0 0-1,0 0 1,-25 0 0,25 24-1,0-24 1,0 0-1,0 0 1,0-1 0,0 1-1,0 25 17,0-25-17,0 24 1,0-24-1,0 0 1,0 0 0,0 0-1,0-1 1,0 1 0,0 0-1,0 0 1,0 0-1,0-1 1,0 26 0,0-25-1,25 0 32,-25-1-31,0 1-1,25 0 17,-25 0-17,24 0 1,-24-1 0,25-24-1,-25 25 1,0 0 15,25-25-31,-25 25 16,0 0 15,25-25 0,0 24-15,-25 1-1,24 0 1,-24 0 15,25-25-15,-25 25 0,25-1-1,0-24 1,-25 25 15,25-25-31,-25 25 31,24-25-31,-24 25 16,25-25 15,0 25-15,0-25-1,-25 24 1,25-24 0,-1 0-1,1 25 1,0-25 0,0 25 15,0-25 0,-25 25 16,24-25-47,1 0 31,0 0 0,0 0 16,0 0-31,0 0 15,-1 0-31,26 0 16,-50-25-1,50 25 1,-26 0 0,1 0 31,-25-25-32,25 25 1,0 0 31,0 0-32,-1 0 1,1 0 15,0 0 0,0 0-31,0-25 16,-1 25 15,1 0 32,0 0-63,0 0 15,0 0 1,-1 0 0,1 0-1,0 0 1,0 0 0,24 0-1,-24-24 1,0 24 15,0 0-15,-25-25-1,25 25 17,-1 0-17,26 0 1,-25 0-1,0-25 1,-1 25 31,1 0-31,0 0 15,0 0 0,0 0-15,0 0-1,-1 0 1,1 0 0,0 0 15,0 0-16,0 0 32,-1 0 31,-24 25 1,25 0-64,0-25 1,-25 24-1,0 1 17,25-25-17,-25 25 1,0 0 0,0 0 30,25-25-14,-25 24-32,0 1 78,0 0-63,0 0 64,24-25-48,-24 25-16,0 0 17,0-1-1,0 1 0,0 0-15,0 0 15,0 0 0,0-1 1,0 1-17,0 0 16,0 0-15,0 0 0,25-1-1,-25 26 1,0-25 15,0 24-31,25-24 16,-25 25-1,25-1 1,-25-24 0,25 0-1,-25 0 1,24-25 0,-24 25-1,0-1 1,25-24 15,-25 25-15,25 0-1,0 0 17,0 0-17,-1-1 1,26 26-1,24-25 1,1 0 0,-50-1-16,49 1 15,-24 0 1,-26-25 0,-24 25-1,25-25 1,25 0 15,0 25-15,24-25-1,50 24 1,-25 1 15,0 0-15,25-25-1,-74 0 1,24 0 0,-49 0-1,0 0 1,0 0 15,0 0-15,-1 0-1,1 0 1,0 0 0,-25-25-1,25 25 1,0-25 15,-1 25-31,1-24 16,25-1-1,-25 0 1,24 0 0,-24 0-1,0 25 1,0-24 0,0 24-1,-1-25 16,1 25-15,0-25 0,25 25-1,-26-25 1,1 25 15,0-25-15,0 25-1,-25-24 1,25-1 0,-25 0-1,24 0 1,1 0 0,-25-24-1,25 24 1,-25 0-1,0-24 1,0 24 0,0 0-1,0 0-15,0 0 32,0 1-17,0-1 1,0-25-1,0 25 1,0-24 0,0-1-1,0-24 1,0 24 0,0 25-1,0-24 1,0 24-1,0-25 1,0 25 0,25 1-1,-25-26 17,0 25-17,0 0 1,0-49-1,25 24 1,-25 26 0,0-26-1,0 0 1,0 1 0,24-1-1,-24 1 1,0-1-1,0 25 1,0-24 0,0-1 15,0-24-15,25 24-1,-25 0 1,0-24-1,0 49 1,0-25 0,0 1-1,0-1 1,0 1 0,0 24-1,0-25 1,0 25-1,0-24 1,0 24 0,0 0 15,0 0-31,0 1 16,0-1-1,-25 0 1,25-25-1,0 26 1,0-26 0,0-24-1,0-1 1,-24 1 0,24 49-1,0-49 1,0-1-1,-50-49 1,50 25 0,0 24-1,0 26 17,-25 24-17,25 0 1,0-24-1,0 24 1,0 0 15,0-25-15,-25 50-16,25-24 16,-24 24-16,24-25 15,0 0 1,-25 0-1,25 0 17,-25 25-17,25-24 1,-25 24-16,0-50 16,1 25 15,-1 25-16,0-25 1,0 1 0,0 24-1,-24-25 1,24 25 0,0-25-1,0 25 1,-24-25-1,-26 0 1,26 25 0,-1 0-1,0 0 1,26 0 15,-26 0-15,25 0-16,0 0 15,-49 0 1,49 0 0,-24-24-1,-1 24 1,0 0 0,-74 0-1,75 0 1,-1 0-1,25 0 1,-24 0 0,24 0 15,0 0-15,-24 0-1,-1 0 1,-25 0-1,26 0 1,-1 0 0,1 0-1,-51 0 1,51 0 0,24 0-1,-25 0 1,-24 0-1,-25 0 1,49 24 0,1-24-1,24 0 17,0 0-17,-25 25 1,26-25-1,-26 0 1,-24 0 0,49 25-16,0-25 15,0 0 1,-25 0 0,26 25-1,-1 0 1,-25-1-1,25-24 1,1 25 0,-26 0-1,-24-25 17,-1 50-17,-49-26 1,50 1-1,24-25 1,25 25 0,1 0-1,-26-25 17,50 25-32,-25-25 15,0 0 1,1 24-1,-1 1 1,0-25 0,0 0-1,0 25 17,1 0-17,-1-25 1,0 25 15,-25-25-15,25 24-1,-24 1 1,24-25 0,-25 25-1,26 0 1,-26 0-1,25-1 1,0-24 15,25 25-31,-24-25 32,-1 0-32,25 25 46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5942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9-15T08:05:57.79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8880 12576 0,'0'-25'250,"25"25"-234,0 0-1,25-25 32,-26 25-47,26-24 16,24 24-1,1-25 17,-1 0-17,26 0 1,-26 25-1,25-25 1,-49 1-16,24 24 16,1-50-1,24 50 1,25-50 0,25 26-1,24 24 1,-49-25-1,50 0 1,-25 0 0,-50 0 15,25 25-15,-50 0-1,26-25 1,-26 1-1,25 24 1,-49 0 0,24-25-1,-24 0 1,-25 25 0,24-25-1,1 25 1,0-25-1,-1 25 1,1-24 0,-1 24-1,1 0 17,0 0-17,-26 0 1,1 0-1,50-25 1,-26 25 0,1 0-1,-25-25 1,-1 25-16,26 0 16,0 0-1,-26 0 1,26 0-1,-25 0 1,0 0 0,-1 0 15,26 0-15,0-25-1,-1 25 1,-24 0-1,0 0 1,0 0 0,0 0 15,-1 0 31,1 0-46,0 0 0,-25-25 171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5942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9-15T08:06:00.32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9897 10716 0,'25'24'78,"-25"1"-78,25 0 16,0 0 0,0 24-16,24 1 15,-24 0 1,25-1-1,-1 26 1,1 24 0,24-49-1,-24 24 1,24 0 0,1 26-1,-26-51 1,1 26-1,0-26 1,24 26 0,-49-51 15,24 26-15,-24 0-1,25-26 1,-25 26-1,24 0 1,1-26 0,-25 26-1,-1 0 1,1-26 0,0 1-1,25 25 1,-50-25-1,24 0 1,1-1 0,0 26 15,0-25-15,0 24-1,24 1 1,-24 0-1,0-26 1,0 1 0,0 0-1,-1 0 1,26 24 0,-25-24-1,24 25 1,-24-25-1,0-1-15,0 1 16,-25 0-16,74 49 31,1 1-15,-1-26 0,-24 26-1,-1-26 1,-49-24-1,50 25 1,-25-25 15,24 24 32,-24-49-63,0 0 0,-25 25 15,25 0 1,24 0 0,-24 0 15,0-25-15,-25 24-1,25 1 1,-1-25-1,1 25 1,-25 0 0,25 0-1,0-1 1,0-24-16,-25 25 16,24-25-1,-24 25-15,25-25 16,-25 25-1,25 0 17,0-1-17,0 1 17,-25 0-17,0 0 1,25-25-1,-25 25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5942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9-15T08:06:20.341"/>
    </inkml:context>
    <inkml:brush xml:id="br0">
      <inkml:brushProperty name="width" value="0.08819" units="cm"/>
      <inkml:brushProperty name="height" value="0.35278" units="cm"/>
      <inkml:brushProperty name="color" value="#002060"/>
      <inkml:brushProperty name="tip" value="rectangle"/>
      <inkml:brushProperty name="rasterOp" value="maskPen"/>
    </inkml:brush>
  </inkml:definitions>
  <inkml:trace contextRef="#ctx0" brushRef="#br0">8211 16669 0,'25'25'250,"-1"-25"-234,-24 24-16,25-24 15,-25 25 1,25-25 0,-25 25-1,25-25 1,0 25 0,-25 0-1,49 24 1,-24-24-1,0 0 1,-25 0 0,25-25-1,-1 24-15,1 1 32,0 0-17,-25 0 1,50 0-1,-50-1 1,24 1 15,-24 0-15,25 0 0,0 0 15,0-1 0,-25 1 0,0 0-15,25-25 0,-25 25-1,24 0 1,-24-1-1,0 1 1,0 0 0,25-25-1,-25 25 1,25-25 0,-25 25-1,0-1 1,25 1-1,-25 0 17,25-25-17,-25 25 1,0 0 0,0 0-1,24-25 1,1 24 15,-25 1 0,25 0-15,-25 0 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3A17A-5F0C-4860-BBC9-78D7E292BD4A}" type="datetimeFigureOut">
              <a:rPr lang="nl-NL" smtClean="0"/>
              <a:t>17-7-2023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C1D66-9F81-44E1-A46A-CD12564803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58568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B0B2-04DE-4D19-9A2F-FE0B651FEC25}" type="datetime1">
              <a:rPr lang="nl-NL" smtClean="0"/>
              <a:t>17-7-2023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34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0AC0-2849-4336-B23F-C7F82A40F956}" type="datetime1">
              <a:rPr lang="nl-NL" smtClean="0"/>
              <a:t>17-7-2023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64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F781-800C-49A3-A948-7ADEDCE5B704}" type="datetime1">
              <a:rPr lang="nl-NL" smtClean="0"/>
              <a:t>17-7-2023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4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660E-F108-422D-8694-0527C4699DB4}" type="datetime1">
              <a:rPr lang="nl-NL" smtClean="0"/>
              <a:t>17-7-2023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590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518D-0BE0-44BE-9ED8-6508EE5014A0}" type="datetime1">
              <a:rPr lang="nl-NL" smtClean="0"/>
              <a:t>17-7-2023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07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3F40-0F40-4C4F-A00C-2BD2FA740386}" type="datetime1">
              <a:rPr lang="nl-NL" smtClean="0"/>
              <a:t>17-7-2023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93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D3D03-1D71-4C4C-A4CD-E0D2F89C279D}" type="datetime1">
              <a:rPr lang="nl-NL" smtClean="0"/>
              <a:t>17-7-2023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06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C57A7-5D85-4EE5-9300-2D0E38FF15B9}" type="datetime1">
              <a:rPr lang="nl-NL" smtClean="0"/>
              <a:t>17-7-2023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46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C3E5-CE35-475A-9E86-B4061BAF07E1}" type="datetime1">
              <a:rPr lang="nl-NL" smtClean="0"/>
              <a:t>17-7-2023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45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E71C-979F-475A-AA13-FE81A1F889F7}" type="datetime1">
              <a:rPr lang="nl-NL" smtClean="0"/>
              <a:t>17-7-2023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18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C2EB-12D5-462D-AA23-F36F1448AE68}" type="datetime1">
              <a:rPr lang="nl-NL" smtClean="0"/>
              <a:t>17-7-2023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79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E53A0-C656-4DED-ABB3-B15C310423D6}" type="datetime1">
              <a:rPr lang="nl-NL" smtClean="0"/>
              <a:t>17-7-2023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372794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35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34.emf"/><Relationship Id="rId4" Type="http://schemas.openxmlformats.org/officeDocument/2006/relationships/image" Target="../media/image31.emf"/><Relationship Id="rId9" Type="http://schemas.openxmlformats.org/officeDocument/2006/relationships/customXml" Target="../ink/ink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customXml" Target="../ink/ink11.xml"/><Relationship Id="rId18" Type="http://schemas.openxmlformats.org/officeDocument/2006/relationships/image" Target="../media/image44.emf"/><Relationship Id="rId26" Type="http://schemas.openxmlformats.org/officeDocument/2006/relationships/image" Target="../media/image48.emf"/><Relationship Id="rId3" Type="http://schemas.openxmlformats.org/officeDocument/2006/relationships/customXml" Target="../ink/ink6.xml"/><Relationship Id="rId21" Type="http://schemas.openxmlformats.org/officeDocument/2006/relationships/customXml" Target="../ink/ink15.xml"/><Relationship Id="rId7" Type="http://schemas.openxmlformats.org/officeDocument/2006/relationships/customXml" Target="../ink/ink8.xml"/><Relationship Id="rId12" Type="http://schemas.openxmlformats.org/officeDocument/2006/relationships/image" Target="../media/image41.emf"/><Relationship Id="rId17" Type="http://schemas.openxmlformats.org/officeDocument/2006/relationships/customXml" Target="../ink/ink13.xml"/><Relationship Id="rId25" Type="http://schemas.openxmlformats.org/officeDocument/2006/relationships/customXml" Target="../ink/ink17.xml"/><Relationship Id="rId2" Type="http://schemas.openxmlformats.org/officeDocument/2006/relationships/image" Target="../media/image10.jpg"/><Relationship Id="rId16" Type="http://schemas.openxmlformats.org/officeDocument/2006/relationships/image" Target="../media/image43.emf"/><Relationship Id="rId20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11" Type="http://schemas.openxmlformats.org/officeDocument/2006/relationships/customXml" Target="../ink/ink10.xml"/><Relationship Id="rId24" Type="http://schemas.openxmlformats.org/officeDocument/2006/relationships/image" Target="../media/image47.emf"/><Relationship Id="rId5" Type="http://schemas.openxmlformats.org/officeDocument/2006/relationships/customXml" Target="../ink/ink7.xml"/><Relationship Id="rId15" Type="http://schemas.openxmlformats.org/officeDocument/2006/relationships/customXml" Target="../ink/ink12.xml"/><Relationship Id="rId23" Type="http://schemas.openxmlformats.org/officeDocument/2006/relationships/customXml" Target="../ink/ink16.xml"/><Relationship Id="rId10" Type="http://schemas.openxmlformats.org/officeDocument/2006/relationships/image" Target="../media/image40.emf"/><Relationship Id="rId19" Type="http://schemas.openxmlformats.org/officeDocument/2006/relationships/customXml" Target="../ink/ink14.xml"/><Relationship Id="rId4" Type="http://schemas.openxmlformats.org/officeDocument/2006/relationships/image" Target="../media/image37.emf"/><Relationship Id="rId9" Type="http://schemas.openxmlformats.org/officeDocument/2006/relationships/customXml" Target="../ink/ink9.xml"/><Relationship Id="rId14" Type="http://schemas.openxmlformats.org/officeDocument/2006/relationships/image" Target="../media/image42.emf"/><Relationship Id="rId22" Type="http://schemas.openxmlformats.org/officeDocument/2006/relationships/image" Target="../media/image4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504" y="338795"/>
            <a:ext cx="8928992" cy="929965"/>
          </a:xfrm>
        </p:spPr>
        <p:txBody>
          <a:bodyPr/>
          <a:lstStyle/>
          <a:p>
            <a:r>
              <a:rPr lang="en-US" dirty="0"/>
              <a:t>U-</a:t>
            </a:r>
            <a:r>
              <a:rPr lang="en-US" dirty="0" err="1"/>
              <a:t>Toestellen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046486" y="3429000"/>
            <a:ext cx="2734026" cy="2592288"/>
          </a:xfrm>
        </p:spPr>
        <p:txBody>
          <a:bodyPr>
            <a:normAutofit/>
          </a:bodyPr>
          <a:lstStyle/>
          <a:p>
            <a:r>
              <a:rPr lang="en-US" dirty="0"/>
              <a:t>Gerard Tel</a:t>
            </a:r>
          </a:p>
          <a:p>
            <a:r>
              <a:rPr lang="en-US" dirty="0"/>
              <a:t>LC-</a:t>
            </a:r>
            <a:r>
              <a:rPr lang="en-US" dirty="0" err="1"/>
              <a:t>Kring</a:t>
            </a:r>
            <a:r>
              <a:rPr lang="en-US" dirty="0"/>
              <a:t>, </a:t>
            </a:r>
            <a:br>
              <a:rPr lang="en-US"/>
            </a:br>
            <a:r>
              <a:rPr lang="en-US"/>
              <a:t>14/10/2020</a:t>
            </a:r>
            <a:br>
              <a:rPr lang="en-US"/>
            </a:br>
            <a:r>
              <a:rPr lang="en-US"/>
              <a:t>om 19.30</a:t>
            </a:r>
            <a:endParaRPr lang="en-US" dirty="0"/>
          </a:p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E871DE7-6F63-4DBC-B38E-C049DA57A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9A51E22-C272-4C17-98B6-2C5DB2F55A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6012454" cy="450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98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B65BD7-1E00-4EEF-B73F-30D8227C2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een </a:t>
            </a:r>
            <a:r>
              <a:rPr lang="nl-NL" dirty="0" err="1"/>
              <a:t>Uutje</a:t>
            </a:r>
            <a:r>
              <a:rPr lang="nl-NL" dirty="0"/>
              <a:t> maken?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403EA9-C3DE-46F6-84AF-FDFC12F76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r>
              <a:rPr lang="nl-NL" dirty="0"/>
              <a:t>Rechtstreeks gevoed, geen voedingstrafo</a:t>
            </a:r>
          </a:p>
          <a:p>
            <a:pPr lvl="1"/>
            <a:r>
              <a:rPr lang="nl-NL" dirty="0"/>
              <a:t>Grootste, zwaarste en duurste onderdeel niet!</a:t>
            </a:r>
            <a:br>
              <a:rPr lang="nl-NL" dirty="0"/>
            </a:br>
            <a:r>
              <a:rPr lang="nl-NL" dirty="0"/>
              <a:t>Kleine, lichte, goedkope radio mogelijk</a:t>
            </a:r>
          </a:p>
          <a:p>
            <a:pPr lvl="1"/>
            <a:r>
              <a:rPr lang="nl-NL" dirty="0"/>
              <a:t>Trafo werkt alleen op wisselspanning</a:t>
            </a:r>
            <a:br>
              <a:rPr lang="nl-NL" dirty="0"/>
            </a:br>
            <a:r>
              <a:rPr lang="nl-NL" dirty="0"/>
              <a:t>Gebruik van gelijkstroom mogelijk</a:t>
            </a:r>
          </a:p>
          <a:p>
            <a:endParaRPr lang="nl-NL" dirty="0"/>
          </a:p>
          <a:p>
            <a:r>
              <a:rPr lang="nl-NL" dirty="0"/>
              <a:t>Bijna alle </a:t>
            </a:r>
            <a:r>
              <a:rPr lang="nl-NL" dirty="0" err="1"/>
              <a:t>Uutjes</a:t>
            </a:r>
            <a:r>
              <a:rPr lang="nl-NL" dirty="0"/>
              <a:t> zijn “</a:t>
            </a:r>
            <a:r>
              <a:rPr lang="nl-NL" dirty="0" err="1"/>
              <a:t>Goedkopies</a:t>
            </a:r>
            <a:r>
              <a:rPr lang="nl-NL" dirty="0"/>
              <a:t>”!</a:t>
            </a:r>
            <a:br>
              <a:rPr lang="nl-NL" dirty="0"/>
            </a:br>
            <a:r>
              <a:rPr lang="nl-NL" dirty="0"/>
              <a:t>Een paar echt voor gelijkstroomnet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C84748A-F7EB-4AFE-A29C-90C0C83E5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3061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BF19F2-4848-4653-BACE-ACD9AC100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Theorie van de U-voeding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3F79BB-14CA-434F-8271-1D4EA535A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756150"/>
          </a:xfrm>
        </p:spPr>
        <p:txBody>
          <a:bodyPr/>
          <a:lstStyle/>
          <a:p>
            <a:r>
              <a:rPr lang="nl-NL" dirty="0"/>
              <a:t>Kenmerken: </a:t>
            </a:r>
          </a:p>
          <a:p>
            <a:pPr lvl="1"/>
            <a:r>
              <a:rPr lang="nl-NL" dirty="0"/>
              <a:t>Geen trafo</a:t>
            </a:r>
          </a:p>
          <a:p>
            <a:pPr lvl="1"/>
            <a:r>
              <a:rPr lang="nl-NL" dirty="0"/>
              <a:t>De gloeidraden staat in serie</a:t>
            </a:r>
          </a:p>
          <a:p>
            <a:pPr lvl="1"/>
            <a:r>
              <a:rPr lang="nl-NL" dirty="0"/>
              <a:t>Enkelvoudige gelijkrichting (1 fase)</a:t>
            </a:r>
          </a:p>
          <a:p>
            <a:pPr lvl="1"/>
            <a:r>
              <a:rPr lang="nl-NL" dirty="0"/>
              <a:t>Bij 220V-bedrijf Ballast-Weerstand</a:t>
            </a:r>
          </a:p>
          <a:p>
            <a:pPr lvl="1"/>
            <a:r>
              <a:rPr lang="nl-NL" dirty="0"/>
              <a:t>Lampjes lastig toe te passen</a:t>
            </a:r>
          </a:p>
          <a:p>
            <a:r>
              <a:rPr lang="nl-NL" dirty="0"/>
              <a:t>Late voeding vrij simpel (B0X19U)</a:t>
            </a:r>
          </a:p>
          <a:p>
            <a:r>
              <a:rPr lang="nl-NL" dirty="0"/>
              <a:t>Vroege/</a:t>
            </a:r>
            <a:r>
              <a:rPr lang="nl-NL" dirty="0" err="1"/>
              <a:t>Middenvoeding</a:t>
            </a:r>
            <a:r>
              <a:rPr lang="nl-NL" dirty="0"/>
              <a:t> (B3X81U)</a:t>
            </a:r>
          </a:p>
          <a:p>
            <a:pPr lvl="1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4770080-4C66-4BD9-9486-B75FA60A6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11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BD8FD0F-E3FC-44EE-8F69-54789036A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417638"/>
            <a:ext cx="2805499" cy="343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71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474519CF-00FE-4663-9F38-22CE46188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052736"/>
            <a:ext cx="5614640" cy="315823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17ABE83-088E-4697-B37D-13C402E9B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Wisselstroomvoeding: Trafo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BD5141-086F-4D25-98D1-ECF82714B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Netscheiding</a:t>
            </a:r>
          </a:p>
          <a:p>
            <a:r>
              <a:rPr lang="nl-NL" dirty="0"/>
              <a:t>A-deel, 6,3V</a:t>
            </a:r>
            <a:br>
              <a:rPr lang="nl-NL" dirty="0"/>
            </a:br>
            <a:r>
              <a:rPr lang="nl-NL" dirty="0"/>
              <a:t>lampjes en gloei</a:t>
            </a:r>
            <a:br>
              <a:rPr lang="nl-NL" dirty="0"/>
            </a:br>
            <a:r>
              <a:rPr lang="nl-NL" dirty="0"/>
              <a:t>parallel</a:t>
            </a:r>
          </a:p>
          <a:p>
            <a:r>
              <a:rPr lang="nl-NL" dirty="0"/>
              <a:t>B-deel, 260V </a:t>
            </a:r>
            <a:br>
              <a:rPr lang="nl-NL" dirty="0"/>
            </a:br>
            <a:r>
              <a:rPr lang="nl-NL" dirty="0"/>
              <a:t>anodespanning, dubbelfasige gelijkrichting</a:t>
            </a:r>
          </a:p>
          <a:p>
            <a:r>
              <a:rPr lang="nl-NL" dirty="0"/>
              <a:t>Spanningskeuze door taps op primaire spoel</a:t>
            </a:r>
          </a:p>
          <a:p>
            <a:r>
              <a:rPr lang="nl-NL" dirty="0"/>
              <a:t>Philips B4X61A (1956)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B75CEB8-B53E-46BE-BB41-7F1C6ECA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1833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129"/>
          </a:xfrm>
        </p:spPr>
        <p:txBody>
          <a:bodyPr/>
          <a:lstStyle/>
          <a:p>
            <a:r>
              <a:rPr lang="en-US" dirty="0" err="1"/>
              <a:t>Voeding</a:t>
            </a:r>
            <a:r>
              <a:rPr lang="en-US" dirty="0"/>
              <a:t> van B0X19U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33" y="3074461"/>
            <a:ext cx="7291934" cy="3508901"/>
          </a:xfr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A1BFE989-079A-4DC6-9750-E826623AB868}"/>
              </a:ext>
            </a:extLst>
          </p:cNvPr>
          <p:cNvSpPr txBox="1">
            <a:spLocks/>
          </p:cNvSpPr>
          <p:nvPr/>
        </p:nvSpPr>
        <p:spPr>
          <a:xfrm>
            <a:off x="457200" y="1268760"/>
            <a:ext cx="8229600" cy="2304256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C19 </a:t>
            </a:r>
            <a:r>
              <a:rPr lang="nl-NL" dirty="0" err="1"/>
              <a:t>Ratelcond</a:t>
            </a:r>
            <a:endParaRPr lang="nl-NL" dirty="0"/>
          </a:p>
          <a:p>
            <a:r>
              <a:rPr lang="nl-NL" dirty="0"/>
              <a:t>Massa aan lichtnet!!</a:t>
            </a:r>
          </a:p>
          <a:p>
            <a:r>
              <a:rPr lang="nl-NL" dirty="0"/>
              <a:t>B4 laadt C1 uit 1 fase</a:t>
            </a:r>
          </a:p>
          <a:p>
            <a:r>
              <a:rPr lang="nl-NL" dirty="0"/>
              <a:t>Ballast R14</a:t>
            </a:r>
          </a:p>
          <a:p>
            <a:r>
              <a:rPr lang="nl-NL" dirty="0"/>
              <a:t>Begrenzer R13</a:t>
            </a:r>
          </a:p>
          <a:p>
            <a:r>
              <a:rPr lang="nl-NL" dirty="0">
                <a:solidFill>
                  <a:srgbClr val="FF0000"/>
                </a:solidFill>
              </a:rPr>
              <a:t>Aanraakgevaar!!</a:t>
            </a:r>
          </a:p>
        </p:txBody>
      </p:sp>
    </p:spTree>
    <p:extLst>
      <p:ext uri="{BB962C8B-B14F-4D97-AF65-F5344CB8AC3E}">
        <p14:creationId xmlns:p14="http://schemas.microsoft.com/office/powerpoint/2010/main" val="297846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C8F5C0-D594-465F-B261-AA0683532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Anodespanning voor U-buizen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87B0A4-04DF-4BF1-830E-DE48D2E98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42594"/>
          </a:xfrm>
        </p:spPr>
        <p:txBody>
          <a:bodyPr/>
          <a:lstStyle/>
          <a:p>
            <a:r>
              <a:rPr lang="nl-NL" dirty="0"/>
              <a:t>Werken al goed vanaf circa 100V:</a:t>
            </a:r>
            <a:br>
              <a:rPr lang="nl-NL" dirty="0"/>
            </a:br>
            <a:r>
              <a:rPr lang="nl-NL" dirty="0"/>
              <a:t>Dit is nodig voor 110V-bedrijf</a:t>
            </a:r>
          </a:p>
          <a:p>
            <a:r>
              <a:rPr lang="nl-NL" dirty="0"/>
              <a:t>Doen het ook goed op 200V:</a:t>
            </a:r>
            <a:br>
              <a:rPr lang="nl-NL" dirty="0"/>
            </a:br>
            <a:r>
              <a:rPr lang="nl-NL" dirty="0"/>
              <a:t>Zoveel heb je bij 220V-bedrijf</a:t>
            </a:r>
          </a:p>
          <a:p>
            <a:endParaRPr lang="nl-NL" dirty="0"/>
          </a:p>
          <a:p>
            <a:r>
              <a:rPr lang="nl-NL" dirty="0"/>
              <a:t>Prestatie?  HF werkt op 100V al goed!</a:t>
            </a:r>
            <a:br>
              <a:rPr lang="nl-NL" dirty="0"/>
            </a:br>
            <a:r>
              <a:rPr lang="nl-NL" dirty="0"/>
              <a:t>Uitgangsvermogen tot 3W </a:t>
            </a:r>
            <a:r>
              <a:rPr lang="nl-NL" dirty="0" err="1"/>
              <a:t>ipv</a:t>
            </a:r>
            <a:r>
              <a:rPr lang="nl-NL" dirty="0"/>
              <a:t> 1W</a:t>
            </a:r>
          </a:p>
          <a:p>
            <a:r>
              <a:rPr lang="nl-NL" dirty="0"/>
              <a:t>Verbruik uit B-voeding hoger bij 200V</a:t>
            </a:r>
          </a:p>
          <a:p>
            <a:r>
              <a:rPr lang="nl-NL" dirty="0"/>
              <a:t>Heb B0X19U op B+ van 39V laten spelen!!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79F4C73-BF5E-4446-BA62-EEAEFC1C4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9577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0AD0BA-6FED-45F1-9BF7-7B9A9C666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Lampjes in de gloeiketen lastig?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20C642-0551-408E-BAAA-7648F3AE4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Sterke stroompiek bij koude start: ca. 1 A</a:t>
            </a:r>
            <a:br>
              <a:rPr lang="nl-NL" dirty="0"/>
            </a:br>
            <a:r>
              <a:rPr lang="nl-NL" dirty="0"/>
              <a:t>Weerstand gloeidraden is koud 10x zo klein</a:t>
            </a:r>
          </a:p>
          <a:p>
            <a:r>
              <a:rPr lang="nl-NL" dirty="0"/>
              <a:t>Lampje van 100mA is snel heet en sneuvelt</a:t>
            </a:r>
          </a:p>
          <a:p>
            <a:r>
              <a:rPr lang="nl-NL" dirty="0"/>
              <a:t>Lampje van 200mA blijft heel maar schemert</a:t>
            </a:r>
          </a:p>
          <a:p>
            <a:endParaRPr lang="nl-NL" dirty="0"/>
          </a:p>
          <a:p>
            <a:r>
              <a:rPr lang="nl-NL" dirty="0"/>
              <a:t>Oplossing: Begrens de opstartpiekstroom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1857AFB-5F7E-4199-9687-54A5E4722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0511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dirty="0" err="1"/>
              <a:t>Voeding</a:t>
            </a:r>
            <a:r>
              <a:rPr lang="en-US" dirty="0"/>
              <a:t> B3X81U (met FM)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236" y="1556792"/>
            <a:ext cx="6259385" cy="3024336"/>
          </a:xfr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49B953-B0BE-496E-8D6E-EC5D01D49E3C}"/>
              </a:ext>
            </a:extLst>
          </p:cNvPr>
          <p:cNvSpPr txBox="1">
            <a:spLocks/>
          </p:cNvSpPr>
          <p:nvPr/>
        </p:nvSpPr>
        <p:spPr>
          <a:xfrm>
            <a:off x="252379" y="1628800"/>
            <a:ext cx="8229600" cy="4727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Gloeiketen</a:t>
            </a:r>
            <a:br>
              <a:rPr lang="nl-NL" dirty="0"/>
            </a:br>
            <a:r>
              <a:rPr lang="nl-NL" dirty="0"/>
              <a:t>2 delen</a:t>
            </a:r>
          </a:p>
          <a:p>
            <a:r>
              <a:rPr lang="nl-NL" dirty="0"/>
              <a:t>Serie of par</a:t>
            </a:r>
          </a:p>
          <a:p>
            <a:r>
              <a:rPr lang="nl-NL" dirty="0"/>
              <a:t>Lampjes met</a:t>
            </a:r>
            <a:br>
              <a:rPr lang="nl-NL" dirty="0"/>
            </a:br>
            <a:r>
              <a:rPr lang="nl-NL" dirty="0"/>
              <a:t>serie NTC</a:t>
            </a:r>
          </a:p>
          <a:p>
            <a:r>
              <a:rPr lang="nl-NL" dirty="0"/>
              <a:t>En ook parallel NTC</a:t>
            </a:r>
          </a:p>
          <a:p>
            <a:r>
              <a:rPr lang="nl-NL" dirty="0"/>
              <a:t>L en C bij gloeidraden</a:t>
            </a:r>
          </a:p>
        </p:txBody>
      </p:sp>
    </p:spTree>
    <p:extLst>
      <p:ext uri="{BB962C8B-B14F-4D97-AF65-F5344CB8AC3E}">
        <p14:creationId xmlns:p14="http://schemas.microsoft.com/office/powerpoint/2010/main" val="3784772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83B624-DA22-44ED-9248-B0E3DE47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Bromgevaar!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5D0D57-8BC4-4943-9490-5C6B07B2A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Gelijkrichting 50Hz </a:t>
            </a:r>
            <a:r>
              <a:rPr lang="nl-NL" dirty="0" err="1"/>
              <a:t>ipv</a:t>
            </a:r>
            <a:r>
              <a:rPr lang="nl-NL" dirty="0"/>
              <a:t> 100Hz</a:t>
            </a:r>
          </a:p>
          <a:p>
            <a:r>
              <a:rPr lang="nl-NL" dirty="0"/>
              <a:t>Flinke wisselspanning op gloeidraden</a:t>
            </a:r>
          </a:p>
          <a:p>
            <a:r>
              <a:rPr lang="nl-NL" dirty="0"/>
              <a:t>Netspanning op chassis</a:t>
            </a:r>
          </a:p>
          <a:p>
            <a:r>
              <a:rPr lang="nl-NL" dirty="0"/>
              <a:t>Alles is heel compact en </a:t>
            </a:r>
            <a:r>
              <a:rPr lang="nl-NL" dirty="0" err="1"/>
              <a:t>meeps</a:t>
            </a:r>
            <a:endParaRPr lang="nl-NL" dirty="0"/>
          </a:p>
          <a:p>
            <a:endParaRPr lang="nl-NL" dirty="0"/>
          </a:p>
          <a:p>
            <a:r>
              <a:rPr lang="nl-NL" dirty="0"/>
              <a:t>Kleine luidsprekertjes geven geen 50Hz weer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AFFCCE-4F4F-4599-95E0-1EB1B281E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3097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288E3C-E14C-44DA-87DE-AA9D6632A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Aanraakgevaar!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15E0CF-AD2B-4B11-84C2-2B5108036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Metaal aan lichtnet</a:t>
            </a:r>
          </a:p>
          <a:p>
            <a:r>
              <a:rPr lang="nl-NL" dirty="0"/>
              <a:t>Service met scheiding</a:t>
            </a:r>
          </a:p>
          <a:p>
            <a:r>
              <a:rPr lang="nl-NL" dirty="0"/>
              <a:t>Niet in natte ruimte</a:t>
            </a:r>
          </a:p>
          <a:p>
            <a:r>
              <a:rPr lang="nl-NL" dirty="0"/>
              <a:t>Niet aan kind geven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22AB4E5-7A1A-4121-AFEF-89AC533CF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18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9CEEA25-E1AD-4B8A-AD96-037D503C7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1" y="1422450"/>
            <a:ext cx="4543152" cy="340736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60FDC3B-B5D4-4E04-A686-0F34F32A7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4509120"/>
            <a:ext cx="7696359" cy="213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47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FB2CD9-956E-4AEF-9A10-8B6163EA1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Een paar leuke </a:t>
            </a:r>
            <a:r>
              <a:rPr lang="nl-NL" dirty="0" err="1"/>
              <a:t>Uutjes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73A07F-CA99-4659-B259-991CCA0F9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2674640" cy="449309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Oer-U: </a:t>
            </a:r>
            <a:br>
              <a:rPr lang="nl-NL" dirty="0"/>
            </a:br>
            <a:r>
              <a:rPr lang="en-US" dirty="0" err="1"/>
              <a:t>Philetta</a:t>
            </a:r>
            <a:r>
              <a:rPr lang="en-US" dirty="0"/>
              <a:t> 203U</a:t>
            </a:r>
            <a:br>
              <a:rPr lang="en-US" dirty="0"/>
            </a:br>
            <a:r>
              <a:rPr lang="en-US" dirty="0"/>
              <a:t>1941, f 79,--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Bakeliet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met LS-</a:t>
            </a:r>
            <a:r>
              <a:rPr lang="en-US" dirty="0" err="1"/>
              <a:t>doekje</a:t>
            </a:r>
            <a:br>
              <a:rPr lang="en-US" dirty="0"/>
            </a:br>
            <a:endParaRPr lang="en-US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F86E1E7-E0C5-4C9A-AEC7-E364771EE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19</a:t>
            </a:fld>
            <a:endParaRPr lang="nl-NL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6A7C47F8-08CE-420F-B0D7-EF4E031B0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222" y="1628800"/>
            <a:ext cx="5723179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00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68D118-9248-444E-93BB-7897D91EA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Onderwerpen vanavond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FA0328-488E-4B3A-8EDA-D2D109915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Wat, Wanneer, Welke, Waarom?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Theorie van de U-voeding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Paar leuke </a:t>
            </a:r>
            <a:r>
              <a:rPr lang="nl-NL" dirty="0" err="1"/>
              <a:t>Uutjes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Reparatie en Fouten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Ballast-Condensator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0706848-4397-4A24-B967-6083FB72C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/>
              <a:pPr/>
              <a:t>2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6DF3042-C490-40DF-B940-ACA0337A7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078163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35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F4B61298-5B01-4E21-AACC-8301C3445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5" y="3618892"/>
            <a:ext cx="3888432" cy="27374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3307821-D8DE-430B-AB37-9757664A2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laatste vroege </a:t>
            </a:r>
            <a:r>
              <a:rPr lang="nl-NL" dirty="0" err="1"/>
              <a:t>Uutjes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230922-ED3B-4B82-B63A-2467689D0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Tesla Talisman, </a:t>
            </a:r>
            <a:br>
              <a:rPr lang="nl-NL" dirty="0"/>
            </a:br>
            <a:r>
              <a:rPr lang="nl-NL" dirty="0"/>
              <a:t>“vroeg” want met </a:t>
            </a:r>
            <a:br>
              <a:rPr lang="nl-NL" dirty="0"/>
            </a:br>
            <a:r>
              <a:rPr lang="nl-NL" dirty="0"/>
              <a:t>sleutelbuizen.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1949-1958, </a:t>
            </a:r>
            <a:br>
              <a:rPr lang="nl-NL" dirty="0"/>
            </a:br>
            <a:r>
              <a:rPr lang="nl-NL" dirty="0"/>
              <a:t>Tsjechoslowakije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649507E-EE1A-4111-87CF-0DB15A5D3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20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C5EF960-92DA-4E67-B895-072B2B7F2E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223" y="1468591"/>
            <a:ext cx="3093931" cy="232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91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0486F6-4F32-4A11-8E92-935477D45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6"/>
            <a:ext cx="8229600" cy="1050926"/>
          </a:xfrm>
        </p:spPr>
        <p:txBody>
          <a:bodyPr/>
          <a:lstStyle/>
          <a:p>
            <a:r>
              <a:rPr lang="nl-NL" dirty="0"/>
              <a:t>Simpel, dus strakke kastjes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5D0169-A9D7-40D0-846F-329173233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9896"/>
            <a:ext cx="8229600" cy="4986268"/>
          </a:xfrm>
        </p:spPr>
        <p:txBody>
          <a:bodyPr/>
          <a:lstStyle/>
          <a:p>
            <a:r>
              <a:rPr lang="nl-NL" dirty="0"/>
              <a:t>Philips BX210U, </a:t>
            </a:r>
            <a:br>
              <a:rPr lang="nl-NL" dirty="0"/>
            </a:br>
            <a:r>
              <a:rPr lang="nl-NL" dirty="0"/>
              <a:t>Midden-U, ’51</a:t>
            </a:r>
          </a:p>
          <a:p>
            <a:r>
              <a:rPr lang="nl-NL" dirty="0"/>
              <a:t>L/M/K</a:t>
            </a:r>
          </a:p>
          <a:p>
            <a:r>
              <a:rPr lang="nl-NL" dirty="0"/>
              <a:t>LS Grille</a:t>
            </a:r>
          </a:p>
          <a:p>
            <a:r>
              <a:rPr lang="nl-NL" dirty="0"/>
              <a:t>Raamantenne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43882FC-4277-4332-BE85-F5C653218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21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C7E51C9-9B31-41BC-A559-A1188BF635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564" y="1139895"/>
            <a:ext cx="5508104" cy="413023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B4B34EC-C33D-4D85-887C-90E55F497F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55551"/>
            <a:ext cx="3238872" cy="242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99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808F84C2-8492-44B8-B18E-E143A82CD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299" y="1417638"/>
            <a:ext cx="6034617" cy="452596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295077D-1C12-44AE-8EBA-E2B1A9B98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 </a:t>
            </a:r>
            <a:r>
              <a:rPr lang="nl-NL" dirty="0" err="1"/>
              <a:t>Erres</a:t>
            </a:r>
            <a:r>
              <a:rPr lang="nl-NL" dirty="0"/>
              <a:t> een verfje…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ED4690-6C4C-4BFF-9A99-5BA319CE8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911" y="1417638"/>
            <a:ext cx="8229600" cy="4525963"/>
          </a:xfrm>
        </p:spPr>
        <p:txBody>
          <a:bodyPr/>
          <a:lstStyle/>
          <a:p>
            <a:r>
              <a:rPr lang="nl-NL" dirty="0" err="1"/>
              <a:t>Erres</a:t>
            </a:r>
            <a:r>
              <a:rPr lang="nl-NL" dirty="0"/>
              <a:t> KY553, </a:t>
            </a:r>
            <a:br>
              <a:rPr lang="nl-NL" dirty="0"/>
            </a:br>
            <a:r>
              <a:rPr lang="nl-NL" dirty="0" err="1"/>
              <a:t>Midget</a:t>
            </a:r>
            <a:r>
              <a:rPr lang="nl-NL" dirty="0"/>
              <a:t>, 1955</a:t>
            </a:r>
          </a:p>
          <a:p>
            <a:r>
              <a:rPr lang="nl-NL" dirty="0"/>
              <a:t>Als BX200U </a:t>
            </a:r>
            <a:br>
              <a:rPr lang="nl-NL" dirty="0"/>
            </a:br>
            <a:r>
              <a:rPr lang="nl-NL" dirty="0"/>
              <a:t>en BX210U</a:t>
            </a:r>
          </a:p>
          <a:p>
            <a:r>
              <a:rPr lang="nl-NL" dirty="0"/>
              <a:t>L/M/K, </a:t>
            </a:r>
            <a:r>
              <a:rPr lang="nl-NL" dirty="0" err="1"/>
              <a:t>fl</a:t>
            </a:r>
            <a:r>
              <a:rPr lang="nl-NL" dirty="0"/>
              <a:t> 155</a:t>
            </a:r>
          </a:p>
          <a:p>
            <a:r>
              <a:rPr lang="nl-NL" dirty="0"/>
              <a:t>Grille, metaal</a:t>
            </a:r>
          </a:p>
          <a:p>
            <a:r>
              <a:rPr lang="nl-NL" dirty="0"/>
              <a:t>Bandschakel-</a:t>
            </a:r>
            <a:br>
              <a:rPr lang="nl-NL" dirty="0"/>
            </a:br>
            <a:r>
              <a:rPr lang="nl-NL" dirty="0"/>
              <a:t>kruk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EF1FD48-E303-42E5-966A-0DE5F1AEC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0552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10AB3F-AE51-476F-93F5-4F4745FEA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Reuzen-U BX645U, 1955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5C45E6-737D-4463-A560-C4CBC814F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496" y="1600200"/>
            <a:ext cx="8229600" cy="5121275"/>
          </a:xfrm>
        </p:spPr>
        <p:txBody>
          <a:bodyPr/>
          <a:lstStyle/>
          <a:p>
            <a:r>
              <a:rPr lang="nl-NL" dirty="0"/>
              <a:t>Tropentoestel </a:t>
            </a:r>
            <a:br>
              <a:rPr lang="nl-NL" dirty="0"/>
            </a:br>
            <a:r>
              <a:rPr lang="nl-NL" dirty="0"/>
              <a:t>met 6 banden</a:t>
            </a:r>
          </a:p>
          <a:p>
            <a:r>
              <a:rPr lang="nl-NL" dirty="0"/>
              <a:t>RF voortrap, </a:t>
            </a:r>
            <a:br>
              <a:rPr lang="nl-NL" dirty="0"/>
            </a:br>
            <a:r>
              <a:rPr lang="nl-NL" dirty="0"/>
              <a:t>oog, 7 buizen</a:t>
            </a:r>
          </a:p>
          <a:p>
            <a:endParaRPr lang="nl-NL" dirty="0"/>
          </a:p>
          <a:p>
            <a:r>
              <a:rPr lang="nl-NL" dirty="0"/>
              <a:t>Gekocht 7/2020</a:t>
            </a:r>
          </a:p>
          <a:p>
            <a:r>
              <a:rPr lang="nl-NL" dirty="0"/>
              <a:t>Werkt super!</a:t>
            </a:r>
          </a:p>
          <a:p>
            <a:r>
              <a:rPr lang="nl-NL" dirty="0"/>
              <a:t>Lampjes 97mA 24V, voor hogere netspanning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90D90B9-ED28-436D-AC53-556FA65D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23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246B58E-7E7E-469E-ACAF-040590574C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176" y="1332874"/>
            <a:ext cx="5492328" cy="411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63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3C8004-4DF8-457E-B6F4-2DA085318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272483" cy="1143000"/>
          </a:xfrm>
        </p:spPr>
        <p:txBody>
          <a:bodyPr/>
          <a:lstStyle/>
          <a:p>
            <a:r>
              <a:rPr lang="nl-NL" dirty="0"/>
              <a:t>Grote U’s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DE10B9-FBC6-409B-844D-17343DE74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r>
              <a:rPr lang="nl-NL" dirty="0"/>
              <a:t>BX680U, 1948</a:t>
            </a:r>
          </a:p>
          <a:p>
            <a:pPr lvl="1"/>
            <a:r>
              <a:rPr lang="nl-NL" dirty="0"/>
              <a:t>Geen RF, wel oog, 6 </a:t>
            </a:r>
            <a:r>
              <a:rPr lang="nl-NL" dirty="0" err="1"/>
              <a:t>bz</a:t>
            </a:r>
            <a:endParaRPr lang="nl-NL" dirty="0"/>
          </a:p>
          <a:p>
            <a:pPr lvl="1"/>
            <a:r>
              <a:rPr lang="nl-NL" dirty="0"/>
              <a:t>L, M, 6x K   (BX685U: T)</a:t>
            </a:r>
          </a:p>
          <a:p>
            <a:pPr lvl="1"/>
            <a:r>
              <a:rPr lang="nl-NL" dirty="0"/>
              <a:t>57cm breed</a:t>
            </a:r>
          </a:p>
          <a:p>
            <a:r>
              <a:rPr lang="nl-NL" dirty="0"/>
              <a:t>B7X77U, 1957, hout</a:t>
            </a:r>
          </a:p>
          <a:p>
            <a:pPr lvl="1"/>
            <a:r>
              <a:rPr lang="nl-NL" dirty="0"/>
              <a:t>Buizen en banden als BX645U</a:t>
            </a:r>
          </a:p>
          <a:p>
            <a:pPr lvl="1"/>
            <a:r>
              <a:rPr lang="nl-NL" dirty="0"/>
              <a:t>60cm breed, uiterlijk als BX645U</a:t>
            </a:r>
          </a:p>
          <a:p>
            <a:r>
              <a:rPr lang="nl-NL" dirty="0"/>
              <a:t>BX645U, 1955</a:t>
            </a:r>
          </a:p>
          <a:p>
            <a:pPr lvl="1"/>
            <a:r>
              <a:rPr lang="nl-NL" dirty="0"/>
              <a:t>55cm breed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BAAAF4-5AE8-45F2-8CC0-E60A9A0AC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24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9A4EB10-6411-4AD8-9E3B-C99FDF8FE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033" y="875110"/>
            <a:ext cx="4272483" cy="341798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9292657-577C-467D-BF73-624B6658D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914" y="4322860"/>
            <a:ext cx="2785602" cy="203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6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F83EF1-38E2-422D-B730-CEB9CB5F9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Omgekeerde LED-indicatie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38EFEE-99EF-4279-8B14-592E42AB3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1122" y="1219076"/>
            <a:ext cx="3393778" cy="4349080"/>
          </a:xfrm>
        </p:spPr>
        <p:txBody>
          <a:bodyPr/>
          <a:lstStyle/>
          <a:p>
            <a:r>
              <a:rPr lang="nl-NL" dirty="0"/>
              <a:t>Groene </a:t>
            </a:r>
            <a:r>
              <a:rPr lang="nl-NL" dirty="0" err="1"/>
              <a:t>LEDs</a:t>
            </a:r>
            <a:r>
              <a:rPr lang="nl-NL" dirty="0"/>
              <a:t> in</a:t>
            </a:r>
            <a:br>
              <a:rPr lang="nl-NL" dirty="0"/>
            </a:br>
            <a:r>
              <a:rPr lang="nl-NL" dirty="0"/>
              <a:t>Anode B3</a:t>
            </a:r>
          </a:p>
          <a:p>
            <a:r>
              <a:rPr lang="nl-NL" dirty="0"/>
              <a:t>Stem af op minst</a:t>
            </a:r>
            <a:br>
              <a:rPr lang="nl-NL" dirty="0"/>
            </a:br>
            <a:r>
              <a:rPr lang="nl-NL" dirty="0"/>
              <a:t>licht: zuiver!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45E2E26-2C43-4102-A283-D5607394A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25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2FA7428-49F5-4B28-9298-79AC1714B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19076"/>
            <a:ext cx="5094262" cy="366754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2175C4B-5215-4B23-AD61-321F86679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720" y="3411351"/>
            <a:ext cx="4320480" cy="3240360"/>
          </a:xfrm>
          <a:prstGeom prst="rect">
            <a:avLst/>
          </a:prstGeom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2086FD9D-6560-4228-A02F-F3F5FF5EFE85}"/>
              </a:ext>
            </a:extLst>
          </p:cNvPr>
          <p:cNvSpPr txBox="1">
            <a:spLocks/>
          </p:cNvSpPr>
          <p:nvPr/>
        </p:nvSpPr>
        <p:spPr>
          <a:xfrm>
            <a:off x="245156" y="5157192"/>
            <a:ext cx="3894796" cy="1426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Mooie?  Ben </a:t>
            </a:r>
            <a:r>
              <a:rPr lang="nl-NL" dirty="0" err="1"/>
              <a:t>vdK</a:t>
            </a:r>
            <a:br>
              <a:rPr lang="nl-NL" dirty="0"/>
            </a:br>
            <a:r>
              <a:rPr lang="nl-NL" dirty="0"/>
              <a:t>in Waddinxveen</a:t>
            </a:r>
          </a:p>
        </p:txBody>
      </p:sp>
    </p:spTree>
    <p:extLst>
      <p:ext uri="{BB962C8B-B14F-4D97-AF65-F5344CB8AC3E}">
        <p14:creationId xmlns:p14="http://schemas.microsoft.com/office/powerpoint/2010/main" val="2068966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B505B9-118B-4B6F-BED8-6016F3B38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Luxe-U met FM: Klasse 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5F7A68-BB2B-4BD8-983A-26E2D8D73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868" y="1417638"/>
            <a:ext cx="3198780" cy="5035697"/>
          </a:xfrm>
        </p:spPr>
        <p:txBody>
          <a:bodyPr/>
          <a:lstStyle/>
          <a:p>
            <a:r>
              <a:rPr lang="nl-NL" dirty="0"/>
              <a:t>Ph B3X81U</a:t>
            </a:r>
          </a:p>
          <a:p>
            <a:r>
              <a:rPr lang="nl-NL" dirty="0"/>
              <a:t>1958, </a:t>
            </a:r>
            <a:r>
              <a:rPr lang="nl-NL" dirty="0" err="1"/>
              <a:t>fl</a:t>
            </a:r>
            <a:r>
              <a:rPr lang="nl-NL" dirty="0"/>
              <a:t> 198</a:t>
            </a:r>
          </a:p>
          <a:p>
            <a:r>
              <a:rPr lang="nl-NL" dirty="0"/>
              <a:t>L/M/K/FM</a:t>
            </a:r>
          </a:p>
          <a:p>
            <a:r>
              <a:rPr lang="nl-NL" dirty="0"/>
              <a:t>UCC85, UABC80</a:t>
            </a:r>
          </a:p>
          <a:p>
            <a:r>
              <a:rPr lang="nl-NL" dirty="0"/>
              <a:t>Verbruik: 54W</a:t>
            </a:r>
          </a:p>
          <a:p>
            <a:r>
              <a:rPr lang="nl-NL" dirty="0" err="1"/>
              <a:t>HiFi</a:t>
            </a:r>
            <a:r>
              <a:rPr lang="nl-NL" dirty="0"/>
              <a:t> en U </a:t>
            </a:r>
            <a:r>
              <a:rPr lang="nl-NL" dirty="0">
                <a:sym typeface="Wingdings" panose="05000000000000000000" pitchFamily="2" charset="2"/>
              </a:rPr>
              <a:t>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292D336-F00A-4689-905D-6969F7F21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26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3D0D0DE-3D55-4E9C-A918-3A9B5F35A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71" y="1687736"/>
            <a:ext cx="5730213" cy="429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56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684BAC-D4F5-4671-A1E5-E80250335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nl-NL" dirty="0" err="1"/>
              <a:t>Novak</a:t>
            </a:r>
            <a:r>
              <a:rPr lang="nl-NL" dirty="0"/>
              <a:t> 491 in hout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FAC47E-EB4B-4BD1-8938-21FFFDB23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09" y="1340769"/>
            <a:ext cx="3696411" cy="4104456"/>
          </a:xfrm>
        </p:spPr>
        <p:txBody>
          <a:bodyPr/>
          <a:lstStyle/>
          <a:p>
            <a:r>
              <a:rPr lang="nl-NL" dirty="0"/>
              <a:t>Was bakeliet!</a:t>
            </a:r>
          </a:p>
          <a:p>
            <a:r>
              <a:rPr lang="nl-NL" dirty="0" err="1"/>
              <a:t>Omgekat</a:t>
            </a:r>
            <a:r>
              <a:rPr lang="nl-NL" dirty="0"/>
              <a:t> door</a:t>
            </a:r>
            <a:br>
              <a:rPr lang="nl-NL" dirty="0"/>
            </a:br>
            <a:r>
              <a:rPr lang="nl-NL" dirty="0"/>
              <a:t>knutselaars?</a:t>
            </a:r>
          </a:p>
          <a:p>
            <a:r>
              <a:rPr lang="nl-NL" dirty="0"/>
              <a:t>Bandschakelaar</a:t>
            </a:r>
            <a:br>
              <a:rPr lang="nl-NL" dirty="0"/>
            </a:br>
            <a:r>
              <a:rPr lang="nl-NL" dirty="0"/>
              <a:t>onbereikbaar!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5BFFA6E-49DC-4FE2-AC81-CFA3E4E4E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27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420305D-DB80-45EB-B4A1-909FECB71F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57" y="1330632"/>
            <a:ext cx="5582134" cy="41866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AFA00D6-4BC8-4299-92B4-3605EF2CB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73" y="4332890"/>
            <a:ext cx="3120347" cy="2368684"/>
          </a:xfrm>
          <a:prstGeom prst="rect">
            <a:avLst/>
          </a:prstGeom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D4E35F24-AF10-416F-9A3C-6F64D0EC086E}"/>
              </a:ext>
            </a:extLst>
          </p:cNvPr>
          <p:cNvSpPr txBox="1">
            <a:spLocks/>
          </p:cNvSpPr>
          <p:nvPr/>
        </p:nvSpPr>
        <p:spPr>
          <a:xfrm>
            <a:off x="3851920" y="5723120"/>
            <a:ext cx="4834880" cy="730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Juli, Marktplaats, €7,50</a:t>
            </a:r>
          </a:p>
        </p:txBody>
      </p:sp>
    </p:spTree>
    <p:extLst>
      <p:ext uri="{BB962C8B-B14F-4D97-AF65-F5344CB8AC3E}">
        <p14:creationId xmlns:p14="http://schemas.microsoft.com/office/powerpoint/2010/main" val="726122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A0A30B-9B6D-4193-8AA5-25D104C41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nl-NL" dirty="0"/>
              <a:t>Hittestress!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937373-6C14-448E-AA91-08537DEC9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3921291" cy="1828800"/>
          </a:xfrm>
        </p:spPr>
        <p:txBody>
          <a:bodyPr/>
          <a:lstStyle/>
          <a:p>
            <a:r>
              <a:rPr lang="nl-NL" dirty="0"/>
              <a:t>Printplaat verkoold</a:t>
            </a:r>
          </a:p>
          <a:p>
            <a:r>
              <a:rPr lang="nl-NL" dirty="0"/>
              <a:t>Fineer gebladderd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40F7A6C-B820-4481-86B8-90DCA58D0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28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BDDBD63-5339-4E00-A7E1-FA6616D38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8760"/>
            <a:ext cx="4318992" cy="323924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3483C6A-B12B-4DA8-8E92-BD33CB77D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58927"/>
            <a:ext cx="4376440" cy="3282330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6A60F03B-3B2C-44FC-B798-BCAC78EC37A8}"/>
              </a:ext>
            </a:extLst>
          </p:cNvPr>
          <p:cNvSpPr txBox="1">
            <a:spLocks/>
          </p:cNvSpPr>
          <p:nvPr/>
        </p:nvSpPr>
        <p:spPr>
          <a:xfrm>
            <a:off x="4969701" y="4581128"/>
            <a:ext cx="3921291" cy="2002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Hoog verbruik 43W</a:t>
            </a:r>
          </a:p>
          <a:p>
            <a:r>
              <a:rPr lang="nl-NL" dirty="0"/>
              <a:t>Hoger door 230V</a:t>
            </a:r>
          </a:p>
          <a:p>
            <a:r>
              <a:rPr lang="nl-NL" dirty="0"/>
              <a:t>Slecht materiaal</a:t>
            </a:r>
          </a:p>
        </p:txBody>
      </p:sp>
    </p:spTree>
    <p:extLst>
      <p:ext uri="{BB962C8B-B14F-4D97-AF65-F5344CB8AC3E}">
        <p14:creationId xmlns:p14="http://schemas.microsoft.com/office/powerpoint/2010/main" val="706855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B5FE5-A31D-4C88-815A-8267EA20E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Vaker verkoolde printen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33922A-F20B-443B-BBC9-CA3851FB9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03837"/>
          </a:xfrm>
        </p:spPr>
        <p:txBody>
          <a:bodyPr/>
          <a:lstStyle/>
          <a:p>
            <a:r>
              <a:rPr lang="nl-NL" dirty="0"/>
              <a:t>Met name bij late </a:t>
            </a:r>
            <a:r>
              <a:rPr lang="nl-NL" dirty="0" err="1"/>
              <a:t>Uutjes</a:t>
            </a:r>
            <a:endParaRPr lang="nl-NL" dirty="0"/>
          </a:p>
          <a:p>
            <a:r>
              <a:rPr lang="nl-NL" dirty="0"/>
              <a:t>Rond Eind- en Gelijkrichtbuis &amp; Ballast</a:t>
            </a:r>
          </a:p>
          <a:p>
            <a:endParaRPr lang="nl-NL" dirty="0"/>
          </a:p>
          <a:p>
            <a:r>
              <a:rPr lang="nl-NL" dirty="0"/>
              <a:t>Oorzaken</a:t>
            </a:r>
          </a:p>
          <a:p>
            <a:pPr lvl="1"/>
            <a:r>
              <a:rPr lang="nl-NL" dirty="0"/>
              <a:t>Ballast-R</a:t>
            </a:r>
          </a:p>
          <a:p>
            <a:pPr lvl="1"/>
            <a:r>
              <a:rPr lang="nl-NL" dirty="0"/>
              <a:t>Hoge B+ bij 230V</a:t>
            </a:r>
          </a:p>
          <a:p>
            <a:pPr lvl="1"/>
            <a:r>
              <a:rPr lang="nl-NL" dirty="0"/>
              <a:t>Hetere gloeidraden, </a:t>
            </a:r>
            <a:br>
              <a:rPr lang="nl-NL" dirty="0"/>
            </a:br>
            <a:r>
              <a:rPr lang="nl-NL" dirty="0"/>
              <a:t>dus meer stroom</a:t>
            </a:r>
          </a:p>
          <a:p>
            <a:pPr lvl="1"/>
            <a:r>
              <a:rPr lang="nl-NL" dirty="0"/>
              <a:t>En </a:t>
            </a:r>
            <a:r>
              <a:rPr lang="nl-NL" dirty="0">
                <a:solidFill>
                  <a:srgbClr val="FF0000"/>
                </a:solidFill>
              </a:rPr>
              <a:t>kastje is heel klein</a:t>
            </a:r>
            <a:r>
              <a:rPr lang="nl-NL" dirty="0"/>
              <a:t>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41B45F0-FF4F-4600-A5DD-A4F91EB19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29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0A94C1E-1682-4641-81B5-82B1D4A9EA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24944"/>
            <a:ext cx="4098032" cy="307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26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28D7E-FDBE-440F-901D-A6CE9545B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Wat, Wanneer, Welke, Waarom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4272C9-4B61-4E56-96B2-3DA6CAF60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Definitie: </a:t>
            </a:r>
          </a:p>
          <a:p>
            <a:pPr marL="0" indent="0">
              <a:buNone/>
            </a:pPr>
            <a:r>
              <a:rPr lang="nl-NL" dirty="0"/>
              <a:t>Een </a:t>
            </a:r>
            <a:r>
              <a:rPr lang="nl-NL" dirty="0">
                <a:solidFill>
                  <a:srgbClr val="FF0000"/>
                </a:solidFill>
              </a:rPr>
              <a:t>U-Toestel</a:t>
            </a:r>
            <a:r>
              <a:rPr lang="nl-NL" dirty="0"/>
              <a:t> is een </a:t>
            </a:r>
            <a:r>
              <a:rPr lang="nl-NL" dirty="0">
                <a:solidFill>
                  <a:srgbClr val="FF0000"/>
                </a:solidFill>
              </a:rPr>
              <a:t>radiotoestel met U-buizen</a:t>
            </a:r>
          </a:p>
          <a:p>
            <a:pPr marL="0" indent="0">
              <a:buNone/>
            </a:pPr>
            <a:r>
              <a:rPr lang="nl-NL" dirty="0"/>
              <a:t>Een </a:t>
            </a:r>
            <a:r>
              <a:rPr lang="nl-NL" dirty="0">
                <a:solidFill>
                  <a:srgbClr val="FF0000"/>
                </a:solidFill>
              </a:rPr>
              <a:t>U-buis</a:t>
            </a:r>
            <a:r>
              <a:rPr lang="nl-NL" dirty="0"/>
              <a:t> ??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rgbClr val="0070C0"/>
                </a:solidFill>
              </a:rPr>
              <a:t>Alleen</a:t>
            </a:r>
            <a:r>
              <a:rPr lang="nl-NL" dirty="0"/>
              <a:t> U-buizen, dus </a:t>
            </a:r>
            <a:r>
              <a:rPr lang="nl-NL" dirty="0">
                <a:solidFill>
                  <a:srgbClr val="0070C0"/>
                </a:solidFill>
              </a:rPr>
              <a:t>gemengde E/U</a:t>
            </a:r>
            <a:r>
              <a:rPr lang="nl-NL" dirty="0"/>
              <a:t> niet</a:t>
            </a:r>
          </a:p>
          <a:p>
            <a:pPr marL="0" indent="0">
              <a:buNone/>
            </a:pPr>
            <a:r>
              <a:rPr lang="nl-NL" dirty="0"/>
              <a:t>Radio, dus geen TV, </a:t>
            </a:r>
            <a:r>
              <a:rPr lang="nl-NL" dirty="0" err="1"/>
              <a:t>pickup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DEB4B6E-826B-41AB-9AAF-6979F47B2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33919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5A60C1-B0F0-435A-A81F-C4173DAB5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Stroomverbruik U </a:t>
            </a:r>
            <a:r>
              <a:rPr lang="nl-NL" dirty="0" err="1"/>
              <a:t>vs</a:t>
            </a:r>
            <a:r>
              <a:rPr lang="nl-NL" dirty="0"/>
              <a:t> 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D7DC02-B515-4AC4-883C-0AC285074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034680" cy="4983162"/>
          </a:xfrm>
        </p:spPr>
        <p:txBody>
          <a:bodyPr/>
          <a:lstStyle/>
          <a:p>
            <a:r>
              <a:rPr lang="nl-NL" dirty="0"/>
              <a:t>BX680U: 46W</a:t>
            </a:r>
          </a:p>
          <a:p>
            <a:r>
              <a:rPr lang="nl-NL" dirty="0"/>
              <a:t>BX680A: 53W</a:t>
            </a:r>
          </a:p>
          <a:p>
            <a:endParaRPr lang="nl-NL" dirty="0"/>
          </a:p>
          <a:p>
            <a:r>
              <a:rPr lang="nl-NL" dirty="0"/>
              <a:t>204U: 40W</a:t>
            </a:r>
          </a:p>
          <a:p>
            <a:r>
              <a:rPr lang="nl-NL" dirty="0"/>
              <a:t>BX462A: 48W</a:t>
            </a:r>
          </a:p>
          <a:p>
            <a:endParaRPr lang="nl-NL" dirty="0"/>
          </a:p>
          <a:p>
            <a:r>
              <a:rPr lang="nl-NL" dirty="0"/>
              <a:t>BX485U: 48W</a:t>
            </a:r>
          </a:p>
          <a:p>
            <a:r>
              <a:rPr lang="nl-NL" dirty="0"/>
              <a:t>BX485A: 50W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1C2E010-C000-4F88-9BE2-0D896DAC4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30</a:t>
            </a:fld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8A115B0A-CD09-4C31-9D88-D3F817D9290F}"/>
              </a:ext>
            </a:extLst>
          </p:cNvPr>
          <p:cNvSpPr txBox="1">
            <a:spLocks/>
          </p:cNvSpPr>
          <p:nvPr/>
        </p:nvSpPr>
        <p:spPr>
          <a:xfrm>
            <a:off x="4366320" y="1600200"/>
            <a:ext cx="4238128" cy="4983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Geef niet de ballast van alles de schuld</a:t>
            </a:r>
          </a:p>
          <a:p>
            <a:r>
              <a:rPr lang="nl-NL" dirty="0"/>
              <a:t>Voedingstrafo heeft ook flink verlies</a:t>
            </a:r>
          </a:p>
          <a:p>
            <a:endParaRPr lang="nl-NL" dirty="0"/>
          </a:p>
          <a:p>
            <a:r>
              <a:rPr lang="nl-NL" dirty="0"/>
              <a:t>Kastgrootte, ventilatie, materiaal</a:t>
            </a:r>
          </a:p>
        </p:txBody>
      </p:sp>
    </p:spTree>
    <p:extLst>
      <p:ext uri="{BB962C8B-B14F-4D97-AF65-F5344CB8AC3E}">
        <p14:creationId xmlns:p14="http://schemas.microsoft.com/office/powerpoint/2010/main" val="3570222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Vermogen</a:t>
            </a:r>
            <a:r>
              <a:rPr lang="en-US" dirty="0"/>
              <a:t> van B0X15U/17U/19U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r>
              <a:rPr lang="en-US" dirty="0"/>
              <a:t>Op 110V:  17W</a:t>
            </a:r>
          </a:p>
          <a:p>
            <a:pPr lvl="1"/>
            <a:r>
              <a:rPr lang="en-US" dirty="0" err="1"/>
              <a:t>Gloeiketen</a:t>
            </a:r>
            <a:r>
              <a:rPr lang="en-US" dirty="0"/>
              <a:t> 10W</a:t>
            </a:r>
          </a:p>
          <a:p>
            <a:pPr lvl="1"/>
            <a:r>
              <a:rPr lang="en-US" dirty="0"/>
              <a:t>B+ 7W</a:t>
            </a:r>
          </a:p>
          <a:p>
            <a:r>
              <a:rPr lang="en-US" dirty="0"/>
              <a:t>Op 220V:  43W</a:t>
            </a:r>
          </a:p>
          <a:p>
            <a:pPr lvl="1"/>
            <a:r>
              <a:rPr lang="en-US" dirty="0" err="1"/>
              <a:t>Gloeiketen</a:t>
            </a:r>
            <a:r>
              <a:rPr lang="en-US" dirty="0"/>
              <a:t> 11W</a:t>
            </a:r>
          </a:p>
          <a:p>
            <a:pPr lvl="1"/>
            <a:r>
              <a:rPr lang="en-US" dirty="0"/>
              <a:t>Ballast 11W</a:t>
            </a:r>
          </a:p>
          <a:p>
            <a:pPr lvl="1"/>
            <a:r>
              <a:rPr lang="en-US" dirty="0"/>
              <a:t>B+ 21W</a:t>
            </a:r>
          </a:p>
          <a:p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goede</a:t>
            </a:r>
            <a:r>
              <a:rPr lang="en-US" dirty="0"/>
              <a:t> </a:t>
            </a:r>
            <a:r>
              <a:rPr lang="en-US" dirty="0" err="1"/>
              <a:t>werking</a:t>
            </a:r>
            <a:r>
              <a:rPr lang="en-US" dirty="0"/>
              <a:t> is 110V (</a:t>
            </a:r>
            <a:r>
              <a:rPr lang="en-US" dirty="0" err="1"/>
              <a:t>en</a:t>
            </a:r>
            <a:r>
              <a:rPr lang="en-US" dirty="0"/>
              <a:t> 17W) </a:t>
            </a:r>
            <a:r>
              <a:rPr lang="en-US" dirty="0" err="1"/>
              <a:t>genoeg</a:t>
            </a:r>
            <a:r>
              <a:rPr lang="en-US" dirty="0"/>
              <a:t>!</a:t>
            </a:r>
          </a:p>
          <a:p>
            <a:r>
              <a:rPr lang="en-US" dirty="0" err="1"/>
              <a:t>Vermogen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Licht, </a:t>
            </a:r>
            <a:r>
              <a:rPr lang="en-US" dirty="0" err="1">
                <a:sym typeface="Wingdings" panose="05000000000000000000" pitchFamily="2" charset="2"/>
              </a:rPr>
              <a:t>Muziek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Warmte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38917"/>
            <a:ext cx="4889493" cy="366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745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19D0AD-8C03-453C-94A8-BD71C4A27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Laatste Late </a:t>
            </a:r>
            <a:r>
              <a:rPr lang="nl-NL" dirty="0" err="1"/>
              <a:t>Uutje</a:t>
            </a:r>
            <a:r>
              <a:rPr lang="nl-NL" dirty="0"/>
              <a:t>, 1964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7C830C-6AA9-4C28-8D33-F6F791657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Philips B2X40U</a:t>
            </a:r>
          </a:p>
          <a:p>
            <a:r>
              <a:rPr lang="nl-NL" dirty="0"/>
              <a:t>L/M, </a:t>
            </a:r>
            <a:r>
              <a:rPr lang="nl-NL" dirty="0" err="1"/>
              <a:t>fl</a:t>
            </a:r>
            <a:r>
              <a:rPr lang="nl-NL" dirty="0"/>
              <a:t> 150</a:t>
            </a:r>
          </a:p>
          <a:p>
            <a:r>
              <a:rPr lang="nl-NL" dirty="0"/>
              <a:t>Plastic kast</a:t>
            </a:r>
          </a:p>
          <a:p>
            <a:r>
              <a:rPr lang="nl-NL" dirty="0"/>
              <a:t>Goeie C / 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40CCE95-3A8E-4BB1-BEFD-C975AD3CC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32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61B851B-30F0-43D9-9D96-A6283614A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432239"/>
            <a:ext cx="5154149" cy="386561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944EF3D-81BE-4608-B406-3763D1130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30" y="3935983"/>
            <a:ext cx="3713989" cy="2785492"/>
          </a:xfrm>
          <a:prstGeom prst="rect">
            <a:avLst/>
          </a:prstGeom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FBF6D28A-BBDA-4F74-9C19-52380B2CAB0D}"/>
              </a:ext>
            </a:extLst>
          </p:cNvPr>
          <p:cNvSpPr txBox="1">
            <a:spLocks/>
          </p:cNvSpPr>
          <p:nvPr/>
        </p:nvSpPr>
        <p:spPr>
          <a:xfrm>
            <a:off x="4283968" y="5661248"/>
            <a:ext cx="3713989" cy="10602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/>
              <a:t>B3X40U (1964): </a:t>
            </a:r>
            <a:br>
              <a:rPr lang="nl-NL" dirty="0"/>
            </a:br>
            <a:r>
              <a:rPr lang="nl-NL" dirty="0" err="1"/>
              <a:t>fl</a:t>
            </a:r>
            <a:r>
              <a:rPr lang="nl-NL" dirty="0"/>
              <a:t> 182, +KG, 2LS</a:t>
            </a:r>
          </a:p>
        </p:txBody>
      </p:sp>
    </p:spTree>
    <p:extLst>
      <p:ext uri="{BB962C8B-B14F-4D97-AF65-F5344CB8AC3E}">
        <p14:creationId xmlns:p14="http://schemas.microsoft.com/office/powerpoint/2010/main" val="40320506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7FF8E9-785A-40F4-B324-D32746E31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Reparatie en fouten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05A849-E233-47B9-9D51-20C7BC005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6176" y="1480827"/>
            <a:ext cx="2736304" cy="5102535"/>
          </a:xfrm>
        </p:spPr>
        <p:txBody>
          <a:bodyPr/>
          <a:lstStyle/>
          <a:p>
            <a:r>
              <a:rPr lang="nl-NL" dirty="0"/>
              <a:t>Hittestress</a:t>
            </a:r>
          </a:p>
          <a:p>
            <a:r>
              <a:rPr lang="nl-NL" dirty="0"/>
              <a:t>Veroudering</a:t>
            </a:r>
          </a:p>
          <a:p>
            <a:r>
              <a:rPr lang="nl-NL" dirty="0"/>
              <a:t>Isolatie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Gemaakt om te repareren???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B25690E-59B9-4ABE-9485-A3CBEEEA7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33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63FE332-922D-4BF9-BBA2-8AC2B8E81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27" y="1844824"/>
            <a:ext cx="5856833" cy="439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627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E14AB6-AEC7-4EB8-BC26-5E881476E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nl-NL" dirty="0"/>
              <a:t>Inspectie en preventie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E0A68E-A947-4EB5-BF65-9BED1E45C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14602"/>
          </a:xfrm>
        </p:spPr>
        <p:txBody>
          <a:bodyPr/>
          <a:lstStyle/>
          <a:p>
            <a:r>
              <a:rPr lang="nl-NL" dirty="0"/>
              <a:t>Ratelcondensator vervangen of weg…</a:t>
            </a:r>
            <a:br>
              <a:rPr lang="nl-NL" dirty="0"/>
            </a:br>
            <a:r>
              <a:rPr lang="nl-NL" dirty="0"/>
              <a:t>…en de koppelcondensator (da’s algemeen)</a:t>
            </a:r>
          </a:p>
          <a:p>
            <a:r>
              <a:rPr lang="nl-NL" dirty="0"/>
              <a:t>Bij vroege </a:t>
            </a:r>
            <a:r>
              <a:rPr lang="nl-NL" dirty="0" err="1"/>
              <a:t>Uutjes</a:t>
            </a:r>
            <a:r>
              <a:rPr lang="nl-NL" dirty="0"/>
              <a:t>: Isolatie verbrokkeld?</a:t>
            </a:r>
          </a:p>
          <a:p>
            <a:r>
              <a:rPr lang="nl-NL" dirty="0"/>
              <a:t>Bij late </a:t>
            </a:r>
            <a:r>
              <a:rPr lang="nl-NL" dirty="0" err="1"/>
              <a:t>Uutjes</a:t>
            </a:r>
            <a:r>
              <a:rPr lang="nl-NL" dirty="0"/>
              <a:t>: Print verkoold?</a:t>
            </a:r>
          </a:p>
          <a:p>
            <a:r>
              <a:rPr lang="nl-NL" dirty="0"/>
              <a:t>Check de serieweerstand (onderbroken)</a:t>
            </a:r>
          </a:p>
          <a:p>
            <a:r>
              <a:rPr lang="nl-NL" dirty="0"/>
              <a:t>Gebarsten C en R?</a:t>
            </a:r>
          </a:p>
          <a:p>
            <a:r>
              <a:rPr lang="nl-NL" dirty="0"/>
              <a:t>Knoppen en bouten </a:t>
            </a:r>
            <a:br>
              <a:rPr lang="nl-NL" dirty="0"/>
            </a:br>
            <a:r>
              <a:rPr lang="nl-NL" dirty="0"/>
              <a:t>origineel?  (Geen </a:t>
            </a:r>
            <a:br>
              <a:rPr lang="nl-NL" dirty="0"/>
            </a:br>
            <a:r>
              <a:rPr lang="nl-NL" dirty="0"/>
              <a:t>metaal te zien?!)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2BF0AD9-4419-4B02-804E-AB0CE31FF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34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BEED1CD-458A-4B2F-9B57-820DD5D89B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540" y="4164297"/>
            <a:ext cx="3468836" cy="260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4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E2856C-6AB3-4A89-AF08-E918BB278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Opstarten via gloeilamp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6A75F8-9E07-45F2-B2DA-201AE84B3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Sluiting: schade</a:t>
            </a:r>
          </a:p>
          <a:p>
            <a:r>
              <a:rPr lang="nl-NL" dirty="0"/>
              <a:t>Via </a:t>
            </a:r>
            <a:r>
              <a:rPr lang="nl-NL" dirty="0" err="1"/>
              <a:t>Variac</a:t>
            </a:r>
            <a:r>
              <a:rPr lang="nl-NL" dirty="0"/>
              <a:t>?  Is </a:t>
            </a:r>
            <a:br>
              <a:rPr lang="nl-NL" dirty="0"/>
            </a:br>
            <a:r>
              <a:rPr lang="nl-NL" dirty="0"/>
              <a:t>spanningsbron!</a:t>
            </a:r>
          </a:p>
          <a:p>
            <a:r>
              <a:rPr lang="nl-NL" dirty="0"/>
              <a:t>Lampweerstand  </a:t>
            </a:r>
            <a:br>
              <a:rPr lang="nl-NL" dirty="0"/>
            </a:br>
            <a:r>
              <a:rPr lang="nl-NL" dirty="0"/>
              <a:t>is koud LAAG</a:t>
            </a:r>
          </a:p>
          <a:p>
            <a:r>
              <a:rPr lang="nl-NL" dirty="0"/>
              <a:t>Stroom begrensd</a:t>
            </a:r>
            <a:br>
              <a:rPr lang="nl-NL" dirty="0"/>
            </a:br>
            <a:r>
              <a:rPr lang="nl-NL" dirty="0"/>
              <a:t>tot lampstroom</a:t>
            </a:r>
          </a:p>
          <a:p>
            <a:r>
              <a:rPr lang="nl-NL" dirty="0"/>
              <a:t>Stroomgebruik te zien aan lamp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A5F9F32-4AEF-4E02-801B-8C94A6E14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35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82BA8BA-414E-44A1-BECE-3FC9324EDC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441251"/>
            <a:ext cx="5144211" cy="385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482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A2CDA6-F73B-4E93-819F-791B2590B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63935"/>
          </a:xfrm>
        </p:spPr>
        <p:txBody>
          <a:bodyPr>
            <a:normAutofit/>
          </a:bodyPr>
          <a:lstStyle/>
          <a:p>
            <a:r>
              <a:rPr lang="nl-NL" dirty="0"/>
              <a:t>Dus: maak zo’n setje!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0E2D35-8039-4165-8192-F09A60ABC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nl-NL" dirty="0"/>
              <a:t>Schakelbaar 2-Lamps plus Direct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F407105-0486-4167-9143-889826BA0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36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39506CF-9836-4652-8EE5-A09FCAB25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1" y="1897856"/>
            <a:ext cx="7756331" cy="485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428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55D2AC-CFF1-4CD3-88AA-7064E1A3B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Print herstellen?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CE839B-4F47-4119-91B4-9E65268FF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nl-NL" dirty="0"/>
              <a:t>Gebroken spoor: druppel soldeer of draadje</a:t>
            </a:r>
          </a:p>
          <a:p>
            <a:r>
              <a:rPr lang="nl-NL" dirty="0"/>
              <a:t>Verkoling:</a:t>
            </a:r>
          </a:p>
          <a:p>
            <a:pPr lvl="1"/>
            <a:r>
              <a:rPr lang="nl-NL" dirty="0"/>
              <a:t>Beetje wegfrezen</a:t>
            </a:r>
          </a:p>
          <a:p>
            <a:pPr lvl="1"/>
            <a:r>
              <a:rPr lang="nl-NL" dirty="0"/>
              <a:t>Printbaan verwijderen </a:t>
            </a:r>
            <a:br>
              <a:rPr lang="nl-NL" dirty="0"/>
            </a:br>
            <a:r>
              <a:rPr lang="nl-NL" dirty="0"/>
              <a:t>en draad solderen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310878F-A117-42D2-AD02-2C0818E40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37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DE1EBDD-B3F7-47E5-9200-CAFBA82A5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20888"/>
            <a:ext cx="4245496" cy="318412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534F1AD-5447-41AC-B90F-3640DFECEC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9" y="4229441"/>
            <a:ext cx="3322712" cy="249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847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41EDEF-A3EA-4010-90F1-491217D8D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Veiligheidscondensators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9EA147-5030-4B9F-B49B-B2021B2C1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Van chassis naar aanraakbare delen</a:t>
            </a:r>
          </a:p>
          <a:p>
            <a:pPr lvl="1"/>
            <a:r>
              <a:rPr lang="nl-NL" dirty="0"/>
              <a:t>Antenne en Aarde</a:t>
            </a:r>
          </a:p>
          <a:p>
            <a:pPr lvl="1"/>
            <a:r>
              <a:rPr lang="nl-NL" dirty="0"/>
              <a:t>Serviceluik</a:t>
            </a:r>
          </a:p>
          <a:p>
            <a:pPr lvl="1"/>
            <a:r>
              <a:rPr lang="nl-NL" dirty="0"/>
              <a:t>Grammofooningang:  </a:t>
            </a:r>
            <a:br>
              <a:rPr lang="nl-NL" dirty="0"/>
            </a:br>
            <a:r>
              <a:rPr lang="nl-NL" dirty="0">
                <a:solidFill>
                  <a:srgbClr val="FF0000"/>
                </a:solidFill>
              </a:rPr>
              <a:t>Verwijderen</a:t>
            </a:r>
            <a:r>
              <a:rPr lang="nl-NL" dirty="0"/>
              <a:t>??</a:t>
            </a:r>
          </a:p>
          <a:p>
            <a:r>
              <a:rPr lang="nl-NL" dirty="0"/>
              <a:t>Vaak 1000V of 1300V type gemonteerd</a:t>
            </a:r>
          </a:p>
          <a:p>
            <a:r>
              <a:rPr lang="nl-NL" dirty="0"/>
              <a:t>Twee stuks X2 of Y1 in serie</a:t>
            </a:r>
          </a:p>
          <a:p>
            <a:pPr lvl="1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9FC9546-24EF-49F7-A36B-97501B0D5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38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B419BAF-CA8C-4B9A-A41C-C8F6429B5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204864"/>
            <a:ext cx="29845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842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D5A82B-ACEB-49CA-A811-FA3E17337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Ballastweerstand stuk?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274E16-FFB7-4BA5-BCDD-ADF7D726D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Te vinden op NVHR-beurs</a:t>
            </a:r>
          </a:p>
          <a:p>
            <a:r>
              <a:rPr lang="nl-NL" dirty="0"/>
              <a:t>Onderbroken deel overbruggen</a:t>
            </a:r>
          </a:p>
          <a:p>
            <a:pPr lvl="1"/>
            <a:r>
              <a:rPr lang="nl-NL" dirty="0"/>
              <a:t>Maak onderbreking permanent</a:t>
            </a:r>
          </a:p>
          <a:p>
            <a:pPr lvl="1"/>
            <a:r>
              <a:rPr lang="nl-NL" dirty="0"/>
              <a:t>Let op hoog vermogen</a:t>
            </a:r>
          </a:p>
          <a:p>
            <a:pPr lvl="1"/>
            <a:r>
              <a:rPr lang="nl-NL" dirty="0"/>
              <a:t>Niet solderen maar lassen of klemmen</a:t>
            </a:r>
            <a:br>
              <a:rPr lang="nl-NL" dirty="0"/>
            </a:br>
            <a:r>
              <a:rPr lang="nl-NL" dirty="0"/>
              <a:t>vanwege enorme hitte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3DB38AC-BBAD-49DC-8782-0077B719F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39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7300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28D7E-FDBE-440F-901D-A6CE9545B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Wat, Wanneer, Welke, Waarom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4272C9-4B61-4E56-96B2-3DA6CAF60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Definitie: </a:t>
            </a:r>
          </a:p>
          <a:p>
            <a:pPr marL="0" indent="0">
              <a:buNone/>
            </a:pPr>
            <a:r>
              <a:rPr lang="nl-NL" dirty="0"/>
              <a:t>Een </a:t>
            </a:r>
            <a:r>
              <a:rPr lang="nl-NL" dirty="0">
                <a:solidFill>
                  <a:srgbClr val="FF0000"/>
                </a:solidFill>
              </a:rPr>
              <a:t>U-Toestel</a:t>
            </a:r>
            <a:r>
              <a:rPr lang="nl-NL" dirty="0"/>
              <a:t> is een </a:t>
            </a:r>
            <a:r>
              <a:rPr lang="nl-NL" dirty="0">
                <a:solidFill>
                  <a:srgbClr val="FF0000"/>
                </a:solidFill>
              </a:rPr>
              <a:t>radiotoestel met U-buizen</a:t>
            </a:r>
          </a:p>
          <a:p>
            <a:pPr marL="0" indent="0">
              <a:buNone/>
            </a:pPr>
            <a:r>
              <a:rPr lang="nl-NL" dirty="0"/>
              <a:t>Een </a:t>
            </a:r>
            <a:r>
              <a:rPr lang="nl-NL" dirty="0">
                <a:solidFill>
                  <a:srgbClr val="FF0000"/>
                </a:solidFill>
              </a:rPr>
              <a:t>U-buis</a:t>
            </a:r>
            <a:r>
              <a:rPr lang="nl-NL" dirty="0"/>
              <a:t> is een </a:t>
            </a:r>
            <a:r>
              <a:rPr lang="nl-NL" dirty="0">
                <a:solidFill>
                  <a:srgbClr val="FF0000"/>
                </a:solidFill>
              </a:rPr>
              <a:t>buis in een U-toestel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rgbClr val="0070C0"/>
                </a:solidFill>
              </a:rPr>
              <a:t>Alleen</a:t>
            </a:r>
            <a:r>
              <a:rPr lang="nl-NL" dirty="0"/>
              <a:t> U-buizen, dus </a:t>
            </a:r>
            <a:r>
              <a:rPr lang="nl-NL" dirty="0">
                <a:solidFill>
                  <a:srgbClr val="0070C0"/>
                </a:solidFill>
              </a:rPr>
              <a:t>gemengde E/U</a:t>
            </a:r>
            <a:r>
              <a:rPr lang="nl-NL" dirty="0"/>
              <a:t> niet</a:t>
            </a:r>
          </a:p>
          <a:p>
            <a:pPr marL="0" indent="0">
              <a:buNone/>
            </a:pPr>
            <a:r>
              <a:rPr lang="nl-NL" dirty="0"/>
              <a:t>Radio, dus geen TV, </a:t>
            </a:r>
            <a:r>
              <a:rPr lang="nl-NL" dirty="0" err="1"/>
              <a:t>pickup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DEB4B6E-826B-41AB-9AAF-6979F47B2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44535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732B38-4CB9-4651-A018-358BA019B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5. Ballast-Condensator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969B1C-A5CF-4B18-8744-B0C2D4E56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26570"/>
          </a:xfrm>
        </p:spPr>
        <p:txBody>
          <a:bodyPr/>
          <a:lstStyle/>
          <a:p>
            <a:r>
              <a:rPr lang="nl-NL" dirty="0"/>
              <a:t>Vervang ballast-R door C </a:t>
            </a:r>
          </a:p>
          <a:p>
            <a:r>
              <a:rPr lang="nl-NL" dirty="0"/>
              <a:t>Minder hitte in kastje</a:t>
            </a:r>
          </a:p>
          <a:p>
            <a:r>
              <a:rPr lang="nl-NL" dirty="0"/>
              <a:t>Lagere energiekosten  (marginaal…)</a:t>
            </a:r>
          </a:p>
          <a:p>
            <a:r>
              <a:rPr lang="nl-NL" dirty="0"/>
              <a:t>Ballast-R lastig te vinden en duur</a:t>
            </a:r>
          </a:p>
          <a:p>
            <a:endParaRPr lang="nl-NL" dirty="0"/>
          </a:p>
          <a:p>
            <a:r>
              <a:rPr lang="nl-NL" dirty="0"/>
              <a:t>Oplossingen: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dirty="0"/>
              <a:t>Behandel gloeiketen apart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dirty="0" err="1"/>
              <a:t>Sanshin</a:t>
            </a:r>
            <a:r>
              <a:rPr lang="nl-NL" dirty="0"/>
              <a:t>: ook lagere B+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5E80FE5-3E71-491A-B8B6-0E67C7E0A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40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2113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129"/>
          </a:xfrm>
        </p:spPr>
        <p:txBody>
          <a:bodyPr/>
          <a:lstStyle/>
          <a:p>
            <a:r>
              <a:rPr lang="en-US" dirty="0" err="1"/>
              <a:t>Alleen</a:t>
            </a:r>
            <a:r>
              <a:rPr lang="en-US" dirty="0"/>
              <a:t> </a:t>
            </a:r>
            <a:r>
              <a:rPr lang="en-US" dirty="0" err="1"/>
              <a:t>gloei</a:t>
            </a:r>
            <a:r>
              <a:rPr lang="en-US" dirty="0"/>
              <a:t> </a:t>
            </a:r>
            <a:r>
              <a:rPr lang="en-US" dirty="0" err="1"/>
              <a:t>aanpassen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33" y="3074461"/>
            <a:ext cx="7291934" cy="3508901"/>
          </a:xfr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A1BFE989-079A-4DC6-9750-E826623AB868}"/>
              </a:ext>
            </a:extLst>
          </p:cNvPr>
          <p:cNvSpPr txBox="1">
            <a:spLocks/>
          </p:cNvSpPr>
          <p:nvPr/>
        </p:nvSpPr>
        <p:spPr>
          <a:xfrm>
            <a:off x="457200" y="1268760"/>
            <a:ext cx="8229600" cy="2304256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Maak ballast aan 1 kant los</a:t>
            </a:r>
          </a:p>
          <a:p>
            <a:r>
              <a:rPr lang="nl-NL" dirty="0"/>
              <a:t>Overbrug met 1,5µF</a:t>
            </a:r>
          </a:p>
          <a:p>
            <a:r>
              <a:rPr lang="nl-NL" dirty="0"/>
              <a:t>(</a:t>
            </a:r>
            <a:r>
              <a:rPr lang="nl-NL" dirty="0" err="1"/>
              <a:t>Bleeder</a:t>
            </a:r>
            <a:r>
              <a:rPr lang="nl-NL" dirty="0"/>
              <a:t>, Zekering)</a:t>
            </a:r>
          </a:p>
          <a:p>
            <a:r>
              <a:rPr lang="nl-NL" dirty="0"/>
              <a:t>Geen 11W in ballast</a:t>
            </a:r>
          </a:p>
          <a:p>
            <a:r>
              <a:rPr lang="nl-NL" dirty="0"/>
              <a:t>Minder heet</a:t>
            </a:r>
          </a:p>
          <a:p>
            <a:r>
              <a:rPr lang="nl-NL" dirty="0"/>
              <a:t>Komt rond 30W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t 2">
                <a:extLst>
                  <a:ext uri="{FF2B5EF4-FFF2-40B4-BE49-F238E27FC236}">
                    <a16:creationId xmlns:a16="http://schemas.microsoft.com/office/drawing/2014/main" id="{04108291-F7DD-4342-AE67-9690E4105BEB}"/>
                  </a:ext>
                </a:extLst>
              </p14:cNvPr>
              <p14:cNvContentPartPr/>
              <p14:nvPr/>
            </p14:nvContentPartPr>
            <p14:xfrm>
              <a:off x="2973600" y="4071960"/>
              <a:ext cx="27360" cy="277200"/>
            </p14:xfrm>
          </p:contentPart>
        </mc:Choice>
        <mc:Fallback xmlns="">
          <p:pic>
            <p:nvPicPr>
              <p:cNvPr id="3" name="Inkt 2">
                <a:extLst>
                  <a:ext uri="{FF2B5EF4-FFF2-40B4-BE49-F238E27FC236}">
                    <a16:creationId xmlns:a16="http://schemas.microsoft.com/office/drawing/2014/main" id="{04108291-F7DD-4342-AE67-9690E4105B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57760" y="4008600"/>
                <a:ext cx="58680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8F882A06-0A72-4552-8D90-304C6FC861B2}"/>
                  </a:ext>
                </a:extLst>
              </p14:cNvPr>
              <p14:cNvContentPartPr/>
              <p14:nvPr/>
            </p14:nvContentPartPr>
            <p14:xfrm>
              <a:off x="2866680" y="4357800"/>
              <a:ext cx="250200" cy="360"/>
            </p14:xfrm>
          </p:contentPart>
        </mc:Choice>
        <mc:Fallback xmlns=""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8F882A06-0A72-4552-8D90-304C6FC861B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50840" y="4294440"/>
                <a:ext cx="2815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96658D34-19A4-4879-B5C0-3ED679A4FA07}"/>
                  </a:ext>
                </a:extLst>
              </p14:cNvPr>
              <p14:cNvContentPartPr/>
              <p14:nvPr/>
            </p14:nvContentPartPr>
            <p14:xfrm>
              <a:off x="2902320" y="4554000"/>
              <a:ext cx="250200" cy="9360"/>
            </p14:xfrm>
          </p:contentPart>
        </mc:Choice>
        <mc:Fallback xmlns="">
          <p:pic>
            <p:nvPicPr>
              <p:cNvPr id="7" name="Inkt 6">
                <a:extLst>
                  <a:ext uri="{FF2B5EF4-FFF2-40B4-BE49-F238E27FC236}">
                    <a16:creationId xmlns:a16="http://schemas.microsoft.com/office/drawing/2014/main" id="{96658D34-19A4-4879-B5C0-3ED679A4FA0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86480" y="4490640"/>
                <a:ext cx="2815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t 7">
                <a:extLst>
                  <a:ext uri="{FF2B5EF4-FFF2-40B4-BE49-F238E27FC236}">
                    <a16:creationId xmlns:a16="http://schemas.microsoft.com/office/drawing/2014/main" id="{596985BE-345D-4F6D-B281-DB95702122D0}"/>
                  </a:ext>
                </a:extLst>
              </p14:cNvPr>
              <p14:cNvContentPartPr/>
              <p14:nvPr/>
            </p14:nvContentPartPr>
            <p14:xfrm>
              <a:off x="3018240" y="4607640"/>
              <a:ext cx="402480" cy="295200"/>
            </p14:xfrm>
          </p:contentPart>
        </mc:Choice>
        <mc:Fallback xmlns="">
          <p:pic>
            <p:nvPicPr>
              <p:cNvPr id="8" name="Inkt 7">
                <a:extLst>
                  <a:ext uri="{FF2B5EF4-FFF2-40B4-BE49-F238E27FC236}">
                    <a16:creationId xmlns:a16="http://schemas.microsoft.com/office/drawing/2014/main" id="{596985BE-345D-4F6D-B281-DB95702122D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02400" y="4544280"/>
                <a:ext cx="43380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t 8">
                <a:extLst>
                  <a:ext uri="{FF2B5EF4-FFF2-40B4-BE49-F238E27FC236}">
                    <a16:creationId xmlns:a16="http://schemas.microsoft.com/office/drawing/2014/main" id="{F84A4013-2639-4115-96A4-E5C33FDF1CD6}"/>
                  </a:ext>
                </a:extLst>
              </p14:cNvPr>
              <p14:cNvContentPartPr/>
              <p14:nvPr/>
            </p14:nvContentPartPr>
            <p14:xfrm>
              <a:off x="3330720" y="4723920"/>
              <a:ext cx="232560" cy="143280"/>
            </p14:xfrm>
          </p:contentPart>
        </mc:Choice>
        <mc:Fallback xmlns="">
          <p:pic>
            <p:nvPicPr>
              <p:cNvPr id="9" name="Inkt 8">
                <a:extLst>
                  <a:ext uri="{FF2B5EF4-FFF2-40B4-BE49-F238E27FC236}">
                    <a16:creationId xmlns:a16="http://schemas.microsoft.com/office/drawing/2014/main" id="{F84A4013-2639-4115-96A4-E5C33FDF1CD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21360" y="4714560"/>
                <a:ext cx="251280" cy="16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85886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D5950F-D289-44D1-9937-824FD3B2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nl-NL" dirty="0"/>
              <a:t>Het </a:t>
            </a:r>
            <a:r>
              <a:rPr lang="nl-NL" dirty="0" err="1"/>
              <a:t>Sanshin</a:t>
            </a:r>
            <a:r>
              <a:rPr lang="nl-NL" dirty="0"/>
              <a:t>-schema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C022F1-6E4F-44BD-9A2A-6030B1E52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r>
              <a:rPr lang="nl-NL" dirty="0"/>
              <a:t>Zet A-voeding en B-voeding in serie</a:t>
            </a:r>
          </a:p>
          <a:p>
            <a:r>
              <a:rPr lang="nl-NL" dirty="0"/>
              <a:t>Condensatorballast voor gloeidraden</a:t>
            </a:r>
          </a:p>
          <a:p>
            <a:r>
              <a:rPr lang="nl-NL" dirty="0"/>
              <a:t>Gloeidraadballast voor B-voeding</a:t>
            </a:r>
          </a:p>
          <a:p>
            <a:r>
              <a:rPr lang="nl-NL" dirty="0"/>
              <a:t>Buizen in “110V-stand”</a:t>
            </a:r>
          </a:p>
          <a:p>
            <a:endParaRPr lang="nl-NL" dirty="0"/>
          </a:p>
          <a:p>
            <a:r>
              <a:rPr lang="nl-NL" dirty="0" err="1"/>
              <a:t>Sanshin</a:t>
            </a:r>
            <a:r>
              <a:rPr lang="nl-NL" dirty="0"/>
              <a:t> KR-55, </a:t>
            </a:r>
            <a:br>
              <a:rPr lang="nl-NL" dirty="0"/>
            </a:br>
            <a:r>
              <a:rPr lang="nl-NL" dirty="0"/>
              <a:t>Japan 1963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6432C22-541C-400B-82CE-57C475787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42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E6DC225-BC5A-42B5-A974-36B6722477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39" y="3717033"/>
            <a:ext cx="4493777" cy="301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625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129"/>
          </a:xfrm>
        </p:spPr>
        <p:txBody>
          <a:bodyPr/>
          <a:lstStyle/>
          <a:p>
            <a:r>
              <a:rPr lang="en-US" dirty="0"/>
              <a:t>Sanshin in B0X19U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33" y="3074461"/>
            <a:ext cx="7291934" cy="3508901"/>
          </a:xfr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A1BFE989-079A-4DC6-9750-E826623AB868}"/>
              </a:ext>
            </a:extLst>
          </p:cNvPr>
          <p:cNvSpPr txBox="1">
            <a:spLocks/>
          </p:cNvSpPr>
          <p:nvPr/>
        </p:nvSpPr>
        <p:spPr>
          <a:xfrm>
            <a:off x="457200" y="1268760"/>
            <a:ext cx="8229600" cy="2304256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Ballast helemaal </a:t>
            </a:r>
            <a:r>
              <a:rPr lang="nl-NL" dirty="0">
                <a:solidFill>
                  <a:srgbClr val="FF0000"/>
                </a:solidFill>
              </a:rPr>
              <a:t>los</a:t>
            </a:r>
          </a:p>
          <a:p>
            <a:r>
              <a:rPr lang="nl-NL" dirty="0"/>
              <a:t>Net naar </a:t>
            </a:r>
            <a:r>
              <a:rPr lang="nl-NL" dirty="0">
                <a:solidFill>
                  <a:schemeClr val="tx2"/>
                </a:solidFill>
              </a:rPr>
              <a:t>uiteinden</a:t>
            </a:r>
          </a:p>
          <a:p>
            <a:r>
              <a:rPr lang="nl-NL" dirty="0"/>
              <a:t>C van anode </a:t>
            </a:r>
            <a:r>
              <a:rPr lang="nl-NL" dirty="0">
                <a:solidFill>
                  <a:srgbClr val="00B050"/>
                </a:solidFill>
              </a:rPr>
              <a:t>naar 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t 2">
                <a:extLst>
                  <a:ext uri="{FF2B5EF4-FFF2-40B4-BE49-F238E27FC236}">
                    <a16:creationId xmlns:a16="http://schemas.microsoft.com/office/drawing/2014/main" id="{EB1295C1-13FF-41D4-9A2E-98CA68CDD874}"/>
                  </a:ext>
                </a:extLst>
              </p14:cNvPr>
              <p14:cNvContentPartPr/>
              <p14:nvPr/>
            </p14:nvContentPartPr>
            <p14:xfrm>
              <a:off x="3125520" y="3679200"/>
              <a:ext cx="1545120" cy="1482480"/>
            </p14:xfrm>
          </p:contentPart>
        </mc:Choice>
        <mc:Fallback xmlns="">
          <p:pic>
            <p:nvPicPr>
              <p:cNvPr id="3" name="Inkt 2">
                <a:extLst>
                  <a:ext uri="{FF2B5EF4-FFF2-40B4-BE49-F238E27FC236}">
                    <a16:creationId xmlns:a16="http://schemas.microsoft.com/office/drawing/2014/main" id="{EB1295C1-13FF-41D4-9A2E-98CA68CDD8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09680" y="3615840"/>
                <a:ext cx="1576440" cy="160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DD226FAE-C7B2-4C60-A337-A8FD4567BA4A}"/>
                  </a:ext>
                </a:extLst>
              </p14:cNvPr>
              <p14:cNvContentPartPr/>
              <p14:nvPr/>
            </p14:nvContentPartPr>
            <p14:xfrm>
              <a:off x="3196800" y="4277160"/>
              <a:ext cx="1393560" cy="250560"/>
            </p14:xfrm>
          </p:contentPart>
        </mc:Choice>
        <mc:Fallback xmlns=""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DD226FAE-C7B2-4C60-A337-A8FD4567BA4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80960" y="4213800"/>
                <a:ext cx="142488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F8CFA0F4-27AA-4364-AEF3-043F07DF5FA4}"/>
                  </a:ext>
                </a:extLst>
              </p14:cNvPr>
              <p14:cNvContentPartPr/>
              <p14:nvPr/>
            </p14:nvContentPartPr>
            <p14:xfrm>
              <a:off x="3562920" y="3857760"/>
              <a:ext cx="956160" cy="1098720"/>
            </p14:xfrm>
          </p:contentPart>
        </mc:Choice>
        <mc:Fallback xmlns="">
          <p:pic>
            <p:nvPicPr>
              <p:cNvPr id="7" name="Inkt 6">
                <a:extLst>
                  <a:ext uri="{FF2B5EF4-FFF2-40B4-BE49-F238E27FC236}">
                    <a16:creationId xmlns:a16="http://schemas.microsoft.com/office/drawing/2014/main" id="{F8CFA0F4-27AA-4364-AEF3-043F07DF5FA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47080" y="3794400"/>
                <a:ext cx="987480" cy="12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t 7">
                <a:extLst>
                  <a:ext uri="{FF2B5EF4-FFF2-40B4-BE49-F238E27FC236}">
                    <a16:creationId xmlns:a16="http://schemas.microsoft.com/office/drawing/2014/main" id="{7A5ABB66-5776-4FEA-B88C-6755CB9FFF9C}"/>
                  </a:ext>
                </a:extLst>
              </p14:cNvPr>
              <p14:cNvContentPartPr/>
              <p14:nvPr/>
            </p14:nvContentPartPr>
            <p14:xfrm>
              <a:off x="2955960" y="6000840"/>
              <a:ext cx="259200" cy="366480"/>
            </p14:xfrm>
          </p:contentPart>
        </mc:Choice>
        <mc:Fallback xmlns="">
          <p:pic>
            <p:nvPicPr>
              <p:cNvPr id="8" name="Inkt 7">
                <a:extLst>
                  <a:ext uri="{FF2B5EF4-FFF2-40B4-BE49-F238E27FC236}">
                    <a16:creationId xmlns:a16="http://schemas.microsoft.com/office/drawing/2014/main" id="{7A5ABB66-5776-4FEA-B88C-6755CB9FFF9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40120" y="5937480"/>
                <a:ext cx="29052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t 8">
                <a:extLst>
                  <a:ext uri="{FF2B5EF4-FFF2-40B4-BE49-F238E27FC236}">
                    <a16:creationId xmlns:a16="http://schemas.microsoft.com/office/drawing/2014/main" id="{0BFDE06D-DA48-476C-A381-5283819314D4}"/>
                  </a:ext>
                </a:extLst>
              </p14:cNvPr>
              <p14:cNvContentPartPr/>
              <p14:nvPr/>
            </p14:nvContentPartPr>
            <p14:xfrm>
              <a:off x="3018240" y="5991840"/>
              <a:ext cx="214920" cy="366480"/>
            </p14:xfrm>
          </p:contentPart>
        </mc:Choice>
        <mc:Fallback xmlns="">
          <p:pic>
            <p:nvPicPr>
              <p:cNvPr id="9" name="Inkt 8">
                <a:extLst>
                  <a:ext uri="{FF2B5EF4-FFF2-40B4-BE49-F238E27FC236}">
                    <a16:creationId xmlns:a16="http://schemas.microsoft.com/office/drawing/2014/main" id="{0BFDE06D-DA48-476C-A381-5283819314D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02400" y="5928480"/>
                <a:ext cx="24624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C77F996F-187E-4416-88DC-5CC097726982}"/>
                  </a:ext>
                </a:extLst>
              </p14:cNvPr>
              <p14:cNvContentPartPr/>
              <p14:nvPr/>
            </p14:nvContentPartPr>
            <p14:xfrm>
              <a:off x="2830680" y="4813200"/>
              <a:ext cx="670320" cy="1339560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C77F996F-187E-4416-88DC-5CC09772698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14840" y="4749840"/>
                <a:ext cx="701640" cy="146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t 10">
                <a:extLst>
                  <a:ext uri="{FF2B5EF4-FFF2-40B4-BE49-F238E27FC236}">
                    <a16:creationId xmlns:a16="http://schemas.microsoft.com/office/drawing/2014/main" id="{AB6F6A7A-45EA-40F7-91DA-41DA9BF0DA49}"/>
                  </a:ext>
                </a:extLst>
              </p14:cNvPr>
              <p14:cNvContentPartPr/>
              <p14:nvPr/>
            </p14:nvContentPartPr>
            <p14:xfrm>
              <a:off x="2919960" y="3447000"/>
              <a:ext cx="2045520" cy="660960"/>
            </p14:xfrm>
          </p:contentPart>
        </mc:Choice>
        <mc:Fallback xmlns="">
          <p:pic>
            <p:nvPicPr>
              <p:cNvPr id="11" name="Inkt 10">
                <a:extLst>
                  <a:ext uri="{FF2B5EF4-FFF2-40B4-BE49-F238E27FC236}">
                    <a16:creationId xmlns:a16="http://schemas.microsoft.com/office/drawing/2014/main" id="{AB6F6A7A-45EA-40F7-91DA-41DA9BF0DA4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04120" y="3383640"/>
                <a:ext cx="2076840" cy="78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t 11">
                <a:extLst>
                  <a:ext uri="{FF2B5EF4-FFF2-40B4-BE49-F238E27FC236}">
                    <a16:creationId xmlns:a16="http://schemas.microsoft.com/office/drawing/2014/main" id="{CFE6876A-A8F9-40DD-999F-30DAA56A5F8F}"/>
                  </a:ext>
                </a:extLst>
              </p14:cNvPr>
              <p14:cNvContentPartPr/>
              <p14:nvPr/>
            </p14:nvContentPartPr>
            <p14:xfrm>
              <a:off x="4884840" y="4134600"/>
              <a:ext cx="45000" cy="1000440"/>
            </p14:xfrm>
          </p:contentPart>
        </mc:Choice>
        <mc:Fallback xmlns="">
          <p:pic>
            <p:nvPicPr>
              <p:cNvPr id="12" name="Inkt 11">
                <a:extLst>
                  <a:ext uri="{FF2B5EF4-FFF2-40B4-BE49-F238E27FC236}">
                    <a16:creationId xmlns:a16="http://schemas.microsoft.com/office/drawing/2014/main" id="{CFE6876A-A8F9-40DD-999F-30DAA56A5F8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69000" y="4071240"/>
                <a:ext cx="76320" cy="11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t 12">
                <a:extLst>
                  <a:ext uri="{FF2B5EF4-FFF2-40B4-BE49-F238E27FC236}">
                    <a16:creationId xmlns:a16="http://schemas.microsoft.com/office/drawing/2014/main" id="{130E954C-E40A-4AA0-9904-618F716EDC93}"/>
                  </a:ext>
                </a:extLst>
              </p14:cNvPr>
              <p14:cNvContentPartPr/>
              <p14:nvPr/>
            </p14:nvContentPartPr>
            <p14:xfrm>
              <a:off x="4714920" y="5179320"/>
              <a:ext cx="572040" cy="9360"/>
            </p14:xfrm>
          </p:contentPart>
        </mc:Choice>
        <mc:Fallback xmlns="">
          <p:pic>
            <p:nvPicPr>
              <p:cNvPr id="13" name="Inkt 12">
                <a:extLst>
                  <a:ext uri="{FF2B5EF4-FFF2-40B4-BE49-F238E27FC236}">
                    <a16:creationId xmlns:a16="http://schemas.microsoft.com/office/drawing/2014/main" id="{130E954C-E40A-4AA0-9904-618F716EDC9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699080" y="5115960"/>
                <a:ext cx="6033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t 13">
                <a:extLst>
                  <a:ext uri="{FF2B5EF4-FFF2-40B4-BE49-F238E27FC236}">
                    <a16:creationId xmlns:a16="http://schemas.microsoft.com/office/drawing/2014/main" id="{B1ED11DD-860B-4486-9566-3C848719DF46}"/>
                  </a:ext>
                </a:extLst>
              </p14:cNvPr>
              <p14:cNvContentPartPr/>
              <p14:nvPr/>
            </p14:nvContentPartPr>
            <p14:xfrm>
              <a:off x="4732920" y="5420160"/>
              <a:ext cx="607680" cy="27360"/>
            </p14:xfrm>
          </p:contentPart>
        </mc:Choice>
        <mc:Fallback xmlns="">
          <p:pic>
            <p:nvPicPr>
              <p:cNvPr id="14" name="Inkt 13">
                <a:extLst>
                  <a:ext uri="{FF2B5EF4-FFF2-40B4-BE49-F238E27FC236}">
                    <a16:creationId xmlns:a16="http://schemas.microsoft.com/office/drawing/2014/main" id="{B1ED11DD-860B-4486-9566-3C848719DF4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717080" y="5356800"/>
                <a:ext cx="6390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Inkt 14">
                <a:extLst>
                  <a:ext uri="{FF2B5EF4-FFF2-40B4-BE49-F238E27FC236}">
                    <a16:creationId xmlns:a16="http://schemas.microsoft.com/office/drawing/2014/main" id="{A95663C7-1881-4003-A135-8CAFE97CDCDF}"/>
                  </a:ext>
                </a:extLst>
              </p14:cNvPr>
              <p14:cNvContentPartPr/>
              <p14:nvPr/>
            </p14:nvContentPartPr>
            <p14:xfrm>
              <a:off x="5000760" y="5518440"/>
              <a:ext cx="36000" cy="848880"/>
            </p14:xfrm>
          </p:contentPart>
        </mc:Choice>
        <mc:Fallback xmlns="">
          <p:pic>
            <p:nvPicPr>
              <p:cNvPr id="15" name="Inkt 14">
                <a:extLst>
                  <a:ext uri="{FF2B5EF4-FFF2-40B4-BE49-F238E27FC236}">
                    <a16:creationId xmlns:a16="http://schemas.microsoft.com/office/drawing/2014/main" id="{A95663C7-1881-4003-A135-8CAFE97CDCD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984920" y="5455080"/>
                <a:ext cx="67320" cy="9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Inkt 15">
                <a:extLst>
                  <a:ext uri="{FF2B5EF4-FFF2-40B4-BE49-F238E27FC236}">
                    <a16:creationId xmlns:a16="http://schemas.microsoft.com/office/drawing/2014/main" id="{FAFCD3F1-D671-4BF9-81C4-15AE0DC657F6}"/>
                  </a:ext>
                </a:extLst>
              </p14:cNvPr>
              <p14:cNvContentPartPr/>
              <p14:nvPr/>
            </p14:nvContentPartPr>
            <p14:xfrm>
              <a:off x="4759560" y="6402600"/>
              <a:ext cx="438120" cy="9360"/>
            </p14:xfrm>
          </p:contentPart>
        </mc:Choice>
        <mc:Fallback xmlns="">
          <p:pic>
            <p:nvPicPr>
              <p:cNvPr id="16" name="Inkt 15">
                <a:extLst>
                  <a:ext uri="{FF2B5EF4-FFF2-40B4-BE49-F238E27FC236}">
                    <a16:creationId xmlns:a16="http://schemas.microsoft.com/office/drawing/2014/main" id="{FAFCD3F1-D671-4BF9-81C4-15AE0DC657F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43720" y="6339240"/>
                <a:ext cx="469440" cy="13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04824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F504DB-9AF0-41A1-BE33-69F12E3E7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ziet dat er uit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3C41CB-2993-4C61-8BD3-DF219A2FF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Ballast verkopen (5€)!</a:t>
            </a:r>
          </a:p>
          <a:p>
            <a:r>
              <a:rPr lang="nl-NL" dirty="0"/>
              <a:t>Verbruik 17W, als </a:t>
            </a:r>
            <a:br>
              <a:rPr lang="nl-NL" dirty="0"/>
            </a:br>
            <a:r>
              <a:rPr lang="nl-NL" dirty="0"/>
              <a:t>normaal op 110V</a:t>
            </a:r>
          </a:p>
          <a:p>
            <a:r>
              <a:rPr lang="nl-NL" dirty="0"/>
              <a:t>In Infrarood: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1D4B226-E9F7-4FD9-BA65-AD342CCAB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44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A571118-35A1-42B6-B042-DAF6B437F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1" r="14246"/>
          <a:stretch/>
        </p:blipFill>
        <p:spPr>
          <a:xfrm>
            <a:off x="4788024" y="1338649"/>
            <a:ext cx="4212064" cy="512153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DA6E5ED-F8B7-4EB5-8958-7F1A04BAAF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0" t="30868" r="12591" b="17949"/>
          <a:stretch/>
        </p:blipFill>
        <p:spPr>
          <a:xfrm>
            <a:off x="143912" y="4077072"/>
            <a:ext cx="5131898" cy="262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002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F0D34B-7321-4568-A2F8-6E5A816DA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Bleeder</a:t>
            </a:r>
            <a:r>
              <a:rPr lang="nl-NL" dirty="0"/>
              <a:t> en </a:t>
            </a:r>
            <a:r>
              <a:rPr lang="nl-NL" dirty="0" err="1"/>
              <a:t>Fuse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01B259-90EC-438F-9679-2774B2629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 err="1"/>
              <a:t>Bleeder</a:t>
            </a:r>
            <a:r>
              <a:rPr lang="nl-NL" dirty="0"/>
              <a:t>: 150 – 500k over C</a:t>
            </a:r>
            <a:br>
              <a:rPr lang="nl-NL" dirty="0"/>
            </a:br>
            <a:r>
              <a:rPr lang="nl-NL" dirty="0"/>
              <a:t>Voorkomt tik bij uittrekken stekker</a:t>
            </a:r>
          </a:p>
          <a:p>
            <a:r>
              <a:rPr lang="nl-NL" dirty="0"/>
              <a:t>Zekering 200mA</a:t>
            </a:r>
          </a:p>
          <a:p>
            <a:endParaRPr lang="nl-NL" dirty="0"/>
          </a:p>
          <a:p>
            <a:endParaRPr lang="nl-NL"/>
          </a:p>
          <a:p>
            <a:endParaRPr lang="nl-NL" dirty="0"/>
          </a:p>
          <a:p>
            <a:r>
              <a:rPr lang="nl-NL" dirty="0"/>
              <a:t>LC-Kring Nov:</a:t>
            </a:r>
            <a:br>
              <a:rPr lang="nl-NL" dirty="0"/>
            </a:br>
            <a:r>
              <a:rPr lang="nl-NL" dirty="0" err="1"/>
              <a:t>Erres</a:t>
            </a:r>
            <a:r>
              <a:rPr lang="nl-NL" dirty="0"/>
              <a:t> KY107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4183842-94FA-4C97-9BCB-ECBA335D7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45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89414D0-744E-4479-BCBF-D0436BD719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833471"/>
            <a:ext cx="5151792" cy="386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541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Klaarzetten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2602632" cy="4205064"/>
          </a:xfrm>
        </p:spPr>
        <p:txBody>
          <a:bodyPr/>
          <a:lstStyle/>
          <a:p>
            <a:r>
              <a:rPr lang="en-US" dirty="0"/>
              <a:t>Ph BX210U</a:t>
            </a:r>
          </a:p>
          <a:p>
            <a:r>
              <a:rPr lang="en-US" dirty="0" err="1"/>
              <a:t>Erres</a:t>
            </a:r>
            <a:r>
              <a:rPr lang="en-US" dirty="0"/>
              <a:t> KY553</a:t>
            </a:r>
          </a:p>
          <a:p>
            <a:r>
              <a:rPr lang="en-US" dirty="0"/>
              <a:t>Ph BX645U</a:t>
            </a:r>
          </a:p>
          <a:p>
            <a:r>
              <a:rPr lang="en-US" dirty="0"/>
              <a:t>Ph B3X81U</a:t>
            </a:r>
          </a:p>
          <a:p>
            <a:r>
              <a:rPr lang="en-US" dirty="0"/>
              <a:t>Novak 491</a:t>
            </a:r>
          </a:p>
          <a:p>
            <a:r>
              <a:rPr lang="en-US" dirty="0"/>
              <a:t>Ph B0X19U</a:t>
            </a:r>
          </a:p>
          <a:p>
            <a:r>
              <a:rPr lang="en-US" dirty="0"/>
              <a:t>Ph B2X40U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3707904" y="1600201"/>
            <a:ext cx="4978896" cy="3917032"/>
          </a:xfrm>
        </p:spPr>
        <p:txBody>
          <a:bodyPr/>
          <a:lstStyle/>
          <a:p>
            <a:r>
              <a:rPr lang="en-US" dirty="0" err="1"/>
              <a:t>Loctal</a:t>
            </a:r>
            <a:r>
              <a:rPr lang="en-US" dirty="0"/>
              <a:t>, </a:t>
            </a:r>
            <a:r>
              <a:rPr lang="en-US" dirty="0" err="1"/>
              <a:t>Rimlock</a:t>
            </a:r>
            <a:r>
              <a:rPr lang="en-US" dirty="0"/>
              <a:t>, </a:t>
            </a:r>
            <a:r>
              <a:rPr lang="en-US" dirty="0" err="1"/>
              <a:t>Noval</a:t>
            </a:r>
            <a:r>
              <a:rPr lang="en-US" dirty="0"/>
              <a:t> pit</a:t>
            </a:r>
          </a:p>
          <a:p>
            <a:r>
              <a:rPr lang="en-US" dirty="0"/>
              <a:t>Ballast </a:t>
            </a:r>
            <a:r>
              <a:rPr lang="en-US" dirty="0" err="1"/>
              <a:t>uit</a:t>
            </a:r>
            <a:r>
              <a:rPr lang="en-US" dirty="0"/>
              <a:t> Novak 491</a:t>
            </a:r>
          </a:p>
          <a:p>
            <a:r>
              <a:rPr lang="en-US" dirty="0" err="1"/>
              <a:t>Tweelamps</a:t>
            </a:r>
            <a:r>
              <a:rPr lang="en-US" dirty="0"/>
              <a:t> </a:t>
            </a:r>
            <a:r>
              <a:rPr lang="en-US" dirty="0" err="1"/>
              <a:t>voorschakelset</a:t>
            </a:r>
            <a:endParaRPr lang="en-US" dirty="0"/>
          </a:p>
          <a:p>
            <a:r>
              <a:rPr lang="en-US" dirty="0"/>
              <a:t>Wattmeter</a:t>
            </a:r>
          </a:p>
          <a:p>
            <a:r>
              <a:rPr lang="en-US" dirty="0" err="1"/>
              <a:t>Ombouwsetje</a:t>
            </a:r>
            <a:r>
              <a:rPr lang="en-US" dirty="0"/>
              <a:t> U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6B5989-4F73-499A-AFF4-1BE6C9E23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46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5539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28D7E-FDBE-440F-901D-A6CE9545B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Wat, Wanneer, Welke, Waarom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4272C9-4B61-4E56-96B2-3DA6CAF60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Definitie: </a:t>
            </a:r>
          </a:p>
          <a:p>
            <a:pPr marL="0" indent="0">
              <a:buNone/>
            </a:pPr>
            <a:r>
              <a:rPr lang="nl-NL" dirty="0"/>
              <a:t>Een </a:t>
            </a:r>
            <a:r>
              <a:rPr lang="nl-NL" dirty="0">
                <a:solidFill>
                  <a:srgbClr val="FF0000"/>
                </a:solidFill>
              </a:rPr>
              <a:t>U-Toestel</a:t>
            </a:r>
            <a:r>
              <a:rPr lang="nl-NL" dirty="0"/>
              <a:t> is een </a:t>
            </a:r>
            <a:r>
              <a:rPr lang="nl-NL" dirty="0">
                <a:solidFill>
                  <a:srgbClr val="FF0000"/>
                </a:solidFill>
              </a:rPr>
              <a:t>radiotoestel met U-buizen</a:t>
            </a:r>
          </a:p>
          <a:p>
            <a:pPr marL="0" indent="0">
              <a:buNone/>
            </a:pPr>
            <a:r>
              <a:rPr lang="nl-NL" dirty="0"/>
              <a:t>Een </a:t>
            </a:r>
            <a:r>
              <a:rPr lang="nl-NL" dirty="0">
                <a:solidFill>
                  <a:srgbClr val="FF0000"/>
                </a:solidFill>
              </a:rPr>
              <a:t>U-buis</a:t>
            </a:r>
            <a:r>
              <a:rPr lang="nl-NL" dirty="0"/>
              <a:t> is een </a:t>
            </a:r>
            <a:r>
              <a:rPr lang="nl-NL" dirty="0">
                <a:solidFill>
                  <a:srgbClr val="FF0000"/>
                </a:solidFill>
              </a:rPr>
              <a:t>buis met typenummer U…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rgbClr val="0070C0"/>
                </a:solidFill>
              </a:rPr>
              <a:t>Alleen</a:t>
            </a:r>
            <a:r>
              <a:rPr lang="nl-NL" dirty="0"/>
              <a:t> U-buizen, dus </a:t>
            </a:r>
            <a:r>
              <a:rPr lang="nl-NL" dirty="0">
                <a:solidFill>
                  <a:srgbClr val="0070C0"/>
                </a:solidFill>
              </a:rPr>
              <a:t>gemengde E/U</a:t>
            </a:r>
            <a:r>
              <a:rPr lang="nl-NL" dirty="0"/>
              <a:t> niet</a:t>
            </a:r>
          </a:p>
          <a:p>
            <a:pPr marL="0" indent="0">
              <a:buNone/>
            </a:pPr>
            <a:r>
              <a:rPr lang="nl-NL" dirty="0"/>
              <a:t>Radio, dus geen TV, </a:t>
            </a:r>
            <a:r>
              <a:rPr lang="nl-NL" dirty="0" err="1"/>
              <a:t>pickup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DEB4B6E-826B-41AB-9AAF-6979F47B2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5637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0A6C04-1D4C-42B2-8C14-BD5C8B473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Niet: gelijkstroomradio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9E8E80-305A-4094-B24B-6C677280B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2214959"/>
          </a:xfrm>
        </p:spPr>
        <p:txBody>
          <a:bodyPr/>
          <a:lstStyle/>
          <a:p>
            <a:r>
              <a:rPr lang="nl-NL" dirty="0"/>
              <a:t>Accu of DC-net, </a:t>
            </a:r>
            <a:br>
              <a:rPr lang="nl-NL" dirty="0"/>
            </a:br>
            <a:r>
              <a:rPr lang="nl-NL" dirty="0"/>
              <a:t>met triller en </a:t>
            </a:r>
            <a:br>
              <a:rPr lang="nl-NL" dirty="0"/>
            </a:br>
            <a:r>
              <a:rPr lang="nl-NL" dirty="0"/>
              <a:t>trafo (Ph 156AV)</a:t>
            </a:r>
          </a:p>
          <a:p>
            <a:r>
              <a:rPr lang="nl-NL" dirty="0"/>
              <a:t>Batterijen (BX484B)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7E7A2D6-4399-4C62-B969-83523F1B1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6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A7E21D8-6924-4ECB-9A43-612335964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191" y="1438350"/>
            <a:ext cx="3158609" cy="335880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D91BE36-B6F3-420A-9155-424DDB3BE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7" y="3815159"/>
            <a:ext cx="4133427" cy="2906316"/>
          </a:xfrm>
          <a:prstGeom prst="rect">
            <a:avLst/>
          </a:prstGeom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A16FA9BD-69B1-4528-BF89-8897DB18379B}"/>
              </a:ext>
            </a:extLst>
          </p:cNvPr>
          <p:cNvSpPr txBox="1">
            <a:spLocks/>
          </p:cNvSpPr>
          <p:nvPr/>
        </p:nvSpPr>
        <p:spPr>
          <a:xfrm>
            <a:off x="5095032" y="5114751"/>
            <a:ext cx="3600400" cy="1424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/>
              <a:t>Daarover gaat het vanavond niet</a:t>
            </a:r>
          </a:p>
        </p:txBody>
      </p:sp>
    </p:spTree>
    <p:extLst>
      <p:ext uri="{BB962C8B-B14F-4D97-AF65-F5344CB8AC3E}">
        <p14:creationId xmlns:p14="http://schemas.microsoft.com/office/powerpoint/2010/main" val="3894258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612E72-C83C-49D4-9897-03E4F94A9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Verwant: AC/DC radio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3251CA-09C0-4497-8285-3FDCF077D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Varianten AC/DC </a:t>
            </a:r>
            <a:br>
              <a:rPr lang="nl-NL" dirty="0"/>
            </a:br>
            <a:r>
              <a:rPr lang="nl-NL" dirty="0"/>
              <a:t>voeding:</a:t>
            </a:r>
          </a:p>
          <a:p>
            <a:pPr lvl="1"/>
            <a:r>
              <a:rPr lang="nl-NL" dirty="0"/>
              <a:t>Amerikaans AA5 </a:t>
            </a:r>
            <a:br>
              <a:rPr lang="nl-NL" dirty="0"/>
            </a:br>
            <a:r>
              <a:rPr lang="nl-NL" dirty="0"/>
              <a:t>(150mA) voor 110V 60Hz</a:t>
            </a:r>
          </a:p>
          <a:p>
            <a:pPr lvl="1"/>
            <a:r>
              <a:rPr lang="nl-NL" dirty="0"/>
              <a:t>Toestellen met C-buizen </a:t>
            </a:r>
            <a:br>
              <a:rPr lang="nl-NL" dirty="0"/>
            </a:br>
            <a:r>
              <a:rPr lang="nl-NL" dirty="0"/>
              <a:t>(200mA) meest 110V</a:t>
            </a:r>
          </a:p>
          <a:p>
            <a:pPr lvl="1"/>
            <a:r>
              <a:rPr lang="nl-NL" dirty="0"/>
              <a:t>Zelfs 300mA gloeidraden </a:t>
            </a:r>
            <a:br>
              <a:rPr lang="nl-NL" dirty="0"/>
            </a:br>
            <a:r>
              <a:rPr lang="nl-NL" dirty="0"/>
              <a:t>(alleen 110V)</a:t>
            </a:r>
          </a:p>
          <a:p>
            <a:r>
              <a:rPr lang="nl-NL" dirty="0"/>
              <a:t>U-buis heeft 100mA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55E07E4-21A4-40B5-A645-E9104903B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7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BBF4B20-98C6-4BA4-A254-BCD89133F7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96752"/>
            <a:ext cx="3419219" cy="256441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0A49907-7709-416D-9ECE-696E65C790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794187"/>
            <a:ext cx="3445487" cy="258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74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30AB8C-5F43-4948-8871-D8548FF57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Ruwweg drie generaties </a:t>
            </a:r>
            <a:r>
              <a:rPr lang="nl-NL" dirty="0" err="1"/>
              <a:t>Uutjes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C3077F-FF1F-4A29-98A8-BDCFBC0DA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nl-NL" dirty="0"/>
              <a:t>Vroege </a:t>
            </a:r>
            <a:r>
              <a:rPr lang="nl-NL" dirty="0" err="1"/>
              <a:t>Uutjes</a:t>
            </a:r>
            <a:r>
              <a:rPr lang="nl-NL" dirty="0"/>
              <a:t>: Sleutelbuizen 1941-1948</a:t>
            </a:r>
            <a:br>
              <a:rPr lang="nl-NL" dirty="0"/>
            </a:br>
            <a:r>
              <a:rPr lang="nl-NL" dirty="0"/>
              <a:t>UCH21, UCH21, UBL1, UY1</a:t>
            </a:r>
          </a:p>
          <a:p>
            <a:r>
              <a:rPr lang="nl-NL" dirty="0"/>
              <a:t>Midden </a:t>
            </a:r>
            <a:r>
              <a:rPr lang="nl-NL" dirty="0" err="1"/>
              <a:t>Uutjes</a:t>
            </a:r>
            <a:r>
              <a:rPr lang="nl-NL" dirty="0"/>
              <a:t>: </a:t>
            </a:r>
            <a:r>
              <a:rPr lang="nl-NL" dirty="0" err="1"/>
              <a:t>Rimlockbuizen</a:t>
            </a:r>
            <a:r>
              <a:rPr lang="nl-NL" dirty="0"/>
              <a:t> 1948-1956</a:t>
            </a:r>
            <a:br>
              <a:rPr lang="nl-NL" dirty="0"/>
            </a:br>
            <a:r>
              <a:rPr lang="nl-NL" dirty="0"/>
              <a:t>UCH42, UAF41, UBC41, UL41, UY41</a:t>
            </a:r>
          </a:p>
          <a:p>
            <a:r>
              <a:rPr lang="nl-NL" dirty="0"/>
              <a:t>Late </a:t>
            </a:r>
            <a:r>
              <a:rPr lang="nl-NL" dirty="0" err="1"/>
              <a:t>Uutjes</a:t>
            </a:r>
            <a:r>
              <a:rPr lang="nl-NL" dirty="0"/>
              <a:t>: </a:t>
            </a:r>
            <a:br>
              <a:rPr lang="nl-NL" dirty="0"/>
            </a:br>
            <a:r>
              <a:rPr lang="nl-NL" dirty="0" err="1"/>
              <a:t>Novalbuizen</a:t>
            </a:r>
            <a:r>
              <a:rPr lang="nl-NL" dirty="0"/>
              <a:t> 1957-64</a:t>
            </a:r>
            <a:br>
              <a:rPr lang="nl-NL" dirty="0"/>
            </a:br>
            <a:r>
              <a:rPr lang="nl-NL" dirty="0"/>
              <a:t>UCH81, UBF80, </a:t>
            </a:r>
            <a:br>
              <a:rPr lang="nl-NL" dirty="0"/>
            </a:br>
            <a:r>
              <a:rPr lang="nl-NL" dirty="0"/>
              <a:t>UCL82, UY89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A4E4F5A-62D4-4043-95FD-DB478771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pPr/>
              <a:t>8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BD9DEE6-1CC8-4A15-8145-70858006B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57327"/>
            <a:ext cx="4208016" cy="315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56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Intergenerationele</a:t>
            </a:r>
            <a:r>
              <a:rPr lang="en-US" dirty="0"/>
              <a:t> </a:t>
            </a:r>
            <a:r>
              <a:rPr lang="en-US" dirty="0" err="1"/>
              <a:t>verschuivingen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Kast: </a:t>
            </a:r>
            <a:r>
              <a:rPr lang="en-US" dirty="0" err="1"/>
              <a:t>Donker</a:t>
            </a:r>
            <a:r>
              <a:rPr lang="en-US" dirty="0"/>
              <a:t> </a:t>
            </a:r>
            <a:r>
              <a:rPr lang="en-US" dirty="0" err="1"/>
              <a:t>bakeliet</a:t>
            </a:r>
            <a:r>
              <a:rPr lang="en-US" dirty="0"/>
              <a:t>, </a:t>
            </a:r>
            <a:r>
              <a:rPr lang="en-US" dirty="0" err="1"/>
              <a:t>Verfje</a:t>
            </a:r>
            <a:r>
              <a:rPr lang="en-US" dirty="0"/>
              <a:t>, Plastic</a:t>
            </a:r>
          </a:p>
          <a:p>
            <a:r>
              <a:rPr lang="en-US" dirty="0"/>
              <a:t>Front: </a:t>
            </a:r>
            <a:r>
              <a:rPr lang="en-US" dirty="0" err="1"/>
              <a:t>Doekje</a:t>
            </a:r>
            <a:r>
              <a:rPr lang="en-US" dirty="0"/>
              <a:t>, Rooster, </a:t>
            </a:r>
            <a:r>
              <a:rPr lang="en-US" dirty="0" err="1"/>
              <a:t>Integraal</a:t>
            </a:r>
            <a:endParaRPr lang="en-US" dirty="0"/>
          </a:p>
          <a:p>
            <a:r>
              <a:rPr lang="en-US" dirty="0" err="1"/>
              <a:t>Lampje</a:t>
            </a:r>
            <a:r>
              <a:rPr lang="en-US" dirty="0"/>
              <a:t>: </a:t>
            </a:r>
            <a:r>
              <a:rPr lang="en-US" dirty="0" err="1"/>
              <a:t>Wel</a:t>
            </a:r>
            <a:r>
              <a:rPr lang="en-US" dirty="0"/>
              <a:t>, </a:t>
            </a:r>
            <a:r>
              <a:rPr lang="en-US" dirty="0" err="1"/>
              <a:t>niet</a:t>
            </a:r>
            <a:endParaRPr lang="en-US" dirty="0"/>
          </a:p>
          <a:p>
            <a:r>
              <a:rPr lang="en-US" dirty="0" err="1"/>
              <a:t>Antenne</a:t>
            </a:r>
            <a:r>
              <a:rPr lang="en-US" dirty="0"/>
              <a:t>: </a:t>
            </a:r>
            <a:r>
              <a:rPr lang="en-US" dirty="0" err="1"/>
              <a:t>Draad</a:t>
            </a:r>
            <a:r>
              <a:rPr lang="en-US" dirty="0"/>
              <a:t>, </a:t>
            </a:r>
            <a:r>
              <a:rPr lang="en-US" dirty="0" err="1"/>
              <a:t>Plaat</a:t>
            </a:r>
            <a:r>
              <a:rPr lang="en-US" dirty="0"/>
              <a:t>, </a:t>
            </a:r>
            <a:r>
              <a:rPr lang="en-US" dirty="0" err="1"/>
              <a:t>Ferriet</a:t>
            </a:r>
            <a:endParaRPr lang="en-US" dirty="0"/>
          </a:p>
          <a:p>
            <a:r>
              <a:rPr lang="en-US" dirty="0" err="1"/>
              <a:t>Opbouw</a:t>
            </a:r>
            <a:r>
              <a:rPr lang="en-US" dirty="0"/>
              <a:t>: </a:t>
            </a:r>
            <a:r>
              <a:rPr lang="en-US" dirty="0" err="1"/>
              <a:t>metaalchassis</a:t>
            </a:r>
            <a:r>
              <a:rPr lang="en-US" dirty="0"/>
              <a:t>, print</a:t>
            </a:r>
          </a:p>
          <a:p>
            <a:r>
              <a:rPr lang="en-US" dirty="0" err="1"/>
              <a:t>Spoelbussen</a:t>
            </a:r>
            <a:r>
              <a:rPr lang="en-US" dirty="0"/>
              <a:t>: </a:t>
            </a:r>
            <a:r>
              <a:rPr lang="en-US" dirty="0" err="1"/>
              <a:t>Rond</a:t>
            </a:r>
            <a:r>
              <a:rPr lang="en-US" dirty="0"/>
              <a:t>, </a:t>
            </a:r>
            <a:r>
              <a:rPr lang="en-US" dirty="0" err="1"/>
              <a:t>Rond</a:t>
            </a:r>
            <a:r>
              <a:rPr lang="en-US" dirty="0"/>
              <a:t> </a:t>
            </a:r>
            <a:r>
              <a:rPr lang="en-US" dirty="0" err="1"/>
              <a:t>trimbaar</a:t>
            </a:r>
            <a:r>
              <a:rPr lang="en-US" dirty="0"/>
              <a:t>, </a:t>
            </a:r>
            <a:r>
              <a:rPr lang="en-US" dirty="0" err="1"/>
              <a:t>vierkant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975728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2100</TotalTime>
  <Words>1431</Words>
  <Application>Microsoft Office PowerPoint</Application>
  <PresentationFormat>Diavoorstelling (4:3)</PresentationFormat>
  <Paragraphs>338</Paragraphs>
  <Slides>46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46</vt:i4>
      </vt:variant>
    </vt:vector>
  </HeadingPairs>
  <TitlesOfParts>
    <vt:vector size="49" baseType="lpstr">
      <vt:lpstr>Arial</vt:lpstr>
      <vt:lpstr>Calibri</vt:lpstr>
      <vt:lpstr>Kantoorthema</vt:lpstr>
      <vt:lpstr>U-Toestellen</vt:lpstr>
      <vt:lpstr>Onderwerpen vanavond</vt:lpstr>
      <vt:lpstr>1. Wat, Wanneer, Welke, Waarom</vt:lpstr>
      <vt:lpstr>1. Wat, Wanneer, Welke, Waarom</vt:lpstr>
      <vt:lpstr>1. Wat, Wanneer, Welke, Waarom</vt:lpstr>
      <vt:lpstr>Niet: gelijkstroomradio</vt:lpstr>
      <vt:lpstr>Verwant: AC/DC radio</vt:lpstr>
      <vt:lpstr>Ruwweg drie generaties Uutjes</vt:lpstr>
      <vt:lpstr>Intergenerationele verschuivingen</vt:lpstr>
      <vt:lpstr>Waarom een Uutje maken?</vt:lpstr>
      <vt:lpstr>2. Theorie van de U-voeding</vt:lpstr>
      <vt:lpstr>Wisselstroomvoeding: Trafo</vt:lpstr>
      <vt:lpstr>Voeding van B0X19U</vt:lpstr>
      <vt:lpstr>Anodespanning voor U-buizen</vt:lpstr>
      <vt:lpstr>Lampjes in de gloeiketen lastig?</vt:lpstr>
      <vt:lpstr>Voeding B3X81U (met FM)</vt:lpstr>
      <vt:lpstr>Bromgevaar!</vt:lpstr>
      <vt:lpstr>Aanraakgevaar!</vt:lpstr>
      <vt:lpstr>3. Een paar leuke Uutjes</vt:lpstr>
      <vt:lpstr>De laatste vroege Uutjes</vt:lpstr>
      <vt:lpstr>Simpel, dus strakke kastjes</vt:lpstr>
      <vt:lpstr>Bij Erres een verfje…</vt:lpstr>
      <vt:lpstr>De Reuzen-U BX645U, 1955</vt:lpstr>
      <vt:lpstr>Grote U’s</vt:lpstr>
      <vt:lpstr>Omgekeerde LED-indicatie</vt:lpstr>
      <vt:lpstr>Luxe-U met FM: Klasse 3</vt:lpstr>
      <vt:lpstr>Novak 491 in hout</vt:lpstr>
      <vt:lpstr>Hittestress!</vt:lpstr>
      <vt:lpstr>Vaker verkoolde printen</vt:lpstr>
      <vt:lpstr>Stroomverbruik U vs A</vt:lpstr>
      <vt:lpstr>Vermogen van B0X15U/17U/19U</vt:lpstr>
      <vt:lpstr>Laatste Late Uutje, 1964</vt:lpstr>
      <vt:lpstr>4. Reparatie en fouten</vt:lpstr>
      <vt:lpstr>Inspectie en preventie</vt:lpstr>
      <vt:lpstr>Opstarten via gloeilamp</vt:lpstr>
      <vt:lpstr>Dus: maak zo’n setje!</vt:lpstr>
      <vt:lpstr>Print herstellen?</vt:lpstr>
      <vt:lpstr>Veiligheidscondensators</vt:lpstr>
      <vt:lpstr>Ballastweerstand stuk?</vt:lpstr>
      <vt:lpstr>5. Ballast-Condensator</vt:lpstr>
      <vt:lpstr>Alleen gloei aanpassen</vt:lpstr>
      <vt:lpstr>Het Sanshin-schema</vt:lpstr>
      <vt:lpstr>Sanshin in B0X19U</vt:lpstr>
      <vt:lpstr>Hoe ziet dat er uit</vt:lpstr>
      <vt:lpstr>Bleeder en Fuse</vt:lpstr>
      <vt:lpstr>Klaarzetten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Gerard Tel</cp:lastModifiedBy>
  <cp:revision>227</cp:revision>
  <dcterms:created xsi:type="dcterms:W3CDTF">2019-01-19T09:21:01Z</dcterms:created>
  <dcterms:modified xsi:type="dcterms:W3CDTF">2023-07-17T14:29:30Z</dcterms:modified>
</cp:coreProperties>
</file>