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11" r:id="rId4"/>
    <p:sldId id="263" r:id="rId5"/>
    <p:sldId id="264" r:id="rId6"/>
    <p:sldId id="291" r:id="rId7"/>
    <p:sldId id="301" r:id="rId8"/>
    <p:sldId id="302" r:id="rId9"/>
    <p:sldId id="265" r:id="rId10"/>
    <p:sldId id="293" r:id="rId11"/>
    <p:sldId id="310" r:id="rId12"/>
    <p:sldId id="272" r:id="rId13"/>
    <p:sldId id="273" r:id="rId14"/>
    <p:sldId id="304" r:id="rId15"/>
    <p:sldId id="296" r:id="rId16"/>
    <p:sldId id="266" r:id="rId17"/>
    <p:sldId id="276" r:id="rId18"/>
    <p:sldId id="298" r:id="rId19"/>
    <p:sldId id="322" r:id="rId20"/>
    <p:sldId id="290" r:id="rId21"/>
    <p:sldId id="315" r:id="rId22"/>
    <p:sldId id="316" r:id="rId23"/>
    <p:sldId id="278" r:id="rId24"/>
    <p:sldId id="279" r:id="rId25"/>
    <p:sldId id="297" r:id="rId26"/>
    <p:sldId id="314" r:id="rId27"/>
    <p:sldId id="321" r:id="rId28"/>
    <p:sldId id="267" r:id="rId29"/>
    <p:sldId id="309" r:id="rId30"/>
    <p:sldId id="317" r:id="rId31"/>
    <p:sldId id="280" r:id="rId32"/>
    <p:sldId id="283" r:id="rId33"/>
    <p:sldId id="285" r:id="rId34"/>
    <p:sldId id="286" r:id="rId35"/>
    <p:sldId id="300" r:id="rId36"/>
    <p:sldId id="303" r:id="rId37"/>
    <p:sldId id="312" r:id="rId38"/>
    <p:sldId id="299" r:id="rId39"/>
    <p:sldId id="313" r:id="rId40"/>
    <p:sldId id="319" r:id="rId41"/>
    <p:sldId id="268" r:id="rId42"/>
    <p:sldId id="287" r:id="rId43"/>
    <p:sldId id="289" r:id="rId44"/>
    <p:sldId id="288" r:id="rId45"/>
    <p:sldId id="269" r:id="rId46"/>
    <p:sldId id="318" r:id="rId47"/>
    <p:sldId id="320" r:id="rId48"/>
    <p:sldId id="308" r:id="rId49"/>
    <p:sldId id="262" r:id="rId50"/>
    <p:sldId id="365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4A93-52B0-4162-BECC-5531DBCA7195}" type="datetimeFigureOut">
              <a:rPr lang="nl-NL" smtClean="0"/>
              <a:t>11-5-2023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ne_Watt_Initiativ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maken.wikiwijs.nl/67036/Sinterklaas_en_Zwarte_Pie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ijn.energieinzicht.nl/artikel/WKxxxSYAAOiJaivu/wat-kun-je-besparen-op-je-deurbe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inkley_Point_C_nuclear_power_station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941387"/>
            <a:ext cx="8928992" cy="1470025"/>
          </a:xfrm>
        </p:spPr>
        <p:txBody>
          <a:bodyPr/>
          <a:lstStyle/>
          <a:p>
            <a:r>
              <a:rPr lang="en-US" dirty="0" err="1"/>
              <a:t>Besparen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van </a:t>
            </a:r>
            <a:r>
              <a:rPr lang="en-US" dirty="0" err="1"/>
              <a:t>Vampierstroom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0112" y="3429000"/>
            <a:ext cx="3200400" cy="2487613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10 </a:t>
            </a:r>
            <a:r>
              <a:rPr lang="en-US" dirty="0" err="1"/>
              <a:t>nov</a:t>
            </a:r>
            <a:r>
              <a:rPr lang="en-US" dirty="0"/>
              <a:t> 2021</a:t>
            </a:r>
            <a:br>
              <a:rPr lang="en-US" dirty="0"/>
            </a:br>
            <a:r>
              <a:rPr lang="en-US" dirty="0"/>
              <a:t>(om 19.30)</a:t>
            </a:r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26371-E479-40E4-817F-95BFAA82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5029"/>
            <a:ext cx="5257142" cy="39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E77A7-5573-405C-9A76-A5854146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Besparing 25W met Ballast-C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9ADEE5-534B-49A8-BF19-DED9919B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/>
          <a:lstStyle/>
          <a:p>
            <a:r>
              <a:rPr lang="nl-NL" dirty="0"/>
              <a:t>De B0X19U: van 43W naar 18W, </a:t>
            </a:r>
            <a:br>
              <a:rPr lang="nl-NL" dirty="0"/>
            </a:br>
            <a:r>
              <a:rPr lang="nl-NL" dirty="0"/>
              <a:t>Goeie actie!!!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796773-B2F9-4F4D-81DB-B8BFFF818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5447928" cy="408594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7F5C39-676E-4F56-8095-40266DE31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r="16369"/>
          <a:stretch/>
        </p:blipFill>
        <p:spPr>
          <a:xfrm>
            <a:off x="323528" y="3263422"/>
            <a:ext cx="3096344" cy="32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0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E77A7-5573-405C-9A76-A5854146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Besparing 25W met Ballast-C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9ADEE5-534B-49A8-BF19-DED9919B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/>
          <a:lstStyle/>
          <a:p>
            <a:r>
              <a:rPr lang="nl-NL" dirty="0"/>
              <a:t>De B0X19U: van 43W naar 18W, </a:t>
            </a:r>
            <a:br>
              <a:rPr lang="nl-NL" dirty="0"/>
            </a:br>
            <a:r>
              <a:rPr lang="nl-NL" dirty="0"/>
              <a:t>Goeie actie!!!</a:t>
            </a:r>
          </a:p>
          <a:p>
            <a:endParaRPr lang="nl-NL" dirty="0"/>
          </a:p>
          <a:p>
            <a:r>
              <a:rPr lang="nl-NL" dirty="0"/>
              <a:t>Gebruik 2h/</a:t>
            </a:r>
            <a:r>
              <a:rPr lang="nl-NL" dirty="0" err="1"/>
              <a:t>jr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(test/demo)</a:t>
            </a:r>
          </a:p>
          <a:p>
            <a:r>
              <a:rPr lang="nl-NL" dirty="0"/>
              <a:t>Spaar 40ct </a:t>
            </a:r>
            <a:br>
              <a:rPr lang="nl-NL" dirty="0"/>
            </a:br>
            <a:r>
              <a:rPr lang="nl-NL" dirty="0"/>
              <a:t>in 40 jaar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796773-B2F9-4F4D-81DB-B8BFFF818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5447928" cy="40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9E6BB-BCA4-4C1E-A144-F58FE843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factor tijd: </a:t>
            </a:r>
            <a:r>
              <a:rPr lang="nl-NL" dirty="0" err="1"/>
              <a:t>VampierWatt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948BBA-ACEA-4209-9380-1D8BB2CFC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Verbruik = Vermogen x Tijd</a:t>
            </a:r>
          </a:p>
          <a:p>
            <a:r>
              <a:rPr lang="nl-NL" dirty="0"/>
              <a:t>Continu gebruik van 1W in een jaar?</a:t>
            </a:r>
          </a:p>
          <a:p>
            <a:endParaRPr lang="nl-NL" dirty="0"/>
          </a:p>
          <a:p>
            <a:r>
              <a:rPr lang="nl-NL" dirty="0"/>
              <a:t>Hoeveel uren in een jaar?  8766h = 8,8kh</a:t>
            </a:r>
          </a:p>
          <a:p>
            <a:r>
              <a:rPr lang="nl-NL" dirty="0"/>
              <a:t>1W x 8,8kh = 8,8kWh</a:t>
            </a:r>
          </a:p>
          <a:p>
            <a:endParaRPr lang="nl-NL" dirty="0"/>
          </a:p>
          <a:p>
            <a:r>
              <a:rPr lang="nl-NL" dirty="0"/>
              <a:t>Stroom 23ct per kWh (</a:t>
            </a:r>
            <a:r>
              <a:rPr lang="nl-NL" dirty="0" err="1"/>
              <a:t>inc</a:t>
            </a:r>
            <a:r>
              <a:rPr lang="nl-NL" dirty="0"/>
              <a:t> belasting/transport)</a:t>
            </a:r>
          </a:p>
          <a:p>
            <a:r>
              <a:rPr lang="nl-NL" dirty="0"/>
              <a:t>1W vampier kost </a:t>
            </a:r>
            <a:r>
              <a:rPr lang="nl-NL" dirty="0">
                <a:solidFill>
                  <a:srgbClr val="FF0000"/>
                </a:solidFill>
              </a:rPr>
              <a:t>ca. €2 per jaar</a:t>
            </a:r>
          </a:p>
        </p:txBody>
      </p:sp>
    </p:spTree>
    <p:extLst>
      <p:ext uri="{BB962C8B-B14F-4D97-AF65-F5344CB8AC3E}">
        <p14:creationId xmlns:p14="http://schemas.microsoft.com/office/powerpoint/2010/main" val="153640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8B049-7868-4D5F-B6BA-40C81101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CO</a:t>
            </a:r>
            <a:r>
              <a:rPr lang="nl-NL" baseline="-25000" dirty="0"/>
              <a:t>2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55E70B-733F-4E13-8056-5E5DDCF7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/>
              <a:t>Opwekken met fossiel: ca 1kg per kWh</a:t>
            </a:r>
          </a:p>
          <a:p>
            <a:pPr lvl="1"/>
            <a:r>
              <a:rPr lang="nl-NL" dirty="0"/>
              <a:t>Gas 0,7kg per kWh</a:t>
            </a:r>
          </a:p>
          <a:p>
            <a:pPr lvl="1"/>
            <a:r>
              <a:rPr lang="nl-NL" dirty="0"/>
              <a:t>Kolen 1,3kg per kWh</a:t>
            </a:r>
          </a:p>
          <a:p>
            <a:r>
              <a:rPr lang="nl-NL" dirty="0"/>
              <a:t>Per jaar dus circa 9kg CO</a:t>
            </a:r>
            <a:r>
              <a:rPr lang="nl-NL" baseline="-25000" dirty="0"/>
              <a:t>2  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Omrekenen naar huishoudens, auto’s, olietankers, voetbalvelden: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Liever niet!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81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n-US" dirty="0" err="1"/>
              <a:t>Eenwieler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US" dirty="0" err="1"/>
              <a:t>Vervoermiddel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13 km/u, 10kg</a:t>
            </a:r>
          </a:p>
          <a:p>
            <a:r>
              <a:rPr lang="en-US" dirty="0" err="1"/>
              <a:t>Bereik</a:t>
            </a:r>
            <a:r>
              <a:rPr lang="en-US" dirty="0"/>
              <a:t> ca 18km</a:t>
            </a:r>
          </a:p>
          <a:p>
            <a:r>
              <a:rPr lang="en-US" dirty="0" err="1"/>
              <a:t>Verbruik</a:t>
            </a:r>
            <a:r>
              <a:rPr lang="en-US" dirty="0"/>
              <a:t>: 8Wh/km</a:t>
            </a:r>
          </a:p>
          <a:p>
            <a:endParaRPr lang="en-US" dirty="0"/>
          </a:p>
          <a:p>
            <a:r>
              <a:rPr lang="en-US" dirty="0"/>
              <a:t>Met 8,8kWh </a:t>
            </a:r>
            <a:r>
              <a:rPr lang="en-US" dirty="0" err="1"/>
              <a:t>rijd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je 1100km: </a:t>
            </a:r>
            <a:br>
              <a:rPr lang="en-US" dirty="0"/>
            </a:br>
            <a:r>
              <a:rPr lang="en-US" dirty="0"/>
              <a:t>retour </a:t>
            </a:r>
            <a:r>
              <a:rPr lang="en-US" dirty="0" err="1"/>
              <a:t>Parijs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740"/>
            <a:ext cx="4768180" cy="65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9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0075-6987-4C4E-9AAF-8F932A09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One</a:t>
            </a:r>
            <a:r>
              <a:rPr lang="nl-NL" dirty="0"/>
              <a:t> Watt </a:t>
            </a:r>
            <a:r>
              <a:rPr lang="nl-NL" dirty="0" err="1"/>
              <a:t>Initiative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E475D-C909-4E8A-A29A-FF413E984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/>
          </a:bodyPr>
          <a:lstStyle/>
          <a:p>
            <a:r>
              <a:rPr lang="nl-NL" dirty="0"/>
              <a:t>Verhaal </a:t>
            </a:r>
            <a:r>
              <a:rPr lang="nl-NL" dirty="0">
                <a:hlinkClick r:id="rId2"/>
              </a:rPr>
              <a:t>op Wikipedia</a:t>
            </a:r>
            <a:endParaRPr lang="nl-NL" dirty="0"/>
          </a:p>
          <a:p>
            <a:r>
              <a:rPr lang="nl-NL" dirty="0"/>
              <a:t>Stand-by power, 10% van huishouden</a:t>
            </a:r>
          </a:p>
          <a:p>
            <a:r>
              <a:rPr lang="nl-NL" dirty="0"/>
              <a:t>1% van globale CO2 (vliegverkeer 3%)</a:t>
            </a:r>
          </a:p>
          <a:p>
            <a:endParaRPr lang="nl-NL" dirty="0"/>
          </a:p>
          <a:p>
            <a:r>
              <a:rPr lang="nl-NL" dirty="0"/>
              <a:t>Initiatief IEA, 1999:</a:t>
            </a:r>
          </a:p>
          <a:p>
            <a:pPr lvl="1"/>
            <a:r>
              <a:rPr lang="nl-NL" dirty="0" err="1"/>
              <a:t>Standby</a:t>
            </a:r>
            <a:r>
              <a:rPr lang="nl-NL" dirty="0"/>
              <a:t> onder 1W in 2010</a:t>
            </a:r>
          </a:p>
          <a:p>
            <a:pPr lvl="1"/>
            <a:r>
              <a:rPr lang="nl-NL" dirty="0"/>
              <a:t>Onder 0,5W in 2013</a:t>
            </a:r>
          </a:p>
          <a:p>
            <a:r>
              <a:rPr lang="nl-NL" dirty="0"/>
              <a:t>Succes!  Reductie 50MT CO2 p.j.</a:t>
            </a:r>
          </a:p>
          <a:p>
            <a:r>
              <a:rPr lang="nl-NL" dirty="0"/>
              <a:t>Blijft: “Historische” apparatuur &amp; uitzondering</a:t>
            </a:r>
          </a:p>
        </p:txBody>
      </p:sp>
    </p:spTree>
    <p:extLst>
      <p:ext uri="{BB962C8B-B14F-4D97-AF65-F5344CB8AC3E}">
        <p14:creationId xmlns:p14="http://schemas.microsoft.com/office/powerpoint/2010/main" val="219736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43CD9-3D6F-4CFA-997B-7E948400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Gereedschap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1AE02E-B07F-402E-B8BB-DF8F058A6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Eerste Wet van Gerard:</a:t>
            </a: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</a:rPr>
              <a:t>Stroom die je niet gebruikt, </a:t>
            </a:r>
            <a:br>
              <a:rPr lang="nl-NL" dirty="0">
                <a:solidFill>
                  <a:srgbClr val="00B0F0"/>
                </a:solidFill>
              </a:rPr>
            </a:br>
            <a:r>
              <a:rPr lang="nl-NL" dirty="0">
                <a:solidFill>
                  <a:srgbClr val="00B0F0"/>
                </a:solidFill>
              </a:rPr>
              <a:t>hoef je ook niet te betalen!</a:t>
            </a:r>
          </a:p>
        </p:txBody>
      </p:sp>
    </p:spTree>
    <p:extLst>
      <p:ext uri="{BB962C8B-B14F-4D97-AF65-F5344CB8AC3E}">
        <p14:creationId xmlns:p14="http://schemas.microsoft.com/office/powerpoint/2010/main" val="222916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15C21-CB63-477C-A80C-0D94CCF1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is weten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B85BF9-CBCD-43D7-B4D6-97D092E9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Watt/Verbruiksmeter</a:t>
            </a:r>
          </a:p>
          <a:p>
            <a:r>
              <a:rPr lang="nl-NL" dirty="0"/>
              <a:t>Bouwmarkt ca. 15 €</a:t>
            </a:r>
          </a:p>
          <a:p>
            <a:r>
              <a:rPr lang="nl-NL" dirty="0"/>
              <a:t>Resolutie </a:t>
            </a:r>
            <a:r>
              <a:rPr lang="nl-NL" dirty="0">
                <a:solidFill>
                  <a:srgbClr val="FF0000"/>
                </a:solidFill>
              </a:rPr>
              <a:t>1</a:t>
            </a:r>
            <a:r>
              <a:rPr lang="nl-NL" dirty="0"/>
              <a:t> of </a:t>
            </a:r>
            <a:r>
              <a:rPr lang="nl-NL" dirty="0">
                <a:solidFill>
                  <a:srgbClr val="00B050"/>
                </a:solidFill>
              </a:rPr>
              <a:t>0,1</a:t>
            </a:r>
            <a:r>
              <a:rPr lang="nl-NL" dirty="0"/>
              <a:t>W</a:t>
            </a:r>
          </a:p>
          <a:p>
            <a:endParaRPr lang="nl-NL" dirty="0"/>
          </a:p>
          <a:p>
            <a:r>
              <a:rPr lang="nl-NL" dirty="0"/>
              <a:t>Meet niet onder 0,2W</a:t>
            </a:r>
          </a:p>
          <a:p>
            <a:r>
              <a:rPr lang="nl-NL" dirty="0"/>
              <a:t>Resultaten:</a:t>
            </a:r>
          </a:p>
          <a:p>
            <a:pPr lvl="1"/>
            <a:r>
              <a:rPr lang="nl-NL" dirty="0"/>
              <a:t>0,0 is geen vampiergebruik (van net af)</a:t>
            </a:r>
          </a:p>
          <a:p>
            <a:pPr lvl="1"/>
            <a:r>
              <a:rPr lang="nl-NL" dirty="0"/>
              <a:t>0,1 betekent wel gebruik maar &lt; 0,2W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DCA82A-6434-41A6-9E4C-FA99C6771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3586"/>
            <a:ext cx="4098032" cy="3073524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AE7A827-8FB8-424C-BC01-01AEF94D1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52029" y="4055946"/>
            <a:ext cx="1934027" cy="273689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91A0B64-E581-4A3C-BA7A-58E3CEEB6AB0}"/>
              </a:ext>
            </a:extLst>
          </p:cNvPr>
          <p:cNvSpPr txBox="1"/>
          <p:nvPr/>
        </p:nvSpPr>
        <p:spPr>
          <a:xfrm rot="16200000">
            <a:off x="7738019" y="5421724"/>
            <a:ext cx="209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4" tooltip="https://maken.wikiwijs.nl/67036/Sinterklaas_en_Zwarte_Piet"/>
              </a:rPr>
              <a:t>Deze foto</a:t>
            </a:r>
            <a:r>
              <a:rPr lang="nl-NL" sz="900" dirty="0"/>
              <a:t> van Onbekende auteur is </a:t>
            </a:r>
            <a:r>
              <a:rPr lang="nl-NL" sz="900" dirty="0" err="1"/>
              <a:t>gelicentieerd</a:t>
            </a:r>
            <a:r>
              <a:rPr lang="nl-NL" sz="900" dirty="0"/>
              <a:t> onder </a:t>
            </a:r>
            <a:r>
              <a:rPr lang="nl-NL" sz="900" dirty="0">
                <a:hlinkClick r:id="rId5" tooltip="https://creativecommons.org/licenses/by/3.0/"/>
              </a:rPr>
              <a:t>CC BY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356990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F0D3A-B8D7-496C-9FBD-E814B6AB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Metingen in Zeist, aug 2019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3B4D533-BEDC-42AA-A29C-7A5B72748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24244"/>
              </p:ext>
            </p:extLst>
          </p:nvPr>
        </p:nvGraphicFramePr>
        <p:xfrm>
          <a:off x="349515" y="1422590"/>
          <a:ext cx="844497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259">
                  <a:extLst>
                    <a:ext uri="{9D8B030D-6E8A-4147-A177-3AD203B41FA5}">
                      <a16:colId xmlns:a16="http://schemas.microsoft.com/office/drawing/2014/main" val="1204250593"/>
                    </a:ext>
                  </a:extLst>
                </a:gridCol>
                <a:gridCol w="2271767">
                  <a:extLst>
                    <a:ext uri="{9D8B030D-6E8A-4147-A177-3AD203B41FA5}">
                      <a16:colId xmlns:a16="http://schemas.microsoft.com/office/drawing/2014/main" val="834931542"/>
                    </a:ext>
                  </a:extLst>
                </a:gridCol>
                <a:gridCol w="989648">
                  <a:extLst>
                    <a:ext uri="{9D8B030D-6E8A-4147-A177-3AD203B41FA5}">
                      <a16:colId xmlns:a16="http://schemas.microsoft.com/office/drawing/2014/main" val="1163975183"/>
                    </a:ext>
                  </a:extLst>
                </a:gridCol>
                <a:gridCol w="3238296">
                  <a:extLst>
                    <a:ext uri="{9D8B030D-6E8A-4147-A177-3AD203B41FA5}">
                      <a16:colId xmlns:a16="http://schemas.microsoft.com/office/drawing/2014/main" val="823323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Ruimte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Watt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/>
                        <a:t>Opm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22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Kelder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Modem/NAS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Schakelklok??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6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Keuken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Magnetron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68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Senseo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/>
                        <a:t>Water warm houden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1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Huiskamer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Klok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0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TV 37”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/>
                        <a:t>Thumbs</a:t>
                      </a:r>
                      <a:r>
                        <a:rPr lang="nl-NL" sz="2800" dirty="0"/>
                        <a:t> up OWI!!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1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Voorkamer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5 radio’s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/>
                        <a:t>Grun</a:t>
                      </a:r>
                      <a:r>
                        <a:rPr lang="nl-NL" sz="2800" dirty="0"/>
                        <a:t> </a:t>
                      </a:r>
                      <a:r>
                        <a:rPr lang="nl-NL" sz="2800" dirty="0" err="1"/>
                        <a:t>Sat</a:t>
                      </a:r>
                      <a:r>
                        <a:rPr lang="nl-NL" sz="2800" dirty="0"/>
                        <a:t> 7,9!!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8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 printers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5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Slaapkamer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 wekkers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Gebruik smartphone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6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 bedlampjes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Schakelklok erop??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10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3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F0D3A-B8D7-496C-9FBD-E814B6AB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Metingen in Zeist, aug 2019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73B4D533-BEDC-42AA-A29C-7A5B72748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06031"/>
              </p:ext>
            </p:extLst>
          </p:nvPr>
        </p:nvGraphicFramePr>
        <p:xfrm>
          <a:off x="349515" y="1422590"/>
          <a:ext cx="844497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259">
                  <a:extLst>
                    <a:ext uri="{9D8B030D-6E8A-4147-A177-3AD203B41FA5}">
                      <a16:colId xmlns:a16="http://schemas.microsoft.com/office/drawing/2014/main" val="1204250593"/>
                    </a:ext>
                  </a:extLst>
                </a:gridCol>
                <a:gridCol w="2271767">
                  <a:extLst>
                    <a:ext uri="{9D8B030D-6E8A-4147-A177-3AD203B41FA5}">
                      <a16:colId xmlns:a16="http://schemas.microsoft.com/office/drawing/2014/main" val="834931542"/>
                    </a:ext>
                  </a:extLst>
                </a:gridCol>
                <a:gridCol w="989648">
                  <a:extLst>
                    <a:ext uri="{9D8B030D-6E8A-4147-A177-3AD203B41FA5}">
                      <a16:colId xmlns:a16="http://schemas.microsoft.com/office/drawing/2014/main" val="1163975183"/>
                    </a:ext>
                  </a:extLst>
                </a:gridCol>
                <a:gridCol w="3238296">
                  <a:extLst>
                    <a:ext uri="{9D8B030D-6E8A-4147-A177-3AD203B41FA5}">
                      <a16:colId xmlns:a16="http://schemas.microsoft.com/office/drawing/2014/main" val="823323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Ruimte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Watt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/>
                        <a:t>Opm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225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Kelder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Modem/NAS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Schakelklok??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6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Keuken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Magnetron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688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Senseo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/>
                        <a:t>Water warm houden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1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Huiskamer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Klok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10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TV 37”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/>
                        <a:t>Thumbs</a:t>
                      </a:r>
                      <a:r>
                        <a:rPr lang="nl-NL" sz="2800" dirty="0"/>
                        <a:t> up OWI!!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1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Voorkamer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5 radio’s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/>
                        <a:t>Grun</a:t>
                      </a:r>
                      <a:r>
                        <a:rPr lang="nl-NL" sz="2800" dirty="0"/>
                        <a:t> </a:t>
                      </a:r>
                      <a:r>
                        <a:rPr lang="nl-NL" sz="2800" dirty="0" err="1"/>
                        <a:t>Sat</a:t>
                      </a:r>
                      <a:r>
                        <a:rPr lang="nl-NL" sz="2800" dirty="0"/>
                        <a:t> 7,9!!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8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 printers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5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Slaapkamer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3 wekkers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Gebruik smartphone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6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2 bedlampjes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Schakelklok erop??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10986"/>
                  </a:ext>
                </a:extLst>
              </a:tr>
            </a:tbl>
          </a:graphicData>
        </a:graphic>
      </p:graphicFrame>
      <p:pic>
        <p:nvPicPr>
          <p:cNvPr id="5" name="Afbeelding 4" descr="Afbeelding met tekst, binnen, afstands-, spel&#10;&#10;Automatisch gegenereerde beschrijving">
            <a:extLst>
              <a:ext uri="{FF2B5EF4-FFF2-40B4-BE49-F238E27FC236}">
                <a16:creationId xmlns:a16="http://schemas.microsoft.com/office/drawing/2014/main" id="{AEF84C99-767E-41A9-80BF-D70DAF417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4638"/>
            <a:ext cx="3066734" cy="40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magnetron, oven&#10;&#10;Automatisch gegenereerde beschrijving">
            <a:extLst>
              <a:ext uri="{FF2B5EF4-FFF2-40B4-BE49-F238E27FC236}">
                <a16:creationId xmlns:a16="http://schemas.microsoft.com/office/drawing/2014/main" id="{0961871C-D021-44C8-AD22-076482E7A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6" y="1809564"/>
            <a:ext cx="4318496" cy="32388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875445-4AE1-4D85-AB08-31CE5FD3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Grundig</a:t>
            </a:r>
            <a:r>
              <a:rPr lang="nl-NL" dirty="0"/>
              <a:t> Concert Boy 225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955E59-925B-4CCD-825F-96086016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Gekocht 1987, €100</a:t>
            </a:r>
          </a:p>
          <a:p>
            <a:r>
              <a:rPr lang="nl-NL" dirty="0"/>
              <a:t>Gebruikt tot 2017, </a:t>
            </a:r>
            <a:br>
              <a:rPr lang="nl-NL" dirty="0"/>
            </a:br>
            <a:r>
              <a:rPr lang="nl-NL" dirty="0"/>
              <a:t>10958 dagen (30j)</a:t>
            </a:r>
          </a:p>
          <a:p>
            <a:r>
              <a:rPr lang="nl-NL" dirty="0"/>
              <a:t>Speelt 10958h, 2,9W:</a:t>
            </a:r>
            <a:br>
              <a:rPr lang="nl-NL" dirty="0"/>
            </a:br>
            <a:r>
              <a:rPr lang="nl-NL" dirty="0"/>
              <a:t>stroomkosten €7,31</a:t>
            </a:r>
          </a:p>
          <a:p>
            <a:r>
              <a:rPr lang="nl-NL" dirty="0"/>
              <a:t>Reparatie: €0,00</a:t>
            </a:r>
          </a:p>
        </p:txBody>
      </p:sp>
    </p:spTree>
    <p:extLst>
      <p:ext uri="{BB962C8B-B14F-4D97-AF65-F5344CB8AC3E}">
        <p14:creationId xmlns:p14="http://schemas.microsoft.com/office/powerpoint/2010/main" val="297980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3AB71-5698-4F54-9228-E781AE90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21283"/>
          </a:xfrm>
        </p:spPr>
        <p:txBody>
          <a:bodyPr>
            <a:normAutofit/>
          </a:bodyPr>
          <a:lstStyle/>
          <a:p>
            <a:r>
              <a:rPr lang="nl-NL" dirty="0"/>
              <a:t>Rekenen en Modellen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12B563-3BC7-42A4-AD5D-D5D7F3D9D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6" y="937915"/>
            <a:ext cx="8857140" cy="5803453"/>
          </a:xfrm>
        </p:spPr>
      </p:pic>
    </p:spTree>
    <p:extLst>
      <p:ext uri="{BB962C8B-B14F-4D97-AF65-F5344CB8AC3E}">
        <p14:creationId xmlns:p14="http://schemas.microsoft.com/office/powerpoint/2010/main" val="421860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3AB71-5698-4F54-9228-E781AE90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21283"/>
          </a:xfrm>
        </p:spPr>
        <p:txBody>
          <a:bodyPr>
            <a:normAutofit/>
          </a:bodyPr>
          <a:lstStyle/>
          <a:p>
            <a:r>
              <a:rPr lang="nl-NL" dirty="0"/>
              <a:t>Rekenen en Modellen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12B563-3BC7-42A4-AD5D-D5D7F3D9D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6" y="937915"/>
            <a:ext cx="8857140" cy="58034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08B8F3-B399-44E5-89C2-920762994766}"/>
              </a:ext>
            </a:extLst>
          </p:cNvPr>
          <p:cNvSpPr txBox="1"/>
          <p:nvPr/>
        </p:nvSpPr>
        <p:spPr>
          <a:xfrm rot="19816043">
            <a:off x="2843808" y="42930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Maak </a:t>
            </a:r>
            <a:r>
              <a:rPr lang="en-US" sz="3600" dirty="0" err="1">
                <a:solidFill>
                  <a:srgbClr val="00B0F0"/>
                </a:solidFill>
              </a:rPr>
              <a:t>een</a:t>
            </a:r>
            <a:r>
              <a:rPr lang="en-US" sz="3600" dirty="0">
                <a:solidFill>
                  <a:srgbClr val="00B0F0"/>
                </a:solidFill>
              </a:rPr>
              <a:t> Excel</a:t>
            </a:r>
          </a:p>
          <a:p>
            <a:r>
              <a:rPr lang="en-US" sz="3600" dirty="0" err="1">
                <a:solidFill>
                  <a:srgbClr val="00B0F0"/>
                </a:solidFill>
              </a:rPr>
              <a:t>modelletje</a:t>
            </a:r>
            <a:r>
              <a:rPr lang="en-US" sz="3600" dirty="0">
                <a:solidFill>
                  <a:srgbClr val="00B0F0"/>
                </a:solidFill>
              </a:rPr>
              <a:t>!</a:t>
            </a:r>
            <a:endParaRPr lang="nl-NL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4F0E-C6B0-4978-B743-AE73AE54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CEB716-9E6C-48A7-82CC-A0C99459E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968421"/>
              </p:ext>
            </p:extLst>
          </p:nvPr>
        </p:nvGraphicFramePr>
        <p:xfrm>
          <a:off x="0" y="0"/>
          <a:ext cx="9143998" cy="6857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6533">
                  <a:extLst>
                    <a:ext uri="{9D8B030D-6E8A-4147-A177-3AD203B41FA5}">
                      <a16:colId xmlns:a16="http://schemas.microsoft.com/office/drawing/2014/main" val="4117869560"/>
                    </a:ext>
                  </a:extLst>
                </a:gridCol>
                <a:gridCol w="1449493">
                  <a:extLst>
                    <a:ext uri="{9D8B030D-6E8A-4147-A177-3AD203B41FA5}">
                      <a16:colId xmlns:a16="http://schemas.microsoft.com/office/drawing/2014/main" val="2928025157"/>
                    </a:ext>
                  </a:extLst>
                </a:gridCol>
                <a:gridCol w="1449493">
                  <a:extLst>
                    <a:ext uri="{9D8B030D-6E8A-4147-A177-3AD203B41FA5}">
                      <a16:colId xmlns:a16="http://schemas.microsoft.com/office/drawing/2014/main" val="3423863712"/>
                    </a:ext>
                  </a:extLst>
                </a:gridCol>
                <a:gridCol w="1449493">
                  <a:extLst>
                    <a:ext uri="{9D8B030D-6E8A-4147-A177-3AD203B41FA5}">
                      <a16:colId xmlns:a16="http://schemas.microsoft.com/office/drawing/2014/main" val="693327852"/>
                    </a:ext>
                  </a:extLst>
                </a:gridCol>
                <a:gridCol w="1449493">
                  <a:extLst>
                    <a:ext uri="{9D8B030D-6E8A-4147-A177-3AD203B41FA5}">
                      <a16:colId xmlns:a16="http://schemas.microsoft.com/office/drawing/2014/main" val="2300981693"/>
                    </a:ext>
                  </a:extLst>
                </a:gridCol>
                <a:gridCol w="1449493">
                  <a:extLst>
                    <a:ext uri="{9D8B030D-6E8A-4147-A177-3AD203B41FA5}">
                      <a16:colId xmlns:a16="http://schemas.microsoft.com/office/drawing/2014/main" val="1039097332"/>
                    </a:ext>
                  </a:extLst>
                </a:gridCol>
              </a:tblGrid>
              <a:tr h="377257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4231128551"/>
                  </a:ext>
                </a:extLst>
              </a:tr>
              <a:tr h="47157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NL" sz="1900" u="none" strike="noStrike">
                          <a:effectLst/>
                        </a:rPr>
                        <a:t>Bereken het verbruik van een netgevoed toestel</a:t>
                      </a:r>
                      <a:endParaRPr lang="nl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804780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1069891141"/>
                  </a:ext>
                </a:extLst>
              </a:tr>
              <a:tr h="3772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Dagen per periode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365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4182182751"/>
                  </a:ext>
                </a:extLst>
              </a:tr>
              <a:tr h="3772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Stroomprijs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0,24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306003103"/>
                  </a:ext>
                </a:extLst>
              </a:tr>
              <a:tr h="377257">
                <a:tc gridSpan="3"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Speel uren per dag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3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2828870611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3457289726"/>
                  </a:ext>
                </a:extLst>
              </a:tr>
              <a:tr h="72756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nl-NL" sz="1500" u="none" strike="noStrike">
                          <a:effectLst/>
                        </a:rPr>
                        <a:t>Meet het opgenomen vermogen als het toestel AAN staat </a:t>
                      </a:r>
                      <a:br>
                        <a:rPr lang="nl-NL" sz="1500" u="none" strike="noStrike">
                          <a:effectLst/>
                        </a:rPr>
                      </a:br>
                      <a:r>
                        <a:rPr lang="nl-NL" sz="1500" u="none" strike="noStrike">
                          <a:effectLst/>
                        </a:rPr>
                        <a:t>en als het UIT staat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19175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108059673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Toestel Nr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1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2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3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4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5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3624354313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Naam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HK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HK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 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 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 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425325862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Soort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trafo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SMPS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 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 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300" u="none" strike="noStrike">
                          <a:effectLst/>
                        </a:rPr>
                        <a:t> 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126938972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Verm AAN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4,0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0,8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 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 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 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3704411527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Verm UIT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2,2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0,1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 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 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 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1111495044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Verbruik (kWh)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21,2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1,6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0,0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0,0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500" u="none" strike="noStrike">
                          <a:effectLst/>
                        </a:rPr>
                        <a:t>0,0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2024636921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r>
                        <a:rPr lang="nl-NL" sz="1500" u="none" strike="noStrike">
                          <a:effectLst/>
                        </a:rPr>
                        <a:t>Kosten (EUR)</a:t>
                      </a:r>
                      <a:endParaRPr lang="nl-N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u="none" strike="noStrike">
                          <a:effectLst/>
                        </a:rPr>
                        <a:t> €        5,10 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u="none" strike="noStrike">
                          <a:effectLst/>
                        </a:rPr>
                        <a:t> €        0,39 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u="none" strike="noStrike">
                          <a:effectLst/>
                        </a:rPr>
                        <a:t> €            -   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u="none" strike="noStrike">
                          <a:effectLst/>
                        </a:rPr>
                        <a:t> €            -   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500" u="none" strike="noStrike">
                          <a:effectLst/>
                        </a:rPr>
                        <a:t> €            -   </a:t>
                      </a:r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1140210898"/>
                  </a:ext>
                </a:extLst>
              </a:tr>
              <a:tr h="377257"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2" marR="8892" marT="8892" marB="0" anchor="b"/>
                </a:tc>
                <a:extLst>
                  <a:ext uri="{0D108BD9-81ED-4DB2-BD59-A6C34878D82A}">
                    <a16:rowId xmlns:a16="http://schemas.microsoft.com/office/drawing/2014/main" val="309234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49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FE47F-4D84-43B1-96F9-538FBB9B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Afschakelen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C003CA-58F1-4735-9056-FB52616C8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6267672" cy="5257800"/>
          </a:xfrm>
        </p:spPr>
        <p:txBody>
          <a:bodyPr>
            <a:normAutofit/>
          </a:bodyPr>
          <a:lstStyle/>
          <a:p>
            <a:r>
              <a:rPr lang="nl-NL" dirty="0"/>
              <a:t>Tweede Wet van Gerard:</a:t>
            </a:r>
            <a:br>
              <a:rPr lang="nl-NL" dirty="0"/>
            </a:br>
            <a:r>
              <a:rPr lang="nl-NL" dirty="0">
                <a:solidFill>
                  <a:srgbClr val="00B0F0"/>
                </a:solidFill>
              </a:rPr>
              <a:t>Wat niet aangesloten is, </a:t>
            </a:r>
            <a:br>
              <a:rPr lang="nl-NL" dirty="0">
                <a:solidFill>
                  <a:srgbClr val="00B0F0"/>
                </a:solidFill>
              </a:rPr>
            </a:br>
            <a:r>
              <a:rPr lang="nl-NL" dirty="0">
                <a:solidFill>
                  <a:srgbClr val="00B0F0"/>
                </a:solidFill>
              </a:rPr>
              <a:t>verbruikt ook niets!</a:t>
            </a:r>
          </a:p>
          <a:p>
            <a:endParaRPr lang="nl-NL" dirty="0"/>
          </a:p>
          <a:p>
            <a:r>
              <a:rPr lang="nl-NL" dirty="0"/>
              <a:t>Stekker eruit trekken?</a:t>
            </a:r>
          </a:p>
          <a:p>
            <a:pPr lvl="1"/>
            <a:r>
              <a:rPr lang="nl-NL" dirty="0"/>
              <a:t>Pas op: geen losse snoeren</a:t>
            </a:r>
          </a:p>
          <a:p>
            <a:pPr lvl="1"/>
            <a:r>
              <a:rPr lang="nl-NL" dirty="0"/>
              <a:t>Het moet makkelijk zijn!</a:t>
            </a:r>
          </a:p>
          <a:p>
            <a:r>
              <a:rPr lang="nl-NL" dirty="0"/>
              <a:t>Beter schakelaars (50ct Kringloop)</a:t>
            </a:r>
            <a:br>
              <a:rPr lang="nl-NL" dirty="0"/>
            </a:br>
            <a:r>
              <a:rPr lang="nl-NL" dirty="0"/>
              <a:t>Terugverdien: 2 – 3 maanden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E8CAF0-C29C-45AC-B1CB-55AE48D05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08" y="1309956"/>
            <a:ext cx="4102472" cy="3076854"/>
          </a:xfrm>
          <a:prstGeom prst="rect">
            <a:avLst/>
          </a:prstGeom>
        </p:spPr>
      </p:pic>
      <p:pic>
        <p:nvPicPr>
          <p:cNvPr id="7" name="Picture 6" descr="A picture containing ground, white&#10;&#10;Description automatically generated">
            <a:extLst>
              <a:ext uri="{FF2B5EF4-FFF2-40B4-BE49-F238E27FC236}">
                <a16:creationId xmlns:a16="http://schemas.microsoft.com/office/drawing/2014/main" id="{1C728759-EEAF-4CB5-A09C-DFE213E4D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2942" r="13811" b="18501"/>
          <a:stretch/>
        </p:blipFill>
        <p:spPr>
          <a:xfrm>
            <a:off x="6284044" y="4494492"/>
            <a:ext cx="2890716" cy="21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99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8820C-3C4A-49D4-91CC-2D623DC5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Geschakelde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2FBD9-B399-4B39-9A66-AFA3787F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Transformatorvoedingen hebben hoge </a:t>
            </a:r>
            <a:r>
              <a:rPr lang="nl-NL" dirty="0" err="1"/>
              <a:t>nullast</a:t>
            </a:r>
            <a:endParaRPr lang="nl-NL" dirty="0"/>
          </a:p>
          <a:p>
            <a:r>
              <a:rPr lang="nl-NL" dirty="0"/>
              <a:t>SMPS: </a:t>
            </a:r>
            <a:r>
              <a:rPr lang="nl-NL" dirty="0" err="1"/>
              <a:t>Switched</a:t>
            </a:r>
            <a:r>
              <a:rPr lang="nl-NL" dirty="0"/>
              <a:t> Mode Power Supply</a:t>
            </a:r>
          </a:p>
          <a:p>
            <a:r>
              <a:rPr lang="nl-NL" dirty="0"/>
              <a:t>Typen: USB opladers, stekkers, inbouw</a:t>
            </a:r>
          </a:p>
          <a:p>
            <a:r>
              <a:rPr lang="nl-NL" dirty="0"/>
              <a:t>Onbelast 0,1 – 0,15W </a:t>
            </a:r>
            <a:br>
              <a:rPr lang="nl-NL" dirty="0"/>
            </a:br>
            <a:r>
              <a:rPr lang="nl-NL" dirty="0"/>
              <a:t>(dankzij OWI)</a:t>
            </a:r>
          </a:p>
          <a:p>
            <a:r>
              <a:rPr lang="nl-NL" dirty="0"/>
              <a:t>Brandveiligheid?</a:t>
            </a:r>
          </a:p>
          <a:p>
            <a:pPr lvl="1"/>
            <a:r>
              <a:rPr lang="nl-NL" dirty="0"/>
              <a:t>Merk-voedingen 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Akai</a:t>
            </a:r>
            <a:r>
              <a:rPr lang="nl-NL" dirty="0"/>
              <a:t>, Apple, …)</a:t>
            </a:r>
          </a:p>
          <a:p>
            <a:r>
              <a:rPr lang="nl-NL" dirty="0"/>
              <a:t>Ali 2 à 3 euro</a:t>
            </a:r>
          </a:p>
        </p:txBody>
      </p:sp>
      <p:pic>
        <p:nvPicPr>
          <p:cNvPr id="5" name="Afbeelding 4" descr="Afbeelding met zwart, adapter&#10;&#10;Automatisch gegenereerde beschrijving">
            <a:extLst>
              <a:ext uri="{FF2B5EF4-FFF2-40B4-BE49-F238E27FC236}">
                <a16:creationId xmlns:a16="http://schemas.microsoft.com/office/drawing/2014/main" id="{4E5159CF-FF2A-44E4-87DE-0E126EE5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2"/>
          <a:stretch/>
        </p:blipFill>
        <p:spPr>
          <a:xfrm>
            <a:off x="4427984" y="3840162"/>
            <a:ext cx="4462512" cy="28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3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C0E1E-7736-4075-B73A-847A353D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een paar honderd </a:t>
            </a:r>
            <a:r>
              <a:rPr lang="nl-NL" dirty="0" err="1"/>
              <a:t>mW</a:t>
            </a:r>
            <a:r>
              <a:rPr lang="nl-NL" dirty="0"/>
              <a:t> eraf?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1E5EA-53F4-4B1D-8CB8-32EBB1C16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nl-NL" dirty="0"/>
              <a:t>SMPS met </a:t>
            </a:r>
            <a:r>
              <a:rPr lang="nl-NL" dirty="0" err="1"/>
              <a:t>LEDje</a:t>
            </a:r>
            <a:r>
              <a:rPr lang="nl-NL" dirty="0"/>
              <a:t>, ziet er vrolijk uit!!</a:t>
            </a:r>
          </a:p>
          <a:p>
            <a:r>
              <a:rPr lang="nl-NL" dirty="0"/>
              <a:t>Maar gebruikt wel stroom (ook ballast-R!):</a:t>
            </a:r>
            <a:br>
              <a:rPr lang="nl-NL" dirty="0"/>
            </a:br>
            <a:r>
              <a:rPr lang="nl-NL" dirty="0"/>
              <a:t>12V/10mA: 0,1W</a:t>
            </a:r>
          </a:p>
          <a:p>
            <a:endParaRPr lang="nl-NL" dirty="0"/>
          </a:p>
          <a:p>
            <a:r>
              <a:rPr lang="nl-NL" dirty="0"/>
              <a:t>Weerstand los</a:t>
            </a:r>
          </a:p>
          <a:p>
            <a:r>
              <a:rPr lang="nl-NL" dirty="0"/>
              <a:t>Reductie 0,5W</a:t>
            </a:r>
            <a:br>
              <a:rPr lang="nl-NL" dirty="0"/>
            </a:br>
            <a:r>
              <a:rPr lang="nl-NL" dirty="0"/>
              <a:t>naar 0,2W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3108D4-C1A2-4595-877F-310DB9118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5604"/>
          <a:stretch/>
        </p:blipFill>
        <p:spPr>
          <a:xfrm>
            <a:off x="3779912" y="3429000"/>
            <a:ext cx="51816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FEA37-B3D7-47B0-8648-791B1233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Heb je het wel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4C246-3A2A-4D8D-88A3-7B630265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2554"/>
          </a:xfrm>
        </p:spPr>
        <p:txBody>
          <a:bodyPr/>
          <a:lstStyle/>
          <a:p>
            <a:r>
              <a:rPr lang="nl-NL" dirty="0"/>
              <a:t>Wekker op netstroom?</a:t>
            </a:r>
          </a:p>
          <a:p>
            <a:r>
              <a:rPr lang="nl-NL" dirty="0"/>
              <a:t>Gebruikt ca. 2W</a:t>
            </a:r>
            <a:br>
              <a:rPr lang="nl-NL" dirty="0"/>
            </a:br>
            <a:r>
              <a:rPr lang="nl-NL" dirty="0"/>
              <a:t>(dus 4€/</a:t>
            </a:r>
            <a:r>
              <a:rPr lang="nl-NL" dirty="0" err="1"/>
              <a:t>jr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Alternatief: Wekfunctie op smartphone</a:t>
            </a:r>
          </a:p>
          <a:p>
            <a:pPr lvl="1"/>
            <a:r>
              <a:rPr lang="nl-NL" dirty="0"/>
              <a:t>Nooit meer gelijkzetten of opnieuw instellen</a:t>
            </a:r>
          </a:p>
          <a:p>
            <a:pPr lvl="1"/>
            <a:r>
              <a:rPr lang="nl-NL" dirty="0"/>
              <a:t>Verschillende wektijden per weekdag</a:t>
            </a:r>
          </a:p>
          <a:p>
            <a:pPr lvl="1"/>
            <a:r>
              <a:rPr lang="nl-NL" dirty="0"/>
              <a:t>Leeg nachtkasje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binnen, licht&#10;&#10;Automatisch gegenereerde beschrijving">
            <a:extLst>
              <a:ext uri="{FF2B5EF4-FFF2-40B4-BE49-F238E27FC236}">
                <a16:creationId xmlns:a16="http://schemas.microsoft.com/office/drawing/2014/main" id="{611A525C-0384-4DE3-ACED-326A0E896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2" y="1196753"/>
            <a:ext cx="411824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CEFA1-5AF8-4FD9-A679-A0AB471E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Methodiek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0198BF-2376-41B2-9BD7-A8DC6387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nl-NL" dirty="0"/>
              <a:t>Hoeveel gebruikt het (meten &amp; rekenen)</a:t>
            </a:r>
          </a:p>
          <a:p>
            <a:r>
              <a:rPr lang="nl-NL" dirty="0"/>
              <a:t>Kan het van het net af (schakelen of stekker)?</a:t>
            </a:r>
          </a:p>
          <a:p>
            <a:r>
              <a:rPr lang="nl-NL" dirty="0"/>
              <a:t>Eventueel deels (via een schakelklok)</a:t>
            </a:r>
          </a:p>
          <a:p>
            <a:r>
              <a:rPr lang="nl-NL" dirty="0"/>
              <a:t>Kan het op een SMPS (5V USB of 9V Ali)?</a:t>
            </a:r>
          </a:p>
          <a:p>
            <a:r>
              <a:rPr lang="nl-NL" dirty="0"/>
              <a:t>Heb ik het überhaupt nodig?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028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D0173-B2BD-4D92-8375-4D90787C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 Voorbeeldprojectjes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6DCD46-F540-4A90-94EE-C490CF307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Derde</a:t>
            </a:r>
            <a:r>
              <a:rPr lang="en-US" dirty="0"/>
              <a:t> wet van Gerard: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</a:rPr>
              <a:t>Hoe </a:t>
            </a:r>
            <a:r>
              <a:rPr lang="nl-NL" dirty="0" err="1">
                <a:solidFill>
                  <a:srgbClr val="00B0F0"/>
                </a:solidFill>
              </a:rPr>
              <a:t>efficienter</a:t>
            </a:r>
            <a:r>
              <a:rPr lang="nl-NL" dirty="0">
                <a:solidFill>
                  <a:srgbClr val="00B0F0"/>
                </a:solidFill>
              </a:rPr>
              <a:t> het werkt, </a:t>
            </a:r>
            <a:br>
              <a:rPr lang="nl-NL" dirty="0">
                <a:solidFill>
                  <a:srgbClr val="00B0F0"/>
                </a:solidFill>
              </a:rPr>
            </a:br>
            <a:r>
              <a:rPr lang="nl-NL" dirty="0">
                <a:solidFill>
                  <a:srgbClr val="00B0F0"/>
                </a:solidFill>
              </a:rPr>
              <a:t>des te minder heb je nodig!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6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elektronica, stereo&#10;&#10;Automatisch gegenereerde beschrijving">
            <a:extLst>
              <a:ext uri="{FF2B5EF4-FFF2-40B4-BE49-F238E27FC236}">
                <a16:creationId xmlns:a16="http://schemas.microsoft.com/office/drawing/2014/main" id="{E312EC2C-5B32-4ACA-B489-EF8FDBC9E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7" b="15799"/>
          <a:stretch/>
        </p:blipFill>
        <p:spPr>
          <a:xfrm>
            <a:off x="4122124" y="1417638"/>
            <a:ext cx="4729900" cy="23042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496077-806E-4F54-8AEE-1F56C787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Muziekversterker 2x40W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58CD6F-72DC-4421-B756-0A01A6F7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/>
          <a:lstStyle/>
          <a:p>
            <a:r>
              <a:rPr lang="nl-NL" dirty="0"/>
              <a:t>JVC RX-230R</a:t>
            </a:r>
          </a:p>
          <a:p>
            <a:r>
              <a:rPr lang="nl-NL" dirty="0"/>
              <a:t>AAN 20W, UIT 1,2W</a:t>
            </a:r>
          </a:p>
          <a:p>
            <a:r>
              <a:rPr lang="nl-NL" dirty="0"/>
              <a:t>Gemiddeld 10W</a:t>
            </a:r>
          </a:p>
          <a:p>
            <a:r>
              <a:rPr lang="nl-NL" dirty="0"/>
              <a:t>2x40W is voor café!</a:t>
            </a:r>
          </a:p>
          <a:p>
            <a:endParaRPr lang="nl-NL" dirty="0"/>
          </a:p>
          <a:p>
            <a:r>
              <a:rPr lang="nl-NL" dirty="0"/>
              <a:t>TDA7297 module </a:t>
            </a:r>
            <a:br>
              <a:rPr lang="nl-NL" dirty="0"/>
            </a:br>
            <a:r>
              <a:rPr lang="nl-NL" dirty="0"/>
              <a:t>op USB-voeding</a:t>
            </a:r>
          </a:p>
          <a:p>
            <a:r>
              <a:rPr lang="nl-NL" dirty="0"/>
              <a:t>AAN 0,3W</a:t>
            </a:r>
          </a:p>
          <a:p>
            <a:r>
              <a:rPr lang="nl-NL" dirty="0"/>
              <a:t>Vermogen 2x3W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320801-BC56-43D3-869D-50A6034FB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 b="15677"/>
          <a:stretch/>
        </p:blipFill>
        <p:spPr>
          <a:xfrm>
            <a:off x="4122124" y="4077072"/>
            <a:ext cx="4729900" cy="24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magnetron, oven&#10;&#10;Automatisch gegenereerde beschrijving">
            <a:extLst>
              <a:ext uri="{FF2B5EF4-FFF2-40B4-BE49-F238E27FC236}">
                <a16:creationId xmlns:a16="http://schemas.microsoft.com/office/drawing/2014/main" id="{0961871C-D021-44C8-AD22-076482E7A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6" y="1809564"/>
            <a:ext cx="4318496" cy="32388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875445-4AE1-4D85-AB08-31CE5FD3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Grundig</a:t>
            </a:r>
            <a:r>
              <a:rPr lang="nl-NL" dirty="0"/>
              <a:t> Concert Boy 225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955E59-925B-4CCD-825F-96086016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Gekocht 1987, €100</a:t>
            </a:r>
          </a:p>
          <a:p>
            <a:r>
              <a:rPr lang="nl-NL" dirty="0"/>
              <a:t>Gebruikt tot 2017, </a:t>
            </a:r>
            <a:br>
              <a:rPr lang="nl-NL" dirty="0"/>
            </a:br>
            <a:r>
              <a:rPr lang="nl-NL" dirty="0"/>
              <a:t>10958 dagen (30j)</a:t>
            </a:r>
          </a:p>
          <a:p>
            <a:r>
              <a:rPr lang="nl-NL" dirty="0"/>
              <a:t>Speelt 10958h, 2,9W:</a:t>
            </a:r>
            <a:br>
              <a:rPr lang="nl-NL" dirty="0"/>
            </a:br>
            <a:r>
              <a:rPr lang="nl-NL" dirty="0"/>
              <a:t>stroomkosten €7,31</a:t>
            </a:r>
          </a:p>
          <a:p>
            <a:r>
              <a:rPr lang="nl-NL" dirty="0"/>
              <a:t>Reparatie: €0,00</a:t>
            </a:r>
          </a:p>
          <a:p>
            <a:r>
              <a:rPr lang="nl-NL" dirty="0">
                <a:solidFill>
                  <a:srgbClr val="FF0000"/>
                </a:solidFill>
              </a:rPr>
              <a:t>Staat UIT 252034h, 2,3W: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vampierstroom €133, domineert kostenplaatje</a:t>
            </a:r>
          </a:p>
        </p:txBody>
      </p:sp>
    </p:spTree>
    <p:extLst>
      <p:ext uri="{BB962C8B-B14F-4D97-AF65-F5344CB8AC3E}">
        <p14:creationId xmlns:p14="http://schemas.microsoft.com/office/powerpoint/2010/main" val="113103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AF9D0-B284-41AF-8E30-064E4ABE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Versterker-reis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723C694-BC0D-4C8C-92F2-750880CDC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130369"/>
              </p:ext>
            </p:extLst>
          </p:nvPr>
        </p:nvGraphicFramePr>
        <p:xfrm>
          <a:off x="508000" y="1414240"/>
          <a:ext cx="8128000" cy="3095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210515635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6054545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17797369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768259297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52836112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540476763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22536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Versterker Nr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1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2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 dirty="0">
                          <a:effectLst/>
                        </a:rPr>
                        <a:t>3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4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5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028329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Naam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JVC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Pracht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Ali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Ali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PAM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39679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Voeding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Net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Trafo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Swi 9V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USB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USB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398297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Verm AAN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20,0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2,3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0,7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0,3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0,2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238357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Verm UIT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1,2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2,3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0,7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0,3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0,2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85328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Verbruik (kWh)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92,9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20,1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6,1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2,6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u="none" strike="noStrike">
                          <a:effectLst/>
                        </a:rPr>
                        <a:t>1,8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368285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</a:rPr>
                        <a:t>Kosten (EUR)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 €   22,29 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 dirty="0">
                          <a:effectLst/>
                        </a:rPr>
                        <a:t> €      4,84 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 €      1,47 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 €      0,63 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 dirty="0">
                          <a:effectLst/>
                        </a:rPr>
                        <a:t> €      0,42 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9053049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5836711-EDE1-4C9A-8A29-BB705184CEEC}"/>
              </a:ext>
            </a:extLst>
          </p:cNvPr>
          <p:cNvSpPr txBox="1">
            <a:spLocks/>
          </p:cNvSpPr>
          <p:nvPr/>
        </p:nvSpPr>
        <p:spPr>
          <a:xfrm>
            <a:off x="611560" y="4689140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Neerwaartse spiraal op energiegebied</a:t>
            </a:r>
          </a:p>
          <a:p>
            <a:r>
              <a:rPr lang="nl-NL" dirty="0"/>
              <a:t>Zuinigste: PAM gebruik ik nu</a:t>
            </a:r>
          </a:p>
          <a:p>
            <a:r>
              <a:rPr lang="nl-NL" dirty="0"/>
              <a:t>Volgende maand LC-Kring over versterkers</a:t>
            </a:r>
          </a:p>
        </p:txBody>
      </p:sp>
    </p:spTree>
    <p:extLst>
      <p:ext uri="{BB962C8B-B14F-4D97-AF65-F5344CB8AC3E}">
        <p14:creationId xmlns:p14="http://schemas.microsoft.com/office/powerpoint/2010/main" val="3452548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81389-B7A0-4A83-A7BD-1E31F8EC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2A759-53CA-4BC1-AA43-C089EC106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Transistorradio’s vrijwel altijd DC-geschakeld</a:t>
            </a:r>
          </a:p>
          <a:p>
            <a:r>
              <a:rPr lang="nl-NL" dirty="0"/>
              <a:t>Typisch verbruik rond 1 – 2 W vampier</a:t>
            </a:r>
          </a:p>
          <a:p>
            <a:pPr lvl="1"/>
            <a:r>
              <a:rPr lang="nl-NL" dirty="0"/>
              <a:t>Philips 0,7 – 1,0 W</a:t>
            </a:r>
          </a:p>
          <a:p>
            <a:pPr lvl="1"/>
            <a:r>
              <a:rPr lang="nl-NL" dirty="0" err="1"/>
              <a:t>Grundig</a:t>
            </a:r>
            <a:r>
              <a:rPr lang="nl-NL" dirty="0"/>
              <a:t> 2,0 – 3,0 W</a:t>
            </a:r>
          </a:p>
          <a:p>
            <a:r>
              <a:rPr lang="nl-NL" dirty="0"/>
              <a:t>Snoerschakelaar 20 – 50ct, </a:t>
            </a:r>
            <a:r>
              <a:rPr lang="nl-NL" dirty="0" err="1"/>
              <a:t>T</a:t>
            </a:r>
            <a:r>
              <a:rPr lang="nl-NL" baseline="-25000" dirty="0" err="1"/>
              <a:t>tv</a:t>
            </a:r>
            <a:r>
              <a:rPr lang="nl-NL" baseline="-25000" dirty="0"/>
              <a:t> </a:t>
            </a:r>
            <a:r>
              <a:rPr lang="nl-NL" dirty="0"/>
              <a:t>is 1 – 9 </a:t>
            </a:r>
            <a:r>
              <a:rPr lang="nl-NL" dirty="0" err="1"/>
              <a:t>mnd</a:t>
            </a:r>
            <a:endParaRPr lang="nl-NL" dirty="0"/>
          </a:p>
          <a:p>
            <a:r>
              <a:rPr lang="nl-NL" dirty="0"/>
              <a:t>DC plugje + SMPS 200ct, </a:t>
            </a:r>
            <a:r>
              <a:rPr lang="nl-NL" dirty="0" err="1"/>
              <a:t>T</a:t>
            </a:r>
            <a:r>
              <a:rPr lang="nl-NL" baseline="-25000" dirty="0" err="1"/>
              <a:t>tv</a:t>
            </a:r>
            <a:r>
              <a:rPr lang="nl-NL" baseline="-25000" dirty="0"/>
              <a:t> </a:t>
            </a:r>
            <a:r>
              <a:rPr lang="nl-NL" dirty="0"/>
              <a:t>is 5 – 24 </a:t>
            </a:r>
            <a:r>
              <a:rPr lang="nl-NL" dirty="0" err="1"/>
              <a:t>mnd</a:t>
            </a:r>
            <a:endParaRPr lang="nl-NL" dirty="0"/>
          </a:p>
          <a:p>
            <a:r>
              <a:rPr lang="nl-NL" dirty="0"/>
              <a:t>Voor bijna alle kan 9V en 5V</a:t>
            </a:r>
          </a:p>
          <a:p>
            <a:r>
              <a:rPr lang="nl-NL" dirty="0"/>
              <a:t>Storing?  Op AM maar FM bijna nooit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874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6FD07-B1ED-4711-9DDC-176BDAD8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Grundig</a:t>
            </a:r>
            <a:r>
              <a:rPr lang="nl-NL" dirty="0"/>
              <a:t> Ocean Boy 204 (1964)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5D32E6-D6B4-4FF4-945A-C3423E391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Staat in washok</a:t>
            </a:r>
          </a:p>
          <a:p>
            <a:r>
              <a:rPr lang="nl-NL" dirty="0"/>
              <a:t>Vampier 1,8W</a:t>
            </a:r>
          </a:p>
          <a:p>
            <a:r>
              <a:rPr lang="nl-NL" dirty="0"/>
              <a:t>Plugje/SMPS</a:t>
            </a:r>
          </a:p>
          <a:p>
            <a:endParaRPr lang="nl-NL" dirty="0"/>
          </a:p>
          <a:p>
            <a:r>
              <a:rPr lang="nl-NL" dirty="0"/>
              <a:t>Snoer in zicht:</a:t>
            </a:r>
            <a:br>
              <a:rPr lang="nl-NL" dirty="0"/>
            </a:br>
            <a:r>
              <a:rPr lang="nl-NL" dirty="0"/>
              <a:t>snoerschakelaar</a:t>
            </a:r>
          </a:p>
        </p:txBody>
      </p:sp>
      <p:pic>
        <p:nvPicPr>
          <p:cNvPr id="6" name="Afbeelding 5" descr="Afbeelding met elektronica, computer&#10;&#10;Automatisch gegenereerde beschrijving">
            <a:extLst>
              <a:ext uri="{FF2B5EF4-FFF2-40B4-BE49-F238E27FC236}">
                <a16:creationId xmlns:a16="http://schemas.microsoft.com/office/drawing/2014/main" id="{3A03A242-E0D6-41BA-8FE9-7EA4FE826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32" y="1644216"/>
            <a:ext cx="5260032" cy="39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53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ED162-4F6D-4D58-9661-358AF831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nl-NL" dirty="0"/>
              <a:t>PC-boxjes (bv HK195)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E4F421-D950-4352-A5C4-1DA680BD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89" y="1642790"/>
            <a:ext cx="8229600" cy="4940572"/>
          </a:xfrm>
        </p:spPr>
        <p:txBody>
          <a:bodyPr>
            <a:normAutofit/>
          </a:bodyPr>
          <a:lstStyle/>
          <a:p>
            <a:r>
              <a:rPr lang="nl-NL" dirty="0"/>
              <a:t>Onverwacht grote stroomvreters!!</a:t>
            </a:r>
          </a:p>
          <a:p>
            <a:r>
              <a:rPr lang="nl-NL" dirty="0"/>
              <a:t>Bijgeleverd “stoofje” ca 4W, diverse types</a:t>
            </a:r>
          </a:p>
          <a:p>
            <a:r>
              <a:rPr lang="nl-NL" dirty="0" err="1"/>
              <a:t>Nullast</a:t>
            </a:r>
            <a:r>
              <a:rPr lang="nl-NL" dirty="0"/>
              <a:t>: 2,3W dus uitzetten helpt niet veel</a:t>
            </a:r>
          </a:p>
          <a:p>
            <a:r>
              <a:rPr lang="nl-NL" dirty="0"/>
              <a:t>Prima op 9V SMPS</a:t>
            </a:r>
          </a:p>
          <a:p>
            <a:endParaRPr lang="nl-NL" dirty="0"/>
          </a:p>
          <a:p>
            <a:r>
              <a:rPr lang="nl-NL" dirty="0"/>
              <a:t>Kan dat wel?</a:t>
            </a:r>
          </a:p>
          <a:p>
            <a:r>
              <a:rPr lang="nl-NL" dirty="0"/>
              <a:t>HK levert nu SMPS </a:t>
            </a:r>
            <a:br>
              <a:rPr lang="nl-NL" dirty="0"/>
            </a:br>
            <a:r>
              <a:rPr lang="nl-NL" dirty="0"/>
              <a:t>erbij </a:t>
            </a:r>
            <a:r>
              <a:rPr lang="nl-NL" dirty="0" err="1"/>
              <a:t>ipv</a:t>
            </a:r>
            <a:r>
              <a:rPr lang="nl-NL" dirty="0"/>
              <a:t> trafo (OWI)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00F099-FFD9-4519-AC5A-05E73581CC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11422" r="8065" b="9008"/>
          <a:stretch/>
        </p:blipFill>
        <p:spPr>
          <a:xfrm>
            <a:off x="4427984" y="3522255"/>
            <a:ext cx="3888432" cy="30611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4740CB-B4A7-44DB-907C-556B57C30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0" t="13992" r="14881" b="19545"/>
          <a:stretch/>
        </p:blipFill>
        <p:spPr>
          <a:xfrm>
            <a:off x="461088" y="162062"/>
            <a:ext cx="2260059" cy="14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5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065EC-F0EB-4D86-A0C3-52E6AC5E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Modem (</a:t>
            </a:r>
            <a:r>
              <a:rPr lang="nl-NL" dirty="0" err="1"/>
              <a:t>ExperiaBox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6670E4-4F02-45AD-B81E-04E7B61A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EB v7, gebruikt 12W, trafo 19V AC, 4W </a:t>
            </a:r>
            <a:r>
              <a:rPr lang="nl-NL" dirty="0" err="1"/>
              <a:t>nullast</a:t>
            </a:r>
            <a:endParaRPr lang="nl-NL" dirty="0"/>
          </a:p>
          <a:p>
            <a:r>
              <a:rPr lang="nl-NL" dirty="0"/>
              <a:t>Uitzetten?  Wifi/telefoon!  Tijdschakelaar…</a:t>
            </a:r>
            <a:br>
              <a:rPr lang="nl-NL" dirty="0"/>
            </a:br>
            <a:r>
              <a:rPr lang="nl-NL" dirty="0"/>
              <a:t>Je mist mogelijk updates</a:t>
            </a:r>
          </a:p>
          <a:p>
            <a:endParaRPr lang="nl-NL" dirty="0"/>
          </a:p>
          <a:p>
            <a:r>
              <a:rPr lang="nl-NL" dirty="0"/>
              <a:t>Krijg nieuw modem, 9W SMPS</a:t>
            </a:r>
          </a:p>
          <a:p>
            <a:r>
              <a:rPr lang="nl-NL" dirty="0"/>
              <a:t>Na 1wk weer een nieuw modem, 9W SMPS</a:t>
            </a:r>
            <a:br>
              <a:rPr lang="nl-NL" dirty="0"/>
            </a:br>
            <a:r>
              <a:rPr lang="nl-NL" dirty="0"/>
              <a:t>(verbetering met hogere snelheid)</a:t>
            </a:r>
          </a:p>
        </p:txBody>
      </p:sp>
    </p:spTree>
    <p:extLst>
      <p:ext uri="{BB962C8B-B14F-4D97-AF65-F5344CB8AC3E}">
        <p14:creationId xmlns:p14="http://schemas.microsoft.com/office/powerpoint/2010/main" val="3715693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DD148-954F-4F64-A2BE-417DE5BA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PC in slaapstand?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906CE-76D7-4556-AC05-F93D2773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/>
          <a:lstStyle/>
          <a:p>
            <a:r>
              <a:rPr lang="nl-NL" dirty="0"/>
              <a:t>PC in actie gebruikt 50 tot 90W </a:t>
            </a:r>
          </a:p>
          <a:p>
            <a:r>
              <a:rPr lang="nl-NL" dirty="0"/>
              <a:t>Het moet allemaal makkelijk! </a:t>
            </a:r>
            <a:r>
              <a:rPr lang="nl-NL" dirty="0">
                <a:solidFill>
                  <a:srgbClr val="FF0000"/>
                </a:solidFill>
              </a:rPr>
              <a:t>Niks uitzetten!</a:t>
            </a:r>
          </a:p>
          <a:p>
            <a:r>
              <a:rPr lang="nl-NL" dirty="0"/>
              <a:t>Na ½ uur inactief: Slaapstand 2W</a:t>
            </a:r>
          </a:p>
          <a:p>
            <a:endParaRPr lang="nl-NL" dirty="0"/>
          </a:p>
          <a:p>
            <a:r>
              <a:rPr lang="nl-NL" dirty="0"/>
              <a:t>Gebeurt dat ook echt?   CHECK dat!!</a:t>
            </a:r>
          </a:p>
          <a:p>
            <a:r>
              <a:rPr lang="nl-NL" dirty="0"/>
              <a:t>Update Win10 in 2020, slaapprobleem</a:t>
            </a:r>
            <a:br>
              <a:rPr lang="nl-NL" dirty="0"/>
            </a:br>
            <a:r>
              <a:rPr lang="nl-NL" dirty="0"/>
              <a:t>Kan je 15€ </a:t>
            </a:r>
            <a:r>
              <a:rPr lang="nl-NL" dirty="0">
                <a:solidFill>
                  <a:srgbClr val="0070C0"/>
                </a:solidFill>
              </a:rPr>
              <a:t>per maand </a:t>
            </a:r>
            <a:r>
              <a:rPr lang="nl-NL" dirty="0"/>
              <a:t>kosten!</a:t>
            </a:r>
          </a:p>
          <a:p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powercfg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nl-N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requests</a:t>
            </a:r>
            <a:endParaRPr lang="nl-N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4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59EE5-7F6F-44CD-AE9E-B85A4840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Deurbel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B92490-9A9A-4BF2-A3A4-B2BF1940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2805"/>
            <a:ext cx="8229600" cy="518055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Ja, zelfs het functioneren van de deurbel is voor het overgrote deel van de beschaafde, ontwikkelde mensheid al een mysterie.</a:t>
            </a:r>
          </a:p>
          <a:p>
            <a:pPr marL="0" indent="0">
              <a:buNone/>
            </a:pPr>
            <a:r>
              <a:rPr lang="nl-NL" dirty="0"/>
              <a:t>(Andreas </a:t>
            </a:r>
            <a:r>
              <a:rPr lang="nl-NL" dirty="0" err="1"/>
              <a:t>Burnier</a:t>
            </a:r>
            <a:r>
              <a:rPr lang="nl-NL" dirty="0"/>
              <a:t>, 1979)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941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59EE5-7F6F-44CD-AE9E-B85A4840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Deurbel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B92490-9A9A-4BF2-A3A4-B2BF1940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2805"/>
            <a:ext cx="8229600" cy="518055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Ja, zelfs het functioneren van de deurbel is voor het overgrote deel van de beschaafde, ontwikkelde mensheid al een mysterie.</a:t>
            </a:r>
          </a:p>
          <a:p>
            <a:pPr marL="0" indent="0">
              <a:buNone/>
            </a:pPr>
            <a:r>
              <a:rPr lang="nl-NL" dirty="0"/>
              <a:t>(Andreas </a:t>
            </a:r>
            <a:r>
              <a:rPr lang="nl-NL" dirty="0" err="1"/>
              <a:t>Burnier</a:t>
            </a:r>
            <a:r>
              <a:rPr lang="nl-NL" dirty="0"/>
              <a:t>, 1979)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Als heel Europa de gewone elektrische bel in de ban zou doen, kunnen er twee kolencentrales uitgeschakeld worden.</a:t>
            </a:r>
          </a:p>
          <a:p>
            <a:pPr marL="0" indent="0">
              <a:buNone/>
            </a:pPr>
            <a:r>
              <a:rPr lang="nl-NL" dirty="0"/>
              <a:t>(</a:t>
            </a:r>
            <a:r>
              <a:rPr lang="nl-NL" dirty="0">
                <a:hlinkClick r:id="rId2"/>
              </a:rPr>
              <a:t>Energieinzicht.nl</a:t>
            </a:r>
            <a:r>
              <a:rPr lang="nl-NL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3487353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D39C-A653-42C6-8583-4DE00782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380"/>
          </a:xfrm>
        </p:spPr>
        <p:txBody>
          <a:bodyPr/>
          <a:lstStyle/>
          <a:p>
            <a:r>
              <a:rPr lang="nl-NL" dirty="0"/>
              <a:t>Beltrafo, 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516754-75DF-4A03-B868-B7658804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17344"/>
          </a:xfrm>
        </p:spPr>
        <p:txBody>
          <a:bodyPr>
            <a:normAutofit/>
          </a:bodyPr>
          <a:lstStyle/>
          <a:p>
            <a:r>
              <a:rPr lang="nl-NL" dirty="0"/>
              <a:t>Vampiergebruik beltrafo 5 W</a:t>
            </a:r>
          </a:p>
          <a:p>
            <a:r>
              <a:rPr lang="nl-NL" dirty="0"/>
              <a:t>200M huizen in Europa: ca. 1000MW</a:t>
            </a:r>
          </a:p>
          <a:p>
            <a:r>
              <a:rPr lang="nl-NL" dirty="0"/>
              <a:t>Centrale van 600MW, 1000/600 = 2 (afgerond)</a:t>
            </a:r>
          </a:p>
          <a:p>
            <a:endParaRPr lang="nl-NL" dirty="0"/>
          </a:p>
          <a:p>
            <a:r>
              <a:rPr lang="nl-NL" dirty="0"/>
              <a:t>“Nuttig gebruik” ca. 150s per jaar</a:t>
            </a:r>
          </a:p>
          <a:p>
            <a:r>
              <a:rPr lang="nl-NL" dirty="0"/>
              <a:t>Vervang door SMPS of batterijen</a:t>
            </a:r>
          </a:p>
          <a:p>
            <a:r>
              <a:rPr lang="nl-NL" dirty="0"/>
              <a:t>Wat doet een “grote kolencentrale”?</a:t>
            </a:r>
          </a:p>
          <a:p>
            <a:pPr lvl="1"/>
            <a:r>
              <a:rPr lang="nl-NL" dirty="0"/>
              <a:t>Amercentrale 1981: 645MW</a:t>
            </a:r>
          </a:p>
          <a:p>
            <a:pPr lvl="1"/>
            <a:r>
              <a:rPr lang="nl-NL" dirty="0"/>
              <a:t>Eemshaven 2015: 1560MW                  (Wikipedia!)</a:t>
            </a:r>
          </a:p>
        </p:txBody>
      </p:sp>
    </p:spTree>
    <p:extLst>
      <p:ext uri="{BB962C8B-B14F-4D97-AF65-F5344CB8AC3E}">
        <p14:creationId xmlns:p14="http://schemas.microsoft.com/office/powerpoint/2010/main" val="1231172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F7C47-BB7E-452B-BCE0-8D17CEBB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nou nog even meten….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4B3E7-F355-498D-BEB6-C849DBB80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4929411"/>
          </a:xfrm>
        </p:spPr>
        <p:txBody>
          <a:bodyPr/>
          <a:lstStyle/>
          <a:p>
            <a:r>
              <a:rPr lang="nl-NL" dirty="0" err="1"/>
              <a:t>Friedland</a:t>
            </a:r>
            <a:r>
              <a:rPr lang="nl-NL" dirty="0"/>
              <a:t> 752 (1980) gebruikt tot 2017</a:t>
            </a:r>
            <a:br>
              <a:rPr lang="nl-NL" dirty="0"/>
            </a:br>
            <a:r>
              <a:rPr lang="nl-NL" dirty="0"/>
              <a:t>Bell &amp; </a:t>
            </a:r>
            <a:r>
              <a:rPr lang="nl-NL" dirty="0" err="1"/>
              <a:t>Chime</a:t>
            </a:r>
            <a:r>
              <a:rPr lang="nl-NL" dirty="0"/>
              <a:t> </a:t>
            </a:r>
            <a:r>
              <a:rPr lang="nl-NL" dirty="0" err="1"/>
              <a:t>Isolating</a:t>
            </a:r>
            <a:r>
              <a:rPr lang="nl-NL" dirty="0"/>
              <a:t> </a:t>
            </a:r>
            <a:r>
              <a:rPr lang="nl-NL" dirty="0" err="1"/>
              <a:t>Transformer</a:t>
            </a:r>
            <a:endParaRPr lang="nl-NL" dirty="0"/>
          </a:p>
          <a:p>
            <a:r>
              <a:rPr lang="nl-NL" dirty="0" err="1"/>
              <a:t>Nullast</a:t>
            </a:r>
            <a:r>
              <a:rPr lang="nl-NL" dirty="0"/>
              <a:t>: 1,3W, 840gr</a:t>
            </a:r>
          </a:p>
        </p:txBody>
      </p:sp>
      <p:pic>
        <p:nvPicPr>
          <p:cNvPr id="5" name="Afbeelding 4" descr="Afbeelding met elektronica&#10;&#10;Automatisch gegenereerde beschrijving">
            <a:extLst>
              <a:ext uri="{FF2B5EF4-FFF2-40B4-BE49-F238E27FC236}">
                <a16:creationId xmlns:a16="http://schemas.microsoft.com/office/drawing/2014/main" id="{269F4919-E540-42BF-BD67-B5082BD3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01262"/>
            <a:ext cx="4129844" cy="3097383"/>
          </a:xfrm>
          <a:prstGeom prst="rect">
            <a:avLst/>
          </a:prstGeom>
        </p:spPr>
      </p:pic>
      <p:pic>
        <p:nvPicPr>
          <p:cNvPr id="7" name="Afbeelding 6" descr="Afbeelding met binnen&#10;&#10;Automatisch gegenereerde beschrijving">
            <a:extLst>
              <a:ext uri="{FF2B5EF4-FFF2-40B4-BE49-F238E27FC236}">
                <a16:creationId xmlns:a16="http://schemas.microsoft.com/office/drawing/2014/main" id="{8AE21681-C237-4A40-927A-9DF43FAE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1648" r="9699" b="17940"/>
          <a:stretch/>
        </p:blipFill>
        <p:spPr>
          <a:xfrm>
            <a:off x="705821" y="4005064"/>
            <a:ext cx="3828257" cy="2736304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3ADD3D6-BD7A-437D-ACD2-EC87126CCB7F}"/>
              </a:ext>
            </a:extLst>
          </p:cNvPr>
          <p:cNvSpPr txBox="1">
            <a:spLocks/>
          </p:cNvSpPr>
          <p:nvPr/>
        </p:nvSpPr>
        <p:spPr>
          <a:xfrm>
            <a:off x="4782699" y="4796799"/>
            <a:ext cx="4330824" cy="178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Hoge eis aan isolatie!</a:t>
            </a:r>
          </a:p>
          <a:p>
            <a:r>
              <a:rPr lang="nl-NL" dirty="0">
                <a:solidFill>
                  <a:srgbClr val="FF0000"/>
                </a:solidFill>
              </a:rPr>
              <a:t>200M van deze is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1/6 van Eemshaven!</a:t>
            </a:r>
          </a:p>
        </p:txBody>
      </p:sp>
    </p:spTree>
    <p:extLst>
      <p:ext uri="{BB962C8B-B14F-4D97-AF65-F5344CB8AC3E}">
        <p14:creationId xmlns:p14="http://schemas.microsoft.com/office/powerpoint/2010/main" val="194692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15124-8E71-4C34-9149-2A521D42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98F33-0949-4E94-8599-E463B967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Het grote werk: nee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is een Watt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Gereedschap voor besparen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Voorbeelden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Discussie</a:t>
            </a:r>
          </a:p>
        </p:txBody>
      </p:sp>
    </p:spTree>
    <p:extLst>
      <p:ext uri="{BB962C8B-B14F-4D97-AF65-F5344CB8AC3E}">
        <p14:creationId xmlns:p14="http://schemas.microsoft.com/office/powerpoint/2010/main" val="4026222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355D3-D021-486D-946C-A9220ED1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Bel-stelling van 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D4241-D1B7-4E2D-AA1D-FBA81545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flinke kolencentrale kan op een zondag alle stroom opwekken voor alle beltrafo’s in de hele Europese Unie voor de hele week</a:t>
            </a:r>
          </a:p>
        </p:txBody>
      </p:sp>
    </p:spTree>
    <p:extLst>
      <p:ext uri="{BB962C8B-B14F-4D97-AF65-F5344CB8AC3E}">
        <p14:creationId xmlns:p14="http://schemas.microsoft.com/office/powerpoint/2010/main" val="3852365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930F0-51DE-4FFC-A72F-87103C9D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Schakelklok (Action: 2 voor 4€)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7527AB-7696-4F1F-AA48-675E40EE6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Bespaar op bedrijfstijd met klok</a:t>
            </a:r>
          </a:p>
          <a:p>
            <a:r>
              <a:rPr lang="nl-NL" dirty="0"/>
              <a:t>Bv </a:t>
            </a:r>
            <a:r>
              <a:rPr lang="nl-NL" dirty="0" err="1"/>
              <a:t>bedlicht</a:t>
            </a:r>
            <a:r>
              <a:rPr lang="nl-NL" dirty="0"/>
              <a:t> 4,4W</a:t>
            </a:r>
          </a:p>
          <a:p>
            <a:r>
              <a:rPr lang="nl-NL" dirty="0"/>
              <a:t>Schakel overdag uit</a:t>
            </a:r>
          </a:p>
          <a:p>
            <a:r>
              <a:rPr lang="nl-NL" dirty="0"/>
              <a:t>Vampier nog (gem.) 6uur</a:t>
            </a:r>
          </a:p>
          <a:p>
            <a:r>
              <a:rPr lang="nl-NL" dirty="0"/>
              <a:t>Bespaart 3,3W gemiddeld</a:t>
            </a:r>
          </a:p>
          <a:p>
            <a:endParaRPr lang="nl-NL" dirty="0"/>
          </a:p>
          <a:p>
            <a:r>
              <a:rPr lang="nl-NL" dirty="0"/>
              <a:t>Klopt dit verhaal??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F68212-C430-4C71-B4DC-77AA98E9A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71997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60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DB0CE-8825-4FCE-9552-FB8F79BD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Schakelklok gebruikt ook stroom!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498188-49FD-44BB-883D-1B98498C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/>
          </a:bodyPr>
          <a:lstStyle/>
          <a:p>
            <a:r>
              <a:rPr lang="nl-NL" dirty="0"/>
              <a:t>Hoeveel is dat?</a:t>
            </a:r>
          </a:p>
          <a:p>
            <a:r>
              <a:rPr lang="nl-NL" dirty="0"/>
              <a:t>Bij groot vermogen verwaarloosbaar…</a:t>
            </a:r>
            <a:br>
              <a:rPr lang="nl-NL" dirty="0"/>
            </a:br>
            <a:r>
              <a:rPr lang="nl-NL" dirty="0"/>
              <a:t>… maar bij 3,3W niet</a:t>
            </a:r>
          </a:p>
          <a:p>
            <a:r>
              <a:rPr lang="nl-NL" dirty="0"/>
              <a:t>Digitale heeft </a:t>
            </a:r>
            <a:br>
              <a:rPr lang="nl-NL" dirty="0"/>
            </a:br>
            <a:r>
              <a:rPr lang="nl-NL" dirty="0"/>
              <a:t>weekprogramma</a:t>
            </a:r>
          </a:p>
          <a:p>
            <a:endParaRPr lang="nl-NL" dirty="0"/>
          </a:p>
          <a:p>
            <a:r>
              <a:rPr lang="nl-NL" dirty="0"/>
              <a:t>Kost een mechanische </a:t>
            </a:r>
            <a:br>
              <a:rPr lang="nl-NL" dirty="0"/>
            </a:br>
            <a:r>
              <a:rPr lang="nl-NL" dirty="0"/>
              <a:t>meer of minder </a:t>
            </a:r>
            <a:br>
              <a:rPr lang="nl-NL" dirty="0"/>
            </a:br>
            <a:r>
              <a:rPr lang="nl-NL" dirty="0"/>
              <a:t>dan een digitale?</a:t>
            </a:r>
          </a:p>
        </p:txBody>
      </p:sp>
      <p:pic>
        <p:nvPicPr>
          <p:cNvPr id="5" name="Picture 4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D700880B-47AF-451C-AB21-EC21F5BC1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1" b="12543"/>
          <a:stretch/>
        </p:blipFill>
        <p:spPr>
          <a:xfrm>
            <a:off x="4788490" y="2756101"/>
            <a:ext cx="4228888" cy="39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24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9A4C3-640A-40E9-906B-9223659F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zit er in de Action-klok?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1A23F6-8748-4146-BA88-E18466EF9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983162"/>
          </a:xfrm>
        </p:spPr>
        <p:txBody>
          <a:bodyPr>
            <a:normAutofit/>
          </a:bodyPr>
          <a:lstStyle/>
          <a:p>
            <a:r>
              <a:rPr lang="nl-NL" dirty="0"/>
              <a:t>Contacten 230V</a:t>
            </a:r>
          </a:p>
          <a:p>
            <a:r>
              <a:rPr lang="nl-NL" dirty="0"/>
              <a:t>Schakelaar</a:t>
            </a:r>
          </a:p>
          <a:p>
            <a:r>
              <a:rPr lang="nl-NL" dirty="0"/>
              <a:t>Motortje</a:t>
            </a:r>
          </a:p>
          <a:p>
            <a:r>
              <a:rPr lang="nl-NL" dirty="0"/>
              <a:t>Vertraging</a:t>
            </a:r>
          </a:p>
          <a:p>
            <a:endParaRPr lang="nl-NL" dirty="0"/>
          </a:p>
          <a:p>
            <a:r>
              <a:rPr lang="nl-NL" dirty="0"/>
              <a:t>Ballast-R 47k</a:t>
            </a:r>
          </a:p>
          <a:p>
            <a:r>
              <a:rPr lang="nl-NL" dirty="0"/>
              <a:t>Verbruik 1W, bijna geheel in ballast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E6FF5A4-4B6F-4FF5-B692-FF6DA4C3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5583" r="13747" b="10982"/>
          <a:stretch/>
        </p:blipFill>
        <p:spPr>
          <a:xfrm>
            <a:off x="4716016" y="1145735"/>
            <a:ext cx="3970784" cy="55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78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DB0CE-8825-4FCE-9552-FB8F79BD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Schakelklok gebruikt ook stroom!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498188-49FD-44BB-883D-1B98498CA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Mechanische Action-klok: 1W</a:t>
            </a:r>
          </a:p>
          <a:p>
            <a:r>
              <a:rPr lang="nl-NL" dirty="0"/>
              <a:t>Digitale Ali-klok: 0,6W</a:t>
            </a:r>
          </a:p>
          <a:p>
            <a:r>
              <a:rPr lang="nl-NL" dirty="0"/>
              <a:t>Gemodificeerde Gerard-klok: 0,1W</a:t>
            </a:r>
          </a:p>
          <a:p>
            <a:pPr lvl="1"/>
            <a:r>
              <a:rPr lang="nl-NL" dirty="0"/>
              <a:t>Vervang 47k ballast-R door 50nF ballast-C (20ct)</a:t>
            </a:r>
            <a:br>
              <a:rPr lang="nl-NL" dirty="0"/>
            </a:br>
            <a:r>
              <a:rPr lang="nl-NL" dirty="0"/>
              <a:t>Formule: </a:t>
            </a:r>
            <a:r>
              <a:rPr lang="nl-NL" dirty="0" err="1"/>
              <a:t>nF</a:t>
            </a:r>
            <a:r>
              <a:rPr lang="nl-NL" dirty="0"/>
              <a:t> = 3000/k</a:t>
            </a:r>
            <a:r>
              <a:rPr lang="el-GR" dirty="0"/>
              <a:t>Ω</a:t>
            </a:r>
            <a:endParaRPr lang="nl-NL" dirty="0"/>
          </a:p>
          <a:p>
            <a:pPr lvl="1"/>
            <a:r>
              <a:rPr lang="nl-NL" dirty="0"/>
              <a:t>Vampier van 1,0 naar 0,1W</a:t>
            </a:r>
          </a:p>
          <a:p>
            <a:r>
              <a:rPr lang="nl-NL" dirty="0"/>
              <a:t>Klok is 10 jaar oud:</a:t>
            </a:r>
            <a:br>
              <a:rPr lang="nl-NL" dirty="0"/>
            </a:br>
            <a:r>
              <a:rPr lang="nl-NL" dirty="0"/>
              <a:t>20 € in R (maar kan er niet meer uit </a:t>
            </a:r>
            <a:r>
              <a:rPr lang="nl-NL" dirty="0">
                <a:sym typeface="Wingdings" panose="05000000000000000000" pitchFamily="2" charset="2"/>
              </a:rPr>
              <a:t>)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051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262AC-CEA8-43A1-A16B-843D7EA6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Discussie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2A96B2-639F-4F6D-A905-72C14C49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83162"/>
          </a:xfrm>
        </p:spPr>
        <p:txBody>
          <a:bodyPr/>
          <a:lstStyle/>
          <a:p>
            <a:r>
              <a:rPr lang="nl-NL" dirty="0"/>
              <a:t>Simpele maatregelen zijn </a:t>
            </a:r>
            <a:r>
              <a:rPr lang="nl-NL" dirty="0" err="1"/>
              <a:t>kosten-effectief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r>
              <a:rPr lang="nl-NL" dirty="0"/>
              <a:t>Maar niet schaalbaar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Even je huis doorlopen bespaart tientallen €€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Modellen en rekenen zijn onmisbaar,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je kunt niet alles meten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Veiligheid van </a:t>
            </a:r>
            <a:r>
              <a:rPr lang="nl-NL">
                <a:sym typeface="Wingdings" panose="05000000000000000000" pitchFamily="2" charset="2"/>
              </a:rPr>
              <a:t>geschakelde voedingen ???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119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F4DE7-B4FA-4273-B2B9-84ECD655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Installatiekosten per Watt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46B8E-5659-4D05-ACA5-5FA44136B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nl-NL" dirty="0"/>
              <a:t>Kernstroom?  10G€ voor 1500MW:   7 €</a:t>
            </a:r>
          </a:p>
          <a:p>
            <a:r>
              <a:rPr lang="nl-NL" dirty="0"/>
              <a:t>Kolen (Maasvlakte, 1,7G voor 1070MW): 1,6 €</a:t>
            </a:r>
          </a:p>
          <a:p>
            <a:pPr lvl="1"/>
            <a:r>
              <a:rPr lang="nl-NL" dirty="0"/>
              <a:t>Plus bedrijfskosten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Zonnepaneel 2500€ voor 180W: 14 €</a:t>
            </a:r>
          </a:p>
          <a:p>
            <a:r>
              <a:rPr lang="nl-NL" dirty="0"/>
              <a:t>Wind (Noordzee 200M€ voor 35MW):  7€ </a:t>
            </a:r>
          </a:p>
          <a:p>
            <a:pPr lvl="1"/>
            <a:r>
              <a:rPr lang="nl-NL" dirty="0"/>
              <a:t>(Vrijwel) geen bedrijfskosten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pPr lvl="1"/>
            <a:r>
              <a:rPr lang="nl-NL" dirty="0"/>
              <a:t>Levert in pieken en dalen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Kleine Maatregelen: 0,2 – 2 €</a:t>
            </a:r>
          </a:p>
          <a:p>
            <a:pPr lvl="1"/>
            <a:r>
              <a:rPr lang="nl-NL" dirty="0"/>
              <a:t>Nooit meer naar omkijken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259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C5B66-0AD7-4D52-A4C5-1F06D342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Bedrijfskosten per Watt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391353-0ADE-48A8-8D05-B36ECD72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Kerncentrale:</a:t>
            </a:r>
          </a:p>
          <a:p>
            <a:pPr lvl="1"/>
            <a:r>
              <a:rPr lang="nl-NL" dirty="0"/>
              <a:t>Wikipedia </a:t>
            </a:r>
            <a:r>
              <a:rPr lang="nl-NL" dirty="0" err="1">
                <a:hlinkClick r:id="rId2"/>
              </a:rPr>
              <a:t>Hinckley</a:t>
            </a:r>
            <a:r>
              <a:rPr lang="nl-NL" dirty="0">
                <a:hlinkClick r:id="rId2"/>
              </a:rPr>
              <a:t> Point</a:t>
            </a:r>
            <a:r>
              <a:rPr lang="nl-NL" dirty="0"/>
              <a:t>, sectie </a:t>
            </a:r>
            <a:r>
              <a:rPr lang="nl-NL" dirty="0" err="1"/>
              <a:t>Economics</a:t>
            </a:r>
            <a:endParaRPr lang="nl-NL" dirty="0"/>
          </a:p>
          <a:p>
            <a:r>
              <a:rPr lang="nl-NL" dirty="0"/>
              <a:t>Maasvlakte:</a:t>
            </a:r>
          </a:p>
          <a:p>
            <a:pPr lvl="1"/>
            <a:r>
              <a:rPr lang="nl-NL" dirty="0"/>
              <a:t>50kg kolen per seconde</a:t>
            </a:r>
          </a:p>
          <a:p>
            <a:pPr lvl="1"/>
            <a:r>
              <a:rPr lang="nl-NL" dirty="0"/>
              <a:t>Personeel, Reparaties</a:t>
            </a:r>
          </a:p>
          <a:p>
            <a:r>
              <a:rPr lang="nl-NL" dirty="0"/>
              <a:t>Vierde wet van Gerard</a:t>
            </a:r>
            <a:br>
              <a:rPr lang="nl-NL" dirty="0"/>
            </a:br>
            <a:r>
              <a:rPr lang="nl-NL" dirty="0">
                <a:solidFill>
                  <a:srgbClr val="00B0F0"/>
                </a:solidFill>
              </a:rPr>
              <a:t>Installaties die je niet meer nodig hebt, vereisen ook geen onderhoud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2130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A03B7-2A25-4466-BE3B-AB751483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Gewoon doen!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E67002-F15F-4039-B3A6-F675F776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Ga met een </a:t>
            </a:r>
            <a:r>
              <a:rPr lang="nl-NL" dirty="0" err="1"/>
              <a:t>Watt-meter</a:t>
            </a:r>
            <a:r>
              <a:rPr lang="nl-NL" dirty="0"/>
              <a:t> je huis rond</a:t>
            </a:r>
          </a:p>
          <a:p>
            <a:r>
              <a:rPr lang="nl-NL" dirty="0"/>
              <a:t>Meet bij AAN </a:t>
            </a:r>
            <a:r>
              <a:rPr lang="nl-NL" dirty="0">
                <a:solidFill>
                  <a:srgbClr val="0070C0"/>
                </a:solidFill>
              </a:rPr>
              <a:t>maar vooral ook bij UIT</a:t>
            </a:r>
          </a:p>
          <a:p>
            <a:r>
              <a:rPr lang="nl-NL" dirty="0"/>
              <a:t>Gerards 3-V’s:</a:t>
            </a:r>
          </a:p>
          <a:p>
            <a:pPr lvl="1"/>
            <a:r>
              <a:rPr lang="nl-NL" dirty="0"/>
              <a:t>Vervang (Versterker, Gloeilamp)</a:t>
            </a:r>
          </a:p>
          <a:p>
            <a:pPr lvl="1"/>
            <a:r>
              <a:rPr lang="nl-NL" dirty="0"/>
              <a:t>Verwijder (Wekker)</a:t>
            </a:r>
          </a:p>
          <a:p>
            <a:pPr lvl="1"/>
            <a:r>
              <a:rPr lang="nl-NL" dirty="0"/>
              <a:t>Verbeter (SMPS, schakelaars)</a:t>
            </a:r>
          </a:p>
          <a:p>
            <a:endParaRPr lang="nl-NL" dirty="0"/>
          </a:p>
          <a:p>
            <a:r>
              <a:rPr lang="nl-NL" dirty="0"/>
              <a:t>Ik hoor graag je besparing! </a:t>
            </a:r>
            <a:br>
              <a:rPr lang="nl-NL" dirty="0"/>
            </a:br>
            <a:r>
              <a:rPr lang="nl-NL" dirty="0"/>
              <a:t>Doel: 250vW met elkaar        (Toronto </a:t>
            </a:r>
            <a:r>
              <a:rPr lang="nl-NL" dirty="0">
                <a:sym typeface="Wingdings" panose="05000000000000000000" pitchFamily="2" charset="2"/>
              </a:rPr>
              <a:t>)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586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en-US" dirty="0" err="1"/>
              <a:t>Gloeilamp</a:t>
            </a:r>
            <a:endParaRPr lang="en-US" dirty="0"/>
          </a:p>
          <a:p>
            <a:r>
              <a:rPr lang="en-US" dirty="0"/>
              <a:t>Wattmeter</a:t>
            </a:r>
          </a:p>
          <a:p>
            <a:r>
              <a:rPr lang="en-US" dirty="0" err="1"/>
              <a:t>Schakelklok</a:t>
            </a:r>
            <a:r>
              <a:rPr lang="en-US" dirty="0"/>
              <a:t> </a:t>
            </a:r>
          </a:p>
          <a:p>
            <a:r>
              <a:rPr lang="en-US" dirty="0"/>
              <a:t>Dure </a:t>
            </a:r>
            <a:r>
              <a:rPr lang="en-US" dirty="0" err="1"/>
              <a:t>weerstand</a:t>
            </a:r>
            <a:endParaRPr lang="en-US" dirty="0"/>
          </a:p>
          <a:p>
            <a:r>
              <a:rPr lang="en-US" dirty="0" err="1"/>
              <a:t>Stekkerschakelaar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/>
          <a:lstStyle/>
          <a:p>
            <a:r>
              <a:rPr lang="en-US" dirty="0"/>
              <a:t>SMPS, chassis-plug</a:t>
            </a:r>
          </a:p>
          <a:p>
            <a:r>
              <a:rPr lang="en-US" dirty="0"/>
              <a:t>Grundig 225</a:t>
            </a:r>
          </a:p>
        </p:txBody>
      </p:sp>
    </p:spTree>
    <p:extLst>
      <p:ext uri="{BB962C8B-B14F-4D97-AF65-F5344CB8AC3E}">
        <p14:creationId xmlns:p14="http://schemas.microsoft.com/office/powerpoint/2010/main" val="354553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721DE-1611-4CE1-B5F8-EE3BB859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Het Grote Werk: nee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5C7C17-8D19-47ED-A7FE-099EEDF7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nl-NL" dirty="0"/>
              <a:t>Het gaat vanavond om “Klein Bier”: </a:t>
            </a:r>
            <a:br>
              <a:rPr lang="nl-NL" dirty="0"/>
            </a:br>
            <a:r>
              <a:rPr lang="nl-NL" dirty="0"/>
              <a:t>kleine dingetjes voor een beetje besparing</a:t>
            </a:r>
            <a:br>
              <a:rPr lang="nl-NL" dirty="0"/>
            </a:br>
            <a:r>
              <a:rPr lang="nl-NL" dirty="0"/>
              <a:t>Laaghangend fruit: het is wel heel makkelijk</a:t>
            </a:r>
          </a:p>
          <a:p>
            <a:endParaRPr lang="nl-NL" dirty="0"/>
          </a:p>
          <a:p>
            <a:r>
              <a:rPr lang="nl-NL" dirty="0"/>
              <a:t>Altijd: Isoleren, Dubbel glas, Zonnepanelen</a:t>
            </a:r>
          </a:p>
          <a:p>
            <a:r>
              <a:rPr lang="nl-NL" dirty="0" err="1"/>
              <a:t>Slurpers</a:t>
            </a:r>
            <a:r>
              <a:rPr lang="nl-NL" dirty="0"/>
              <a:t>: airco, droger, gebruik bewust</a:t>
            </a:r>
          </a:p>
          <a:p>
            <a:r>
              <a:rPr lang="nl-NL" dirty="0"/>
              <a:t>Let op </a:t>
            </a:r>
            <a:r>
              <a:rPr lang="nl-NL" dirty="0" err="1"/>
              <a:t>energielabels</a:t>
            </a:r>
            <a:r>
              <a:rPr lang="nl-NL" dirty="0"/>
              <a:t> bij aanschaf</a:t>
            </a:r>
            <a:br>
              <a:rPr lang="nl-NL" dirty="0"/>
            </a:br>
            <a:r>
              <a:rPr lang="nl-NL" dirty="0"/>
              <a:t>(en soms is vervangen zinvol!!)</a:t>
            </a:r>
          </a:p>
        </p:txBody>
      </p:sp>
    </p:spTree>
    <p:extLst>
      <p:ext uri="{BB962C8B-B14F-4D97-AF65-F5344CB8AC3E}">
        <p14:creationId xmlns:p14="http://schemas.microsoft.com/office/powerpoint/2010/main" val="3881611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FFF6-0386-4E0A-8C79-5431E7C7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Vampierstroom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4ECCAE-0DA4-453E-85B2-CB083A13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Gerapporteerde metingen na een maand:</a:t>
            </a:r>
          </a:p>
          <a:p>
            <a:endParaRPr lang="nl-NL" dirty="0"/>
          </a:p>
          <a:p>
            <a:r>
              <a:rPr lang="nl-NL" dirty="0"/>
              <a:t>Beltrafo’s (W): </a:t>
            </a:r>
            <a:r>
              <a:rPr lang="nl-NL" dirty="0">
                <a:solidFill>
                  <a:srgbClr val="00B050"/>
                </a:solidFill>
              </a:rPr>
              <a:t>0,5  0,6  </a:t>
            </a:r>
            <a:r>
              <a:rPr lang="nl-NL" dirty="0"/>
              <a:t>1,3</a:t>
            </a:r>
            <a:r>
              <a:rPr lang="nl-NL" dirty="0">
                <a:solidFill>
                  <a:srgbClr val="00B050"/>
                </a:solidFill>
              </a:rPr>
              <a:t>  </a:t>
            </a:r>
            <a:r>
              <a:rPr lang="nl-NL" dirty="0"/>
              <a:t>3,0  </a:t>
            </a:r>
            <a:r>
              <a:rPr lang="nl-NL" dirty="0">
                <a:solidFill>
                  <a:srgbClr val="FF0000"/>
                </a:solidFill>
              </a:rPr>
              <a:t>9,0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/>
              <a:t>Besparing (W): 2  9  25  66(=130€/j)</a:t>
            </a:r>
          </a:p>
          <a:p>
            <a:endParaRPr lang="nl-NL" dirty="0"/>
          </a:p>
          <a:p>
            <a:r>
              <a:rPr lang="nl-NL" dirty="0"/>
              <a:t>Modems/ontvanger </a:t>
            </a:r>
            <a:r>
              <a:rPr lang="nl-NL" dirty="0">
                <a:solidFill>
                  <a:srgbClr val="FF0000"/>
                </a:solidFill>
              </a:rPr>
              <a:t>Ziggo</a:t>
            </a:r>
            <a:r>
              <a:rPr lang="nl-NL" dirty="0"/>
              <a:t>: &gt;10W</a:t>
            </a:r>
          </a:p>
        </p:txBody>
      </p:sp>
    </p:spTree>
    <p:extLst>
      <p:ext uri="{BB962C8B-B14F-4D97-AF65-F5344CB8AC3E}">
        <p14:creationId xmlns:p14="http://schemas.microsoft.com/office/powerpoint/2010/main" val="316562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17283-4EB7-4719-8B6C-175AAC82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Verlichten is belangrijk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C23B4A-E665-4919-AB22-BE5569A35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0712"/>
          </a:xfrm>
        </p:spPr>
        <p:txBody>
          <a:bodyPr>
            <a:normAutofit/>
          </a:bodyPr>
          <a:lstStyle/>
          <a:p>
            <a:r>
              <a:rPr lang="nl-NL" dirty="0"/>
              <a:t>Kranten: dieven, moordenaars, terroristen, inbrekers, struikrovers</a:t>
            </a:r>
          </a:p>
          <a:p>
            <a:r>
              <a:rPr lang="nl-NL" dirty="0"/>
              <a:t>Grootste risico: Val in huis!</a:t>
            </a:r>
            <a:br>
              <a:rPr lang="nl-NL" dirty="0"/>
            </a:br>
            <a:r>
              <a:rPr lang="nl-NL" dirty="0"/>
              <a:t>4000 doden per jaar</a:t>
            </a:r>
          </a:p>
          <a:p>
            <a:r>
              <a:rPr lang="nl-NL" dirty="0"/>
              <a:t>Te vermijden door</a:t>
            </a:r>
          </a:p>
          <a:p>
            <a:pPr lvl="1"/>
            <a:r>
              <a:rPr lang="nl-NL" dirty="0"/>
              <a:t>Goede verlichting</a:t>
            </a:r>
          </a:p>
          <a:p>
            <a:pPr lvl="1"/>
            <a:r>
              <a:rPr lang="nl-NL" dirty="0"/>
              <a:t>Geen losse snoeren of troep</a:t>
            </a:r>
          </a:p>
          <a:p>
            <a:r>
              <a:rPr lang="nl-NL" dirty="0"/>
              <a:t>Niet op hoeveelheid</a:t>
            </a:r>
            <a:br>
              <a:rPr lang="nl-NL" dirty="0"/>
            </a:br>
            <a:r>
              <a:rPr lang="nl-NL" dirty="0"/>
              <a:t>licht bezuinigen!!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A25AC4-AD1E-4D3B-B695-E1E3F3E41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52869"/>
            <a:ext cx="3336032" cy="44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1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BBD7E-41FB-4ADD-8C88-DD9226C2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Huishoudelijke bronnen van CO</a:t>
            </a:r>
            <a:r>
              <a:rPr lang="nl-NL" baseline="-25000" dirty="0"/>
              <a:t>2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6C1CE7-CB22-4A5C-9115-D877F6C8D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Gas 1500m</a:t>
            </a:r>
            <a:r>
              <a:rPr lang="nl-NL" baseline="30000" dirty="0"/>
              <a:t>3</a:t>
            </a:r>
            <a:r>
              <a:rPr lang="nl-NL" dirty="0"/>
              <a:t>, 2kg/kuub 	geeft 3000kg</a:t>
            </a:r>
          </a:p>
          <a:p>
            <a:r>
              <a:rPr lang="nl-NL" dirty="0"/>
              <a:t>Auto 1000l, met 3kg/l 	geeft 3000kg</a:t>
            </a:r>
          </a:p>
          <a:p>
            <a:r>
              <a:rPr lang="nl-NL" dirty="0"/>
              <a:t>Stroom 3000kWh, x 1kg 	geeft 3000kg</a:t>
            </a:r>
          </a:p>
          <a:p>
            <a:r>
              <a:rPr lang="nl-NL" dirty="0"/>
              <a:t>Retour Toronto 2 pers 	geeft 3000kg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Zijn we er dan?</a:t>
            </a:r>
          </a:p>
          <a:p>
            <a:pPr marL="0" indent="0">
              <a:buNone/>
            </a:pPr>
            <a:r>
              <a:rPr lang="nl-NL" dirty="0"/>
              <a:t>Kijk ook naar indirect verbruik!</a:t>
            </a:r>
          </a:p>
        </p:txBody>
      </p:sp>
    </p:spTree>
    <p:extLst>
      <p:ext uri="{BB962C8B-B14F-4D97-AF65-F5344CB8AC3E}">
        <p14:creationId xmlns:p14="http://schemas.microsoft.com/office/powerpoint/2010/main" val="111428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80B70-38FC-44B2-B85D-9F5F3152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C279E6-F5F5-47A6-B401-B264D3E8E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9" y="0"/>
            <a:ext cx="8473202" cy="6857999"/>
          </a:xfrm>
        </p:spPr>
      </p:pic>
    </p:spTree>
    <p:extLst>
      <p:ext uri="{BB962C8B-B14F-4D97-AF65-F5344CB8AC3E}">
        <p14:creationId xmlns:p14="http://schemas.microsoft.com/office/powerpoint/2010/main" val="146469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28799-AB3C-4954-B8D6-6A8E3629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2.  Wat is een Watt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BE8C8-502F-4A96-8DAF-24E13345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/>
          </a:bodyPr>
          <a:lstStyle/>
          <a:p>
            <a:r>
              <a:rPr lang="nl-NL" dirty="0"/>
              <a:t>SI-Eenheid van vermogen:</a:t>
            </a:r>
            <a:br>
              <a:rPr lang="nl-NL" dirty="0"/>
            </a:br>
            <a:r>
              <a:rPr lang="nl-NL" dirty="0"/>
              <a:t>Energie per tijdseenheid</a:t>
            </a:r>
          </a:p>
          <a:p>
            <a:endParaRPr lang="nl-NL" dirty="0"/>
          </a:p>
          <a:p>
            <a:r>
              <a:rPr lang="nl-NL" dirty="0"/>
              <a:t>Bv Gloeilamp van 40W, </a:t>
            </a:r>
            <a:r>
              <a:rPr lang="nl-NL" dirty="0" err="1"/>
              <a:t>LED-lamp</a:t>
            </a:r>
            <a:r>
              <a:rPr lang="nl-NL" dirty="0"/>
              <a:t> van 5W</a:t>
            </a:r>
          </a:p>
          <a:p>
            <a:r>
              <a:rPr lang="nl-NL" dirty="0"/>
              <a:t>Magnetron 600W</a:t>
            </a:r>
          </a:p>
          <a:p>
            <a:r>
              <a:rPr lang="nl-NL" dirty="0"/>
              <a:t>Fietser levert 75W</a:t>
            </a:r>
          </a:p>
          <a:p>
            <a:endParaRPr lang="nl-NL" dirty="0"/>
          </a:p>
          <a:p>
            <a:r>
              <a:rPr lang="nl-NL" dirty="0"/>
              <a:t>Een Watt is weinig</a:t>
            </a:r>
          </a:p>
        </p:txBody>
      </p:sp>
    </p:spTree>
    <p:extLst>
      <p:ext uri="{BB962C8B-B14F-4D97-AF65-F5344CB8AC3E}">
        <p14:creationId xmlns:p14="http://schemas.microsoft.com/office/powerpoint/2010/main" val="24886269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1977</Words>
  <Application>Microsoft Office PowerPoint</Application>
  <PresentationFormat>Diavoorstelling (4:3)</PresentationFormat>
  <Paragraphs>458</Paragraphs>
  <Slides>50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Kantoorthema</vt:lpstr>
      <vt:lpstr>Besparen  van Vampierstroom</vt:lpstr>
      <vt:lpstr>Grundig Concert Boy 225</vt:lpstr>
      <vt:lpstr>Grundig Concert Boy 225</vt:lpstr>
      <vt:lpstr>Wat gaan we doen</vt:lpstr>
      <vt:lpstr>1. Het Grote Werk: nee</vt:lpstr>
      <vt:lpstr>Verlichten is belangrijk</vt:lpstr>
      <vt:lpstr>Huishoudelijke bronnen van CO2 </vt:lpstr>
      <vt:lpstr>PowerPoint-presentatie</vt:lpstr>
      <vt:lpstr>2.  Wat is een Watt</vt:lpstr>
      <vt:lpstr>Besparing 25W met Ballast-C</vt:lpstr>
      <vt:lpstr>Besparing 25W met Ballast-C</vt:lpstr>
      <vt:lpstr>De factor tijd: VampierWatt</vt:lpstr>
      <vt:lpstr>Hoeveel CO2?</vt:lpstr>
      <vt:lpstr>Eenwieler</vt:lpstr>
      <vt:lpstr>One Watt Initiative</vt:lpstr>
      <vt:lpstr>3. Gereedschap </vt:lpstr>
      <vt:lpstr>Meten is weten</vt:lpstr>
      <vt:lpstr>Metingen in Zeist, aug 2019</vt:lpstr>
      <vt:lpstr>Metingen in Zeist, aug 2019</vt:lpstr>
      <vt:lpstr>Rekenen en Modellen</vt:lpstr>
      <vt:lpstr>Rekenen en Modellen</vt:lpstr>
      <vt:lpstr>PowerPoint-presentatie</vt:lpstr>
      <vt:lpstr>Afschakelen</vt:lpstr>
      <vt:lpstr>Geschakelde voeding</vt:lpstr>
      <vt:lpstr>Nog een paar honderd mW eraf?</vt:lpstr>
      <vt:lpstr>Heb je het wel nodig?</vt:lpstr>
      <vt:lpstr>Samenvatting Methodiek</vt:lpstr>
      <vt:lpstr>4.  Voorbeeldprojectjes</vt:lpstr>
      <vt:lpstr>Muziekversterker 2x40W</vt:lpstr>
      <vt:lpstr>Mijn Versterker-reis</vt:lpstr>
      <vt:lpstr>Radio’s</vt:lpstr>
      <vt:lpstr>Grundig Ocean Boy 204 (1964)</vt:lpstr>
      <vt:lpstr>PC-boxjes (bv HK195)</vt:lpstr>
      <vt:lpstr>Modem (ExperiaBox)</vt:lpstr>
      <vt:lpstr>PC in slaapstand?</vt:lpstr>
      <vt:lpstr>De Deurbel</vt:lpstr>
      <vt:lpstr>De Deurbel</vt:lpstr>
      <vt:lpstr>Beltrafo, berekening</vt:lpstr>
      <vt:lpstr>En nou nog even meten….</vt:lpstr>
      <vt:lpstr>Bel-stelling van Tel</vt:lpstr>
      <vt:lpstr>Schakelklok (Action: 2 voor 4€)</vt:lpstr>
      <vt:lpstr>Schakelklok gebruikt ook stroom!</vt:lpstr>
      <vt:lpstr>Wat zit er in de Action-klok?</vt:lpstr>
      <vt:lpstr>Schakelklok gebruikt ook stroom!</vt:lpstr>
      <vt:lpstr>5. Discussie</vt:lpstr>
      <vt:lpstr>Installatiekosten per Watt</vt:lpstr>
      <vt:lpstr>Bedrijfskosten per Watt</vt:lpstr>
      <vt:lpstr>Gewoon doen!</vt:lpstr>
      <vt:lpstr>Meenemen</vt:lpstr>
      <vt:lpstr>Terugblik Vampierstroom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127</cp:revision>
  <dcterms:created xsi:type="dcterms:W3CDTF">2019-01-19T09:21:01Z</dcterms:created>
  <dcterms:modified xsi:type="dcterms:W3CDTF">2023-05-11T10:08:00Z</dcterms:modified>
</cp:coreProperties>
</file>