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278" r:id="rId3"/>
    <p:sldId id="327" r:id="rId4"/>
    <p:sldId id="328" r:id="rId5"/>
    <p:sldId id="329" r:id="rId6"/>
    <p:sldId id="330" r:id="rId7"/>
    <p:sldId id="331" r:id="rId8"/>
    <p:sldId id="332" r:id="rId9"/>
    <p:sldId id="334" r:id="rId10"/>
    <p:sldId id="333" r:id="rId11"/>
    <p:sldId id="335" r:id="rId12"/>
    <p:sldId id="336" r:id="rId13"/>
    <p:sldId id="337" r:id="rId14"/>
    <p:sldId id="342" r:id="rId15"/>
    <p:sldId id="341" r:id="rId16"/>
    <p:sldId id="343" r:id="rId17"/>
    <p:sldId id="344" r:id="rId18"/>
    <p:sldId id="338" r:id="rId19"/>
    <p:sldId id="349" r:id="rId20"/>
    <p:sldId id="346" r:id="rId21"/>
    <p:sldId id="363" r:id="rId22"/>
    <p:sldId id="345" r:id="rId23"/>
    <p:sldId id="347" r:id="rId24"/>
    <p:sldId id="348" r:id="rId25"/>
    <p:sldId id="350" r:id="rId26"/>
    <p:sldId id="351" r:id="rId27"/>
    <p:sldId id="354" r:id="rId28"/>
    <p:sldId id="339" r:id="rId29"/>
    <p:sldId id="352" r:id="rId30"/>
    <p:sldId id="353" r:id="rId31"/>
    <p:sldId id="355" r:id="rId32"/>
    <p:sldId id="361" r:id="rId33"/>
    <p:sldId id="356" r:id="rId34"/>
    <p:sldId id="340" r:id="rId35"/>
    <p:sldId id="357" r:id="rId36"/>
    <p:sldId id="358" r:id="rId37"/>
    <p:sldId id="359" r:id="rId38"/>
    <p:sldId id="360" r:id="rId39"/>
    <p:sldId id="364" r:id="rId40"/>
    <p:sldId id="326" r:id="rId41"/>
    <p:sldId id="362" r:id="rId4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6" autoAdjust="0"/>
    <p:restoredTop sz="94727" autoAdjust="0"/>
  </p:normalViewPr>
  <p:slideViewPr>
    <p:cSldViewPr>
      <p:cViewPr varScale="1">
        <p:scale>
          <a:sx n="59" d="100"/>
          <a:sy n="59" d="100"/>
        </p:scale>
        <p:origin x="150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2F26E5-EEE8-4C96-960C-2957C271D158}" type="datetimeFigureOut">
              <a:rPr lang="nl-NL" smtClean="0"/>
              <a:t>11-5-2023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7AB2FB-EE13-491B-8E66-126490C0FA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6991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68B74-88D8-4BCA-9660-AF4BE3F796C8}" type="datetime1">
              <a:rPr lang="nl-NL" smtClean="0"/>
              <a:t>11-5-2023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5343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517C7-736B-4D69-99E1-B2EC9C308E91}" type="datetime1">
              <a:rPr lang="nl-NL" smtClean="0"/>
              <a:t>11-5-2023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2641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0307B-E96D-4DED-B142-4FBECAA9DA32}" type="datetime1">
              <a:rPr lang="nl-NL" smtClean="0"/>
              <a:t>11-5-2023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5468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8271A-451D-4A0D-91C1-DAF4C44835B4}" type="datetime1">
              <a:rPr lang="nl-NL" smtClean="0"/>
              <a:t>11-5-2023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5905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E0088-4EEB-4EB6-957F-C81C88E4C1F6}" type="datetime1">
              <a:rPr lang="nl-NL" smtClean="0"/>
              <a:t>11-5-2023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6070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68F2-B85A-479E-BFF6-1B74DEF70B37}" type="datetime1">
              <a:rPr lang="nl-NL" smtClean="0"/>
              <a:t>11-5-2023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5937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0E11F-FF4A-4923-B558-F6AC7BEDBB03}" type="datetime1">
              <a:rPr lang="nl-NL" smtClean="0"/>
              <a:t>11-5-2023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5063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6995F-26CE-4207-AB5F-985F2361B3B8}" type="datetime1">
              <a:rPr lang="nl-NL" smtClean="0"/>
              <a:t>11-5-2023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6466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8F88A-77C9-47CB-9413-6DFAE1938A43}" type="datetime1">
              <a:rPr lang="nl-NL" smtClean="0"/>
              <a:t>11-5-2023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9455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D758-FCB6-487F-B4AB-194F08028C7D}" type="datetime1">
              <a:rPr lang="nl-NL" smtClean="0"/>
              <a:t>11-5-2023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6185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3ECFC-19EB-4284-9FCC-473230671DB6}" type="datetime1">
              <a:rPr lang="nl-NL" smtClean="0"/>
              <a:t>11-5-2023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5794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2FEC4-701A-40FC-B436-9F5D2C077D9D}" type="datetime1">
              <a:rPr lang="nl-NL" smtClean="0"/>
              <a:t>11-5-2023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7942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nntech.nl/water-consumptie.htm" TargetMode="External"/><Relationship Id="rId2" Type="http://schemas.openxmlformats.org/officeDocument/2006/relationships/hyperlink" Target="https://nl.wikipedia.org/wiki/Verdampingswarmt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nl.wikipedia.org/wiki/Stoom-_en_gascentrale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nl.wikipedia.org/wiki/Stoom-_en_gascentrale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ea.org/reports/world-energy-investment-2021/executive-summary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s://webwoordenboek.nl/artikel/hoeveel-vorstdagen-per-jaar-in-nederland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s://webspace.science.uu.nl/~tel00101/FotoAlbum/RadioCorner/Pres/Vampier.pptx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nos.nl/nieuwsuur/artikel/2433051-klimaatwetenschappers-beperken-opwarming-aarde-gaat-mislukken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slachtofferwijzer.nl/nieuws/verkeersdoden-nederland-2019-2020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067944" y="509339"/>
            <a:ext cx="5076056" cy="1470025"/>
          </a:xfrm>
        </p:spPr>
        <p:txBody>
          <a:bodyPr/>
          <a:lstStyle/>
          <a:p>
            <a:r>
              <a:rPr lang="nl-NL" dirty="0"/>
              <a:t>De Warmtepomp</a:t>
            </a:r>
            <a:br>
              <a:rPr lang="nl-NL" dirty="0"/>
            </a:br>
            <a:r>
              <a:rPr lang="nl-NL" dirty="0"/>
              <a:t>(Nieuwe Energie 1)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553744" y="2276872"/>
            <a:ext cx="4104456" cy="1752600"/>
          </a:xfrm>
        </p:spPr>
        <p:txBody>
          <a:bodyPr/>
          <a:lstStyle/>
          <a:p>
            <a:r>
              <a:rPr lang="en-US" dirty="0"/>
              <a:t>Gerard Tel</a:t>
            </a:r>
          </a:p>
          <a:p>
            <a:r>
              <a:rPr lang="en-US" dirty="0"/>
              <a:t>LC-</a:t>
            </a:r>
            <a:r>
              <a:rPr lang="en-US" dirty="0" err="1"/>
              <a:t>Kring</a:t>
            </a:r>
            <a:r>
              <a:rPr lang="en-US" dirty="0"/>
              <a:t> 13 </a:t>
            </a:r>
            <a:r>
              <a:rPr lang="en-US" dirty="0" err="1"/>
              <a:t>juli</a:t>
            </a:r>
            <a:r>
              <a:rPr lang="en-US" dirty="0"/>
              <a:t> 2022 om 19.30</a:t>
            </a: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238B83E-1587-48B3-B361-3358E7123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</a:t>
            </a:fld>
            <a:endParaRPr lang="nl-NL"/>
          </a:p>
        </p:txBody>
      </p:sp>
      <p:pic>
        <p:nvPicPr>
          <p:cNvPr id="6" name="Afbeelding 5" descr="Afbeelding met gebouw, buiten, oranje, geschilderd&#10;&#10;Automatisch gegenereerde beschrijving">
            <a:extLst>
              <a:ext uri="{FF2B5EF4-FFF2-40B4-BE49-F238E27FC236}">
                <a16:creationId xmlns:a16="http://schemas.microsoft.com/office/drawing/2014/main" id="{56C3987B-C202-DA4D-8986-993C39A436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75" r="25588"/>
          <a:stretch/>
        </p:blipFill>
        <p:spPr>
          <a:xfrm>
            <a:off x="107504" y="188640"/>
            <a:ext cx="3816424" cy="4896386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33F441B0-C433-BF09-59A5-FE4CE16052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851" y="4397451"/>
            <a:ext cx="3816424" cy="195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698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C095A0-1DF5-E486-FC7B-38D2CEFD4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Verbruik halveren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1094AFA-D60D-0CE5-FD9B-0D8A7D9793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Ook voor stikstof dossier is dit nodig</a:t>
            </a:r>
          </a:p>
          <a:p>
            <a:r>
              <a:rPr lang="nl-NL" dirty="0"/>
              <a:t>Fijnstof/vervuiling: gezondheid</a:t>
            </a:r>
          </a:p>
          <a:p>
            <a:r>
              <a:rPr lang="nl-NL" dirty="0"/>
              <a:t>Keuze tussen</a:t>
            </a:r>
          </a:p>
          <a:p>
            <a:pPr lvl="1"/>
            <a:r>
              <a:rPr lang="nl-NL" dirty="0"/>
              <a:t>Minder kilometers</a:t>
            </a:r>
          </a:p>
          <a:p>
            <a:pPr lvl="1"/>
            <a:r>
              <a:rPr lang="nl-NL" dirty="0"/>
              <a:t>Kleinere auto’s</a:t>
            </a:r>
          </a:p>
          <a:p>
            <a:pPr lvl="1"/>
            <a:r>
              <a:rPr lang="nl-NL" dirty="0"/>
              <a:t>Langzamer rijden</a:t>
            </a:r>
          </a:p>
          <a:p>
            <a:r>
              <a:rPr lang="nl-NL" dirty="0"/>
              <a:t>Vervoer: </a:t>
            </a:r>
            <a:r>
              <a:rPr lang="nl-NL" dirty="0">
                <a:solidFill>
                  <a:srgbClr val="00B050"/>
                </a:solidFill>
              </a:rPr>
              <a:t>noodzaak</a:t>
            </a:r>
            <a:r>
              <a:rPr lang="nl-NL" dirty="0"/>
              <a:t> of </a:t>
            </a:r>
            <a:r>
              <a:rPr lang="nl-NL" dirty="0">
                <a:solidFill>
                  <a:srgbClr val="FF0000"/>
                </a:solidFill>
              </a:rPr>
              <a:t>luxe</a:t>
            </a:r>
            <a:r>
              <a:rPr lang="nl-NL" dirty="0"/>
              <a:t>?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D0F00A9-7494-7198-2F55-67C4656C4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27276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317A52-1217-E685-DDB9-E29252932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nl-NL" dirty="0"/>
              <a:t>Hoe halveren?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8DCEB67-C8F0-BE48-C3B3-C4409E7DE3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07307"/>
            <a:ext cx="8435280" cy="5231605"/>
          </a:xfrm>
        </p:spPr>
        <p:txBody>
          <a:bodyPr/>
          <a:lstStyle/>
          <a:p>
            <a:r>
              <a:rPr lang="nl-NL" dirty="0"/>
              <a:t>Vooral door </a:t>
            </a:r>
            <a:r>
              <a:rPr lang="nl-NL" dirty="0" err="1"/>
              <a:t>beprijzing</a:t>
            </a:r>
            <a:r>
              <a:rPr lang="nl-NL" dirty="0"/>
              <a:t>  (werkt het snelst)</a:t>
            </a:r>
          </a:p>
          <a:p>
            <a:pPr lvl="1"/>
            <a:r>
              <a:rPr lang="nl-NL" dirty="0"/>
              <a:t>Stopzetten van woonwerkvergoeding</a:t>
            </a:r>
          </a:p>
          <a:p>
            <a:r>
              <a:rPr lang="nl-NL" dirty="0"/>
              <a:t>Ruimtelijke ordening die geen mobiliteit vraagt</a:t>
            </a:r>
          </a:p>
          <a:p>
            <a:pPr lvl="1"/>
            <a:r>
              <a:rPr lang="nl-NL" dirty="0"/>
              <a:t>Wonen en werken dicht bij elkaar</a:t>
            </a:r>
          </a:p>
          <a:p>
            <a:pPr lvl="1"/>
            <a:r>
              <a:rPr lang="nl-NL" dirty="0"/>
              <a:t>Voorzieningen in de wijk</a:t>
            </a:r>
          </a:p>
          <a:p>
            <a:pPr lvl="1"/>
            <a:r>
              <a:rPr lang="nl-NL" dirty="0"/>
              <a:t>LC-Kring </a:t>
            </a:r>
            <a:r>
              <a:rPr lang="nl-NL" dirty="0" err="1"/>
              <a:t>ipv</a:t>
            </a:r>
            <a:r>
              <a:rPr lang="nl-NL" dirty="0"/>
              <a:t>. Radiocafé</a:t>
            </a:r>
          </a:p>
          <a:p>
            <a:r>
              <a:rPr lang="nl-NL" dirty="0"/>
              <a:t>Alternatieven voor de auto</a:t>
            </a:r>
          </a:p>
          <a:p>
            <a:pPr lvl="1"/>
            <a:r>
              <a:rPr lang="nl-NL" dirty="0"/>
              <a:t>Goed Openbaar Vervoer</a:t>
            </a:r>
          </a:p>
          <a:p>
            <a:pPr lvl="1"/>
            <a:r>
              <a:rPr lang="nl-NL" dirty="0"/>
              <a:t>Elektrische fietsen en scooters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0F1A106-F239-CB1B-5395-F9A92D336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71212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0CC266-0C67-1621-D933-A71AB93F6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Elektrisch rijden de oplossing?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F4482CA-3438-FEDD-0580-26D8A5B0CB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Alleen voor vervuiling, beetje voor geluid</a:t>
            </a:r>
          </a:p>
          <a:p>
            <a:r>
              <a:rPr lang="nl-NL" dirty="0"/>
              <a:t>Elektrisch vervoer gebruikt </a:t>
            </a:r>
            <a:br>
              <a:rPr lang="nl-NL" dirty="0"/>
            </a:br>
            <a:r>
              <a:rPr lang="nl-NL" dirty="0"/>
              <a:t>ook energie!</a:t>
            </a:r>
          </a:p>
          <a:p>
            <a:pPr lvl="1"/>
            <a:r>
              <a:rPr lang="nl-NL" dirty="0"/>
              <a:t>Auto </a:t>
            </a:r>
            <a:r>
              <a:rPr lang="nl-NL" dirty="0">
                <a:solidFill>
                  <a:srgbClr val="FF0000"/>
                </a:solidFill>
              </a:rPr>
              <a:t>150 tot 200</a:t>
            </a:r>
            <a:r>
              <a:rPr lang="nl-NL" dirty="0"/>
              <a:t> Wh/km</a:t>
            </a:r>
          </a:p>
          <a:p>
            <a:pPr lvl="1"/>
            <a:r>
              <a:rPr lang="nl-NL" dirty="0"/>
              <a:t>Scooter </a:t>
            </a:r>
            <a:r>
              <a:rPr lang="nl-NL" dirty="0">
                <a:solidFill>
                  <a:srgbClr val="FFC000"/>
                </a:solidFill>
              </a:rPr>
              <a:t>30 tot 50</a:t>
            </a:r>
            <a:r>
              <a:rPr lang="nl-NL" dirty="0"/>
              <a:t> Wh/km</a:t>
            </a:r>
          </a:p>
          <a:p>
            <a:pPr lvl="1"/>
            <a:r>
              <a:rPr lang="nl-NL" dirty="0" err="1"/>
              <a:t>Ebike</a:t>
            </a:r>
            <a:r>
              <a:rPr lang="nl-NL" dirty="0"/>
              <a:t> </a:t>
            </a:r>
            <a:r>
              <a:rPr lang="nl-NL" dirty="0">
                <a:solidFill>
                  <a:srgbClr val="92D050"/>
                </a:solidFill>
              </a:rPr>
              <a:t>7 tot 8 </a:t>
            </a:r>
            <a:r>
              <a:rPr lang="nl-NL" dirty="0"/>
              <a:t>Wh/km</a:t>
            </a:r>
          </a:p>
          <a:p>
            <a:pPr lvl="1"/>
            <a:r>
              <a:rPr lang="nl-NL" dirty="0" err="1"/>
              <a:t>Unicycle</a:t>
            </a:r>
            <a:r>
              <a:rPr lang="nl-NL" dirty="0"/>
              <a:t> </a:t>
            </a:r>
            <a:r>
              <a:rPr lang="nl-NL" dirty="0">
                <a:solidFill>
                  <a:srgbClr val="92D050"/>
                </a:solidFill>
              </a:rPr>
              <a:t>8</a:t>
            </a:r>
            <a:r>
              <a:rPr lang="nl-NL" dirty="0"/>
              <a:t> Wh/km</a:t>
            </a:r>
          </a:p>
          <a:p>
            <a:pPr lvl="1"/>
            <a:r>
              <a:rPr lang="nl-NL" dirty="0"/>
              <a:t>Fiets/lopen </a:t>
            </a:r>
            <a:r>
              <a:rPr lang="nl-NL" dirty="0">
                <a:solidFill>
                  <a:srgbClr val="00B050"/>
                </a:solidFill>
              </a:rPr>
              <a:t>0</a:t>
            </a:r>
            <a:r>
              <a:rPr lang="nl-NL" dirty="0"/>
              <a:t> Wh/km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80BD3BE-ABE9-EE10-59CD-90A37D964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12</a:t>
            </a:fld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F6ADF69-9523-D5F2-C4FE-1213C9081E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641" y="2260828"/>
            <a:ext cx="3224159" cy="4444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0412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4EE51D-C65C-F56C-031F-4B0655D09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3. Verwarmen op gas of stroom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4AD8B53-C7F2-DABF-0808-4354BC5FE4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581129"/>
            <a:ext cx="8229600" cy="1957784"/>
          </a:xfrm>
        </p:spPr>
        <p:txBody>
          <a:bodyPr/>
          <a:lstStyle/>
          <a:p>
            <a:r>
              <a:rPr lang="nl-NL" dirty="0"/>
              <a:t>Wat kost deze bak water gevuld houden?</a:t>
            </a:r>
          </a:p>
          <a:p>
            <a:r>
              <a:rPr lang="nl-NL" dirty="0"/>
              <a:t>Verwarmen = Warmteverlies compenseren</a:t>
            </a:r>
          </a:p>
          <a:p>
            <a:r>
              <a:rPr lang="nl-NL" dirty="0"/>
              <a:t>Isoleren is de goedkoopste verwarming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EFE5F80-FEF9-4B0D-C986-B05608355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13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6A8121F5-0F99-B132-5F64-0C48E9DC00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58" y="1445819"/>
            <a:ext cx="7586484" cy="2811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0421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CB6CED-31FC-BE68-B6B3-114AFE792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Hoeveel is nodig?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0F57F53-707A-19F0-1E0C-AD329C2AE9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Eenheid SI: Joule (J), hier kWh = 3,6 MJ</a:t>
            </a:r>
          </a:p>
          <a:p>
            <a:pPr lvl="1"/>
            <a:r>
              <a:rPr lang="nl-NL" dirty="0"/>
              <a:t>Appartement 8000 kWh    (8 MWh)</a:t>
            </a:r>
          </a:p>
          <a:p>
            <a:pPr lvl="1"/>
            <a:r>
              <a:rPr lang="nl-NL" dirty="0"/>
              <a:t>Vrijstaand 30000 kWh        (30 MWh)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Reken vandaag met</a:t>
            </a:r>
          </a:p>
          <a:p>
            <a:pPr lvl="1"/>
            <a:r>
              <a:rPr lang="nl-NL" dirty="0"/>
              <a:t>Stroomprijs 50ct / kWh</a:t>
            </a:r>
          </a:p>
          <a:p>
            <a:pPr lvl="1"/>
            <a:r>
              <a:rPr lang="nl-NL" dirty="0"/>
              <a:t>Gasprijs 200ct / m</a:t>
            </a:r>
            <a:r>
              <a:rPr lang="nl-NL" baseline="30000" dirty="0"/>
              <a:t>3</a:t>
            </a:r>
            <a:r>
              <a:rPr lang="nl-NL" dirty="0"/>
              <a:t> 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793BDE6-6EF1-3746-36BF-AFCA30C48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09964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84ECD2-8315-F63E-DDFB-C3DF24CDF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Stroomgebruik is verwarming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7845DE5-4D68-2746-5DB0-32870934E2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65724"/>
          </a:xfrm>
        </p:spPr>
        <p:txBody>
          <a:bodyPr/>
          <a:lstStyle/>
          <a:p>
            <a:r>
              <a:rPr lang="nl-NL" dirty="0"/>
              <a:t>Stroom door weerstand </a:t>
            </a:r>
          </a:p>
          <a:p>
            <a:pPr lvl="1"/>
            <a:r>
              <a:rPr lang="nl-NL" dirty="0"/>
              <a:t>geeft ~100% warmte</a:t>
            </a:r>
          </a:p>
          <a:p>
            <a:r>
              <a:rPr lang="nl-NL" dirty="0"/>
              <a:t>TV/Stereo: licht &amp; geluid</a:t>
            </a:r>
          </a:p>
          <a:p>
            <a:pPr lvl="1"/>
            <a:r>
              <a:rPr lang="nl-NL" dirty="0"/>
              <a:t>Wordt ook ~99% warmte</a:t>
            </a:r>
          </a:p>
          <a:p>
            <a:r>
              <a:rPr lang="nl-NL" dirty="0"/>
              <a:t>Stofzuiger, klok: motor</a:t>
            </a:r>
          </a:p>
          <a:p>
            <a:pPr lvl="1"/>
            <a:r>
              <a:rPr lang="nl-NL" dirty="0"/>
              <a:t>Beweging wordt warmte</a:t>
            </a:r>
          </a:p>
          <a:p>
            <a:pPr lvl="1"/>
            <a:endParaRPr lang="nl-NL" dirty="0"/>
          </a:p>
          <a:p>
            <a:r>
              <a:rPr lang="nl-NL" dirty="0"/>
              <a:t>Rendement is 100% </a:t>
            </a:r>
          </a:p>
          <a:p>
            <a:pPr lvl="1"/>
            <a:r>
              <a:rPr lang="nl-NL" dirty="0"/>
              <a:t>Coëfficiënt of Performance: 1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1225848-B61E-E078-DC84-3152E8BAE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15</a:t>
            </a:fld>
            <a:endParaRPr lang="nl-NL"/>
          </a:p>
        </p:txBody>
      </p:sp>
      <p:pic>
        <p:nvPicPr>
          <p:cNvPr id="6" name="Afbeelding 5" descr="Afbeelding met keukenapparaat, stofzuigen&#10;&#10;Automatisch gegenereerde beschrijving">
            <a:extLst>
              <a:ext uri="{FF2B5EF4-FFF2-40B4-BE49-F238E27FC236}">
                <a16:creationId xmlns:a16="http://schemas.microsoft.com/office/drawing/2014/main" id="{40B4C296-CE6A-F75D-10B1-421BE31169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681" y="4373562"/>
            <a:ext cx="3095625" cy="2133600"/>
          </a:xfrm>
          <a:prstGeom prst="rect">
            <a:avLst/>
          </a:prstGeom>
        </p:spPr>
      </p:pic>
      <p:pic>
        <p:nvPicPr>
          <p:cNvPr id="8" name="Afbeelding 7" descr="Afbeelding met tekst, elektronica, computer&#10;&#10;Automatisch gegenereerde beschrijving">
            <a:extLst>
              <a:ext uri="{FF2B5EF4-FFF2-40B4-BE49-F238E27FC236}">
                <a16:creationId xmlns:a16="http://schemas.microsoft.com/office/drawing/2014/main" id="{113B459F-C8C2-9FF4-C4B1-A13727AD50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275" y="2771826"/>
            <a:ext cx="2676525" cy="1933575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0642180C-CA64-4095-36D8-5E6179BDB2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347294"/>
            <a:ext cx="2376264" cy="119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8305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240A64-F12E-9326-688B-43C03CBE8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Elektrisch verwarmen met COP 1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3582623-09B7-D7D7-0D89-3284F95E8A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/>
          <a:lstStyle/>
          <a:p>
            <a:r>
              <a:rPr lang="nl-NL" dirty="0"/>
              <a:t>“Sluipverbruik niet erg want verwarmt” </a:t>
            </a:r>
            <a:r>
              <a:rPr lang="nl-NL" dirty="0">
                <a:sym typeface="Wingdings" panose="05000000000000000000" pitchFamily="2" charset="2"/>
              </a:rPr>
              <a:t></a:t>
            </a:r>
          </a:p>
          <a:p>
            <a:endParaRPr lang="nl-NL" dirty="0">
              <a:sym typeface="Wingdings" panose="05000000000000000000" pitchFamily="2" charset="2"/>
            </a:endParaRPr>
          </a:p>
          <a:p>
            <a:r>
              <a:rPr lang="nl-NL" dirty="0">
                <a:sym typeface="Wingdings" panose="05000000000000000000" pitchFamily="2" charset="2"/>
              </a:rPr>
              <a:t>Verbruik niet op tijd/plaats warmtevraag</a:t>
            </a:r>
          </a:p>
          <a:p>
            <a:r>
              <a:rPr lang="nl-NL" dirty="0">
                <a:sym typeface="Wingdings" panose="05000000000000000000" pitchFamily="2" charset="2"/>
              </a:rPr>
              <a:t>COP 1 is 100%, beter kan toch niet?</a:t>
            </a:r>
            <a:br>
              <a:rPr lang="nl-NL" dirty="0">
                <a:sym typeface="Wingdings" panose="05000000000000000000" pitchFamily="2" charset="2"/>
              </a:rPr>
            </a:br>
            <a:r>
              <a:rPr lang="nl-NL" dirty="0">
                <a:sym typeface="Wingdings" panose="05000000000000000000" pitchFamily="2" charset="2"/>
              </a:rPr>
              <a:t>Jawel!  Warmtepomp haalt COP 3 tot 6</a:t>
            </a:r>
          </a:p>
          <a:p>
            <a:endParaRPr lang="nl-NL" dirty="0">
              <a:sym typeface="Wingdings" panose="05000000000000000000" pitchFamily="2" charset="2"/>
            </a:endParaRPr>
          </a:p>
          <a:p>
            <a:r>
              <a:rPr lang="nl-NL" dirty="0"/>
              <a:t>Stroomprijs 50ct/kWh:</a:t>
            </a:r>
            <a:br>
              <a:rPr lang="nl-NL" dirty="0"/>
            </a:br>
            <a:r>
              <a:rPr lang="nl-NL" dirty="0"/>
              <a:t>COP1 verwarmen kost 50ct per kWh</a:t>
            </a: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9C4722A-DF51-3D8F-5D82-989CC00FA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32923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35383D85-269B-A666-A318-29938E7776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590235"/>
            <a:ext cx="4427984" cy="439256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E707935-7C5B-0074-2950-C2D473C84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Verwarmen met gas-stook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1DFEA18-C380-212B-DF04-6EFC544F69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HR(++) CV-Combiketel</a:t>
            </a:r>
          </a:p>
          <a:p>
            <a:r>
              <a:rPr lang="nl-NL" dirty="0"/>
              <a:t>Afgiftesysteem op water</a:t>
            </a:r>
          </a:p>
          <a:p>
            <a:r>
              <a:rPr lang="nl-NL" dirty="0"/>
              <a:t>Kuub gas geeft 9 kWh</a:t>
            </a:r>
          </a:p>
          <a:p>
            <a:r>
              <a:rPr lang="nl-NL" dirty="0"/>
              <a:t>Bijna geheel in huis</a:t>
            </a:r>
          </a:p>
          <a:p>
            <a:r>
              <a:rPr lang="nl-NL" dirty="0"/>
              <a:t>Ca 8 kWh in kamers</a:t>
            </a:r>
          </a:p>
          <a:p>
            <a:endParaRPr lang="nl-NL" dirty="0"/>
          </a:p>
          <a:p>
            <a:r>
              <a:rPr lang="nl-NL" dirty="0"/>
              <a:t>Prijs 200ct:</a:t>
            </a:r>
            <a:br>
              <a:rPr lang="nl-NL" dirty="0"/>
            </a:br>
            <a:r>
              <a:rPr lang="nl-NL" dirty="0"/>
              <a:t>Gas kost 25ct / kWh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B6CF3A0-B792-FB0E-8877-0EDE3A3B8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17692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9D5475-D5AC-6580-47D6-277273734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4. Werking Warmtepomp</a:t>
            </a:r>
          </a:p>
        </p:txBody>
      </p:sp>
      <p:pic>
        <p:nvPicPr>
          <p:cNvPr id="6" name="Tijdelijke aanduiding voor inhoud 5" descr="Afbeelding met tekst, whiteboard&#10;&#10;Automatisch gegenereerde beschrijving">
            <a:extLst>
              <a:ext uri="{FF2B5EF4-FFF2-40B4-BE49-F238E27FC236}">
                <a16:creationId xmlns:a16="http://schemas.microsoft.com/office/drawing/2014/main" id="{2A29AE39-2973-BBC2-8A70-E516D60130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51" y="1946139"/>
            <a:ext cx="7995298" cy="3879120"/>
          </a:xfr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4915206-C41B-93B4-CEC1-118F5B7A5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79723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A889D8-6C35-5E78-5D76-E448EA9E4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Warme en koude lucht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9278D42-1FF8-F101-F865-A91B447F3D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Warmtecapaciteit van lucht: 1 kJ/</a:t>
            </a:r>
            <a:r>
              <a:rPr lang="nl-NL" dirty="0" err="1"/>
              <a:t>kgK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FA99A01-BD97-0BCF-9B25-6F1B19C88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19</a:t>
            </a:fld>
            <a:endParaRPr lang="nl-NL"/>
          </a:p>
        </p:txBody>
      </p:sp>
      <p:pic>
        <p:nvPicPr>
          <p:cNvPr id="6" name="Afbeelding 5" descr="Afbeelding met tekst, whiteboard&#10;&#10;Automatisch gegenereerde beschrijving">
            <a:extLst>
              <a:ext uri="{FF2B5EF4-FFF2-40B4-BE49-F238E27FC236}">
                <a16:creationId xmlns:a16="http://schemas.microsoft.com/office/drawing/2014/main" id="{747D9F61-9438-664E-823E-8C04C047EE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324351"/>
            <a:ext cx="6668988" cy="4259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675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 </a:t>
            </a:r>
            <a:r>
              <a:rPr lang="en-US" dirty="0" err="1"/>
              <a:t>gaan</a:t>
            </a:r>
            <a:r>
              <a:rPr lang="en-US" dirty="0"/>
              <a:t> we </a:t>
            </a:r>
            <a:r>
              <a:rPr lang="en-US" dirty="0" err="1"/>
              <a:t>doen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14602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/>
              <a:t>Energie</a:t>
            </a:r>
            <a:r>
              <a:rPr lang="en-US" dirty="0"/>
              <a:t>: </a:t>
            </a:r>
            <a:r>
              <a:rPr lang="en-US" dirty="0" err="1"/>
              <a:t>prijzen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problemen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Vervoer (</a:t>
            </a:r>
            <a:r>
              <a:rPr lang="en-US" dirty="0" err="1"/>
              <a:t>vloeibare</a:t>
            </a:r>
            <a:r>
              <a:rPr lang="en-US" dirty="0"/>
              <a:t> </a:t>
            </a:r>
            <a:r>
              <a:rPr lang="en-US" dirty="0" err="1"/>
              <a:t>brandstoffen</a:t>
            </a:r>
            <a:r>
              <a:rPr lang="en-US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Verwarmen</a:t>
            </a:r>
            <a:r>
              <a:rPr lang="en-US" dirty="0"/>
              <a:t> op gas of </a:t>
            </a:r>
            <a:r>
              <a:rPr lang="en-US" dirty="0" err="1"/>
              <a:t>stroom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Werking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vormen</a:t>
            </a:r>
            <a:r>
              <a:rPr lang="en-US" dirty="0"/>
              <a:t> van </a:t>
            </a:r>
            <a:r>
              <a:rPr lang="en-US" dirty="0" err="1"/>
              <a:t>warmtepomp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Economie</a:t>
            </a:r>
            <a:r>
              <a:rPr lang="en-US" dirty="0"/>
              <a:t> van de </a:t>
            </a:r>
            <a:r>
              <a:rPr lang="en-US" dirty="0" err="1"/>
              <a:t>warmtepomp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Problemen</a:t>
            </a:r>
            <a:r>
              <a:rPr lang="en-US" dirty="0"/>
              <a:t> met de </a:t>
            </a:r>
            <a:r>
              <a:rPr lang="en-US" dirty="0" err="1"/>
              <a:t>warmtepomp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Geen</a:t>
            </a:r>
            <a:r>
              <a:rPr lang="en-US" dirty="0"/>
              <a:t> </a:t>
            </a:r>
            <a:r>
              <a:rPr lang="en-US" dirty="0" err="1"/>
              <a:t>verkoopadvies</a:t>
            </a:r>
            <a:r>
              <a:rPr lang="en-US" dirty="0"/>
              <a:t>! </a:t>
            </a:r>
          </a:p>
          <a:p>
            <a:pPr marL="0" indent="0">
              <a:buNone/>
            </a:pPr>
            <a:r>
              <a:rPr lang="en-US" dirty="0" err="1"/>
              <a:t>Bij</a:t>
            </a:r>
            <a:r>
              <a:rPr lang="en-US" dirty="0"/>
              <a:t> </a:t>
            </a:r>
            <a:r>
              <a:rPr lang="en-US" dirty="0" err="1"/>
              <a:t>belangstelling</a:t>
            </a:r>
            <a:r>
              <a:rPr lang="en-US" dirty="0"/>
              <a:t> </a:t>
            </a:r>
            <a:r>
              <a:rPr lang="en-US" dirty="0" err="1"/>
              <a:t>installateur</a:t>
            </a:r>
            <a:r>
              <a:rPr lang="en-US" dirty="0"/>
              <a:t> </a:t>
            </a:r>
            <a:r>
              <a:rPr lang="en-US" dirty="0" err="1"/>
              <a:t>vragen</a:t>
            </a:r>
            <a:endParaRPr lang="en-US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94A977A-F9AC-45AF-AF62-B49EC5988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45168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85D1D2-170C-A90F-2022-4BC3CC37D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Omgekeerde koelkast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096908E-2A20-2E92-1E1F-F2976ADEF0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258816" cy="4983162"/>
          </a:xfrm>
        </p:spPr>
        <p:txBody>
          <a:bodyPr/>
          <a:lstStyle/>
          <a:p>
            <a:r>
              <a:rPr lang="nl-NL" dirty="0"/>
              <a:t>Achterkant is warm</a:t>
            </a:r>
          </a:p>
          <a:p>
            <a:r>
              <a:rPr lang="nl-NL" dirty="0"/>
              <a:t>Warmte van motor?</a:t>
            </a:r>
          </a:p>
          <a:p>
            <a:endParaRPr lang="nl-NL" dirty="0"/>
          </a:p>
          <a:p>
            <a:r>
              <a:rPr lang="nl-NL" dirty="0"/>
              <a:t>Meest: uit koelvak</a:t>
            </a:r>
          </a:p>
          <a:p>
            <a:endParaRPr lang="nl-NL" dirty="0"/>
          </a:p>
          <a:p>
            <a:r>
              <a:rPr lang="nl-NL" dirty="0"/>
              <a:t>Koelkast </a:t>
            </a:r>
            <a:r>
              <a:rPr lang="nl-NL" dirty="0">
                <a:solidFill>
                  <a:srgbClr val="FF0000"/>
                </a:solidFill>
              </a:rPr>
              <a:t>genereert </a:t>
            </a:r>
            <a:r>
              <a:rPr lang="nl-NL" dirty="0"/>
              <a:t>(bijna) </a:t>
            </a:r>
            <a:r>
              <a:rPr lang="nl-NL" dirty="0">
                <a:solidFill>
                  <a:srgbClr val="FF0000"/>
                </a:solidFill>
              </a:rPr>
              <a:t>geen warmte</a:t>
            </a:r>
            <a:r>
              <a:rPr lang="nl-NL" dirty="0"/>
              <a:t> maar </a:t>
            </a:r>
            <a:r>
              <a:rPr lang="nl-NL" dirty="0">
                <a:solidFill>
                  <a:srgbClr val="0070C0"/>
                </a:solidFill>
              </a:rPr>
              <a:t>verplaatst</a:t>
            </a:r>
            <a:r>
              <a:rPr lang="nl-NL" dirty="0"/>
              <a:t> die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AC6B4C0-EF26-0671-4E10-5B3C3F5DE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20</a:t>
            </a:fld>
            <a:endParaRPr lang="nl-NL"/>
          </a:p>
        </p:txBody>
      </p:sp>
      <p:pic>
        <p:nvPicPr>
          <p:cNvPr id="6" name="Afbeelding 5" descr="Afbeelding met binnen&#10;&#10;Automatisch gegenereerde beschrijving">
            <a:extLst>
              <a:ext uri="{FF2B5EF4-FFF2-40B4-BE49-F238E27FC236}">
                <a16:creationId xmlns:a16="http://schemas.microsoft.com/office/drawing/2014/main" id="{7CAD9DE9-7E5D-A139-8245-8F1CBBA976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460" y="1331790"/>
            <a:ext cx="3204344" cy="512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320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0769E1-DD0C-E61F-AFAC-3F2BB4446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Onder bomen is het koel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D3C33B4-89CD-FCAB-5970-EEC2CD1F92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6995120" cy="5121275"/>
          </a:xfrm>
        </p:spPr>
        <p:txBody>
          <a:bodyPr/>
          <a:lstStyle/>
          <a:p>
            <a:r>
              <a:rPr lang="nl-NL" dirty="0"/>
              <a:t>Schaduwwerking</a:t>
            </a:r>
          </a:p>
          <a:p>
            <a:r>
              <a:rPr lang="nl-NL" dirty="0"/>
              <a:t>Verdamping</a:t>
            </a:r>
          </a:p>
          <a:p>
            <a:endParaRPr lang="nl-NL" dirty="0"/>
          </a:p>
          <a:p>
            <a:r>
              <a:rPr lang="nl-NL" dirty="0"/>
              <a:t>1 m</a:t>
            </a:r>
            <a:r>
              <a:rPr lang="nl-NL" baseline="30000" dirty="0"/>
              <a:t>3</a:t>
            </a:r>
            <a:r>
              <a:rPr lang="nl-NL" dirty="0"/>
              <a:t> water: </a:t>
            </a:r>
            <a:br>
              <a:rPr lang="nl-NL" dirty="0"/>
            </a:br>
            <a:r>
              <a:rPr lang="nl-NL" dirty="0">
                <a:hlinkClick r:id="rId2"/>
              </a:rPr>
              <a:t>750 kWh</a:t>
            </a:r>
            <a:endParaRPr lang="nl-NL" dirty="0"/>
          </a:p>
          <a:p>
            <a:r>
              <a:rPr lang="nl-NL" dirty="0"/>
              <a:t>Flinke boom:</a:t>
            </a:r>
            <a:br>
              <a:rPr lang="nl-NL" dirty="0"/>
            </a:br>
            <a:r>
              <a:rPr lang="nl-NL" dirty="0">
                <a:hlinkClick r:id="rId3"/>
              </a:rPr>
              <a:t>1/3 m</a:t>
            </a:r>
            <a:r>
              <a:rPr lang="nl-NL" baseline="30000" dirty="0">
                <a:hlinkClick r:id="rId3"/>
              </a:rPr>
              <a:t>3</a:t>
            </a:r>
            <a:r>
              <a:rPr lang="nl-NL" dirty="0">
                <a:hlinkClick r:id="rId3"/>
              </a:rPr>
              <a:t> p. dag </a:t>
            </a:r>
            <a:endParaRPr lang="nl-NL" dirty="0"/>
          </a:p>
          <a:p>
            <a:r>
              <a:rPr lang="nl-NL" dirty="0"/>
              <a:t>Koelt 250 kWh: 1 boom is 8 airco’s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91D1951-D5D9-EBB2-16D6-B59173F9F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21</a:t>
            </a:fld>
            <a:endParaRPr lang="nl-NL"/>
          </a:p>
        </p:txBody>
      </p:sp>
      <p:pic>
        <p:nvPicPr>
          <p:cNvPr id="6" name="Afbeelding 5" descr="Afbeelding met tekst, whiteboard&#10;&#10;Automatisch gegenereerde beschrijving">
            <a:extLst>
              <a:ext uri="{FF2B5EF4-FFF2-40B4-BE49-F238E27FC236}">
                <a16:creationId xmlns:a16="http://schemas.microsoft.com/office/drawing/2014/main" id="{1F5DABF6-F13B-3832-DF4B-5079B6D6D9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305472"/>
            <a:ext cx="5584118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7738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596A41-4F7B-EA31-358E-2E4143E46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Thermodynamica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1722D23-4E20-01EE-876D-0FE809A40A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Verdampen neemt warmte op (koelkast)</a:t>
            </a:r>
          </a:p>
          <a:p>
            <a:r>
              <a:rPr lang="nl-NL" dirty="0"/>
              <a:t>Condenseren geeft warmte af (warmtepomp)</a:t>
            </a:r>
          </a:p>
          <a:p>
            <a:endParaRPr lang="nl-NL" dirty="0"/>
          </a:p>
          <a:p>
            <a:r>
              <a:rPr lang="nl-NL" dirty="0"/>
              <a:t>Gesloten circuit</a:t>
            </a:r>
          </a:p>
          <a:p>
            <a:pPr lvl="1"/>
            <a:r>
              <a:rPr lang="nl-NL" dirty="0"/>
              <a:t>Behoud medium</a:t>
            </a:r>
          </a:p>
          <a:p>
            <a:pPr lvl="1"/>
            <a:r>
              <a:rPr lang="nl-NL" dirty="0"/>
              <a:t>Behoud warmte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B651492-D99D-153B-66C2-ECD127723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22</a:t>
            </a:fld>
            <a:endParaRPr lang="nl-NL"/>
          </a:p>
        </p:txBody>
      </p:sp>
      <p:pic>
        <p:nvPicPr>
          <p:cNvPr id="6" name="Afbeelding 5" descr="Afbeelding met tekst, whiteboard&#10;&#10;Automatisch gegenereerde beschrijving">
            <a:extLst>
              <a:ext uri="{FF2B5EF4-FFF2-40B4-BE49-F238E27FC236}">
                <a16:creationId xmlns:a16="http://schemas.microsoft.com/office/drawing/2014/main" id="{7F0634F1-9C87-60DA-B8BF-89026E3E90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136324"/>
            <a:ext cx="4966072" cy="3447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0628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1647FB-F98F-E3E1-3575-91F02650E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Toestand hangt af van druk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7979AC5-8A5A-0CA8-8580-AC4697256E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Condenseer bij hoge temperatuur en druk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52A2E83-B92D-EE4E-7EDC-5DD469E65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23</a:t>
            </a:fld>
            <a:endParaRPr lang="nl-NL"/>
          </a:p>
        </p:txBody>
      </p:sp>
      <p:pic>
        <p:nvPicPr>
          <p:cNvPr id="6" name="Afbeelding 5" descr="Afbeelding met tekst, whiteboard&#10;&#10;Automatisch gegenereerde beschrijving">
            <a:extLst>
              <a:ext uri="{FF2B5EF4-FFF2-40B4-BE49-F238E27FC236}">
                <a16:creationId xmlns:a16="http://schemas.microsoft.com/office/drawing/2014/main" id="{AA045F54-E608-275D-EA1F-641E80E141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002872"/>
            <a:ext cx="4824535" cy="3580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9062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AD9CE5-2B9A-11BF-09F1-284A9139D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Buitenunit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AE4BDDB-B598-9319-15F6-FA9799AB5B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199"/>
            <a:ext cx="4258816" cy="5121275"/>
          </a:xfrm>
        </p:spPr>
        <p:txBody>
          <a:bodyPr>
            <a:normAutofit/>
          </a:bodyPr>
          <a:lstStyle/>
          <a:p>
            <a:r>
              <a:rPr lang="nl-NL" dirty="0"/>
              <a:t>Ventilator </a:t>
            </a:r>
            <a:br>
              <a:rPr lang="nl-NL" dirty="0"/>
            </a:br>
            <a:r>
              <a:rPr lang="nl-NL" dirty="0"/>
              <a:t>voor 2000m</a:t>
            </a:r>
            <a:r>
              <a:rPr lang="nl-NL" baseline="30000" dirty="0"/>
              <a:t>3</a:t>
            </a:r>
            <a:r>
              <a:rPr lang="nl-NL" dirty="0"/>
              <a:t>/h</a:t>
            </a:r>
          </a:p>
          <a:p>
            <a:r>
              <a:rPr lang="nl-NL" dirty="0"/>
              <a:t>Verdamper</a:t>
            </a:r>
          </a:p>
          <a:p>
            <a:r>
              <a:rPr lang="nl-NL" dirty="0"/>
              <a:t>Compressor</a:t>
            </a:r>
          </a:p>
          <a:p>
            <a:r>
              <a:rPr lang="nl-NL" dirty="0"/>
              <a:t>Bij </a:t>
            </a:r>
            <a:r>
              <a:rPr lang="nl-NL" dirty="0" err="1"/>
              <a:t>Monoblok</a:t>
            </a:r>
            <a:r>
              <a:rPr lang="nl-NL" dirty="0"/>
              <a:t>: Condensor</a:t>
            </a:r>
          </a:p>
          <a:p>
            <a:pPr lvl="1"/>
            <a:r>
              <a:rPr lang="nl-NL" dirty="0"/>
              <a:t>Overdracht op transportvloeistof</a:t>
            </a:r>
          </a:p>
          <a:p>
            <a:r>
              <a:rPr lang="nl-NL" dirty="0"/>
              <a:t>Ventiel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02BC9FF-F9FD-A20B-E5A8-B421702FF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24</a:t>
            </a:fld>
            <a:endParaRPr lang="nl-NL"/>
          </a:p>
        </p:txBody>
      </p:sp>
      <p:pic>
        <p:nvPicPr>
          <p:cNvPr id="6" name="Afbeelding 5" descr="Afbeelding met boom, gras, buiten, plant&#10;&#10;Automatisch gegenereerde beschrijving">
            <a:extLst>
              <a:ext uri="{FF2B5EF4-FFF2-40B4-BE49-F238E27FC236}">
                <a16:creationId xmlns:a16="http://schemas.microsoft.com/office/drawing/2014/main" id="{25F35DAD-C799-D1D9-8FBE-4C0D16B405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979247"/>
            <a:ext cx="4258816" cy="3293484"/>
          </a:xfrm>
          <a:prstGeom prst="rect">
            <a:avLst/>
          </a:prstGeom>
        </p:spPr>
      </p:pic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0ADE29CC-38EB-B9A0-CEB4-040466674459}"/>
              </a:ext>
            </a:extLst>
          </p:cNvPr>
          <p:cNvSpPr txBox="1">
            <a:spLocks/>
          </p:cNvSpPr>
          <p:nvPr/>
        </p:nvSpPr>
        <p:spPr>
          <a:xfrm>
            <a:off x="4716016" y="1582270"/>
            <a:ext cx="425881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Airco of warmtepomp: vrijwel gelijk!</a:t>
            </a:r>
          </a:p>
        </p:txBody>
      </p:sp>
    </p:spTree>
    <p:extLst>
      <p:ext uri="{BB962C8B-B14F-4D97-AF65-F5344CB8AC3E}">
        <p14:creationId xmlns:p14="http://schemas.microsoft.com/office/powerpoint/2010/main" val="15972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1A4E36-8D61-B81C-CBDF-B251CC142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4330824" cy="1143000"/>
          </a:xfrm>
        </p:spPr>
        <p:txBody>
          <a:bodyPr/>
          <a:lstStyle/>
          <a:p>
            <a:r>
              <a:rPr lang="nl-NL" dirty="0" err="1"/>
              <a:t>Binnenunit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A41F78F-3B11-77BC-B435-986F3F3166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4736231" cy="2587425"/>
          </a:xfrm>
        </p:spPr>
        <p:txBody>
          <a:bodyPr/>
          <a:lstStyle/>
          <a:p>
            <a:r>
              <a:rPr lang="nl-NL" dirty="0"/>
              <a:t>“Flinke schoenendoos”</a:t>
            </a:r>
          </a:p>
          <a:p>
            <a:r>
              <a:rPr lang="nl-NL" dirty="0" err="1"/>
              <a:t>Condenser</a:t>
            </a:r>
            <a:endParaRPr lang="nl-NL" dirty="0"/>
          </a:p>
          <a:p>
            <a:r>
              <a:rPr lang="nl-NL" dirty="0"/>
              <a:t>Afgifte aan lucht of CV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8D9A866-9071-3320-A564-97775F091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25</a:t>
            </a:fld>
            <a:endParaRPr lang="nl-NL"/>
          </a:p>
        </p:txBody>
      </p:sp>
      <p:pic>
        <p:nvPicPr>
          <p:cNvPr id="6" name="Afbeelding 5" descr="Afbeelding met binnen, muur, vloer&#10;&#10;Automatisch gegenereerde beschrijving">
            <a:extLst>
              <a:ext uri="{FF2B5EF4-FFF2-40B4-BE49-F238E27FC236}">
                <a16:creationId xmlns:a16="http://schemas.microsoft.com/office/drawing/2014/main" id="{6BCE8038-8A01-D178-9E4E-8E5681E1E8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16" t="19213" r="14746"/>
          <a:stretch/>
        </p:blipFill>
        <p:spPr>
          <a:xfrm>
            <a:off x="4958681" y="173958"/>
            <a:ext cx="3898776" cy="4136974"/>
          </a:xfrm>
          <a:prstGeom prst="rect">
            <a:avLst/>
          </a:prstGeom>
        </p:spPr>
      </p:pic>
      <p:pic>
        <p:nvPicPr>
          <p:cNvPr id="8" name="Afbeelding 7" descr="Afbeelding met binnen, muur, vloer&#10;&#10;Automatisch gegenereerde beschrijving">
            <a:extLst>
              <a:ext uri="{FF2B5EF4-FFF2-40B4-BE49-F238E27FC236}">
                <a16:creationId xmlns:a16="http://schemas.microsoft.com/office/drawing/2014/main" id="{5CBD2667-B881-2ABB-7D51-D37D3E86A44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01" b="9866"/>
          <a:stretch/>
        </p:blipFill>
        <p:spPr>
          <a:xfrm>
            <a:off x="286543" y="3817640"/>
            <a:ext cx="3075806" cy="2880320"/>
          </a:xfrm>
          <a:prstGeom prst="rect">
            <a:avLst/>
          </a:prstGeom>
        </p:spPr>
      </p:pic>
      <p:pic>
        <p:nvPicPr>
          <p:cNvPr id="10" name="Afbeelding 9" descr="Afbeelding met persoon, muur, binnen&#10;&#10;Automatisch gegenereerde beschrijving">
            <a:extLst>
              <a:ext uri="{FF2B5EF4-FFF2-40B4-BE49-F238E27FC236}">
                <a16:creationId xmlns:a16="http://schemas.microsoft.com/office/drawing/2014/main" id="{74A8D4BF-B3F7-763E-D1D4-32AC67D6344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23" r="10000" b="29947"/>
          <a:stretch/>
        </p:blipFill>
        <p:spPr>
          <a:xfrm>
            <a:off x="3759697" y="4550694"/>
            <a:ext cx="5097760" cy="203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2537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DC6F03-ABBF-D819-4A3B-1EEBC706F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Soorten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54EF2D3-BDC0-214D-BE90-536E819307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Lucht-Lucht: Airco, kleine verwarmsystemen</a:t>
            </a:r>
          </a:p>
          <a:p>
            <a:endParaRPr lang="nl-NL" dirty="0"/>
          </a:p>
          <a:p>
            <a:r>
              <a:rPr lang="nl-NL" dirty="0"/>
              <a:t>Lucht-Water: Meest bij bestaande CV</a:t>
            </a:r>
          </a:p>
          <a:p>
            <a:endParaRPr lang="nl-NL" dirty="0"/>
          </a:p>
          <a:p>
            <a:r>
              <a:rPr lang="nl-NL" dirty="0" err="1"/>
              <a:t>Bodem-Water</a:t>
            </a:r>
            <a:r>
              <a:rPr lang="nl-NL" dirty="0"/>
              <a:t>: Boren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71DAB5B-0752-656A-1ED7-BAF8EFA54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49321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8186B9-D31C-0646-A80E-F1EEAED10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Verwarmen met de Airco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CCB35AD-6D44-9D10-9CCB-4C93A14990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/>
          <a:lstStyle/>
          <a:p>
            <a:r>
              <a:rPr lang="nl-NL" dirty="0"/>
              <a:t>Airco is lucht-lucht warmtepomp</a:t>
            </a:r>
          </a:p>
          <a:p>
            <a:r>
              <a:rPr lang="nl-NL" dirty="0"/>
              <a:t>Meestal van binnen naar buiten: koelen</a:t>
            </a:r>
          </a:p>
          <a:p>
            <a:endParaRPr lang="nl-NL" dirty="0"/>
          </a:p>
          <a:p>
            <a:r>
              <a:rPr lang="nl-NL" dirty="0"/>
              <a:t>Ermee verwarmen kan ook</a:t>
            </a:r>
          </a:p>
          <a:p>
            <a:r>
              <a:rPr lang="nl-NL" dirty="0"/>
              <a:t>Alle warmte meteen in de kamer</a:t>
            </a:r>
          </a:p>
          <a:p>
            <a:r>
              <a:rPr lang="nl-NL" dirty="0"/>
              <a:t>Metingen </a:t>
            </a:r>
            <a:r>
              <a:rPr lang="nl-NL" dirty="0">
                <a:hlinkClick r:id="rId2"/>
              </a:rPr>
              <a:t>Roelie Barth</a:t>
            </a:r>
            <a:r>
              <a:rPr lang="nl-NL" dirty="0"/>
              <a:t>: </a:t>
            </a:r>
            <a:br>
              <a:rPr lang="nl-NL" dirty="0"/>
            </a:br>
            <a:r>
              <a:rPr lang="nl-NL" dirty="0" err="1"/>
              <a:t>daggebruik</a:t>
            </a:r>
            <a:r>
              <a:rPr lang="nl-NL" dirty="0"/>
              <a:t> 7 kWh stroom </a:t>
            </a:r>
            <a:r>
              <a:rPr lang="nl-NL" dirty="0" err="1"/>
              <a:t>ipv</a:t>
            </a:r>
            <a:r>
              <a:rPr lang="nl-NL" dirty="0"/>
              <a:t> 5m</a:t>
            </a:r>
            <a:r>
              <a:rPr lang="nl-NL" baseline="30000" dirty="0"/>
              <a:t>3</a:t>
            </a:r>
            <a:r>
              <a:rPr lang="nl-NL" dirty="0"/>
              <a:t> gas</a:t>
            </a:r>
            <a:br>
              <a:rPr lang="nl-NL" dirty="0"/>
            </a:br>
            <a:r>
              <a:rPr lang="nl-NL" dirty="0"/>
              <a:t>(dus 3,50€ </a:t>
            </a:r>
            <a:r>
              <a:rPr lang="nl-NL" dirty="0" err="1"/>
              <a:t>ipv</a:t>
            </a:r>
            <a:r>
              <a:rPr lang="nl-NL" dirty="0"/>
              <a:t> 10 €)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7495C6B-83DD-D81F-466B-41D8C2A2D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07539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7271A5-D62F-E600-6D75-F8183567D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5. Economie van Warmtepomp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98EEF37-1673-342E-D4C0-408E0590A3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Berekeningen afhankelijk van</a:t>
            </a:r>
          </a:p>
          <a:p>
            <a:pPr lvl="1"/>
            <a:r>
              <a:rPr lang="nl-NL" dirty="0"/>
              <a:t>COP, wisselt tussen 2 en 6</a:t>
            </a:r>
          </a:p>
          <a:p>
            <a:pPr lvl="1"/>
            <a:r>
              <a:rPr lang="nl-NL" dirty="0"/>
              <a:t>Gemiddeld: ca. 3,5</a:t>
            </a:r>
          </a:p>
          <a:p>
            <a:pPr lvl="1"/>
            <a:r>
              <a:rPr lang="nl-NL" dirty="0"/>
              <a:t>Stroomprijs 50ct</a:t>
            </a:r>
          </a:p>
          <a:p>
            <a:pPr lvl="1"/>
            <a:r>
              <a:rPr lang="nl-NL" dirty="0"/>
              <a:t>Gasprijs 200ct</a:t>
            </a:r>
          </a:p>
          <a:p>
            <a:pPr lvl="1"/>
            <a:r>
              <a:rPr lang="nl-NL" dirty="0"/>
              <a:t>Calorische waarde 9 kWh / m</a:t>
            </a:r>
            <a:r>
              <a:rPr lang="nl-NL" baseline="30000" dirty="0"/>
              <a:t>3</a:t>
            </a:r>
          </a:p>
          <a:p>
            <a:r>
              <a:rPr lang="nl-NL" dirty="0"/>
              <a:t>Uitkomsten met korreltje zout, 1 decimaal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1123B1C-780B-A1C4-B456-E401644BF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7692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FD4C3EFA-6FD0-B108-6F3D-E7596A211F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757" y="3763479"/>
            <a:ext cx="3851920" cy="288894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2FA07D0-82A2-FCE7-03BC-FD5D4527D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kost pompwarmte in huis?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60E0BD6-E1BE-D1B4-33A8-41AD841A6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/>
          <a:lstStyle/>
          <a:p>
            <a:r>
              <a:rPr lang="nl-NL" dirty="0"/>
              <a:t>COP 3,5</a:t>
            </a:r>
          </a:p>
          <a:p>
            <a:r>
              <a:rPr lang="nl-NL" dirty="0"/>
              <a:t>1 kWh warmte neemt 1/3,5 </a:t>
            </a:r>
            <a:br>
              <a:rPr lang="nl-NL" dirty="0"/>
            </a:br>
            <a:r>
              <a:rPr lang="nl-NL" dirty="0"/>
              <a:t>dus 0,29 kWh stroom</a:t>
            </a:r>
          </a:p>
          <a:p>
            <a:r>
              <a:rPr lang="nl-NL" dirty="0"/>
              <a:t>Kost: 14 </a:t>
            </a:r>
            <a:r>
              <a:rPr lang="nl-NL" dirty="0" err="1"/>
              <a:t>ct</a:t>
            </a:r>
            <a:endParaRPr lang="nl-NL" dirty="0"/>
          </a:p>
          <a:p>
            <a:endParaRPr lang="nl-NL" dirty="0"/>
          </a:p>
          <a:p>
            <a:r>
              <a:rPr lang="nl-NL" dirty="0"/>
              <a:t>Vergelijk met COP1: 50ct</a:t>
            </a:r>
          </a:p>
          <a:p>
            <a:r>
              <a:rPr lang="nl-NL" dirty="0"/>
              <a:t>Vergelijk met gas: 25ct</a:t>
            </a:r>
          </a:p>
          <a:p>
            <a:r>
              <a:rPr lang="nl-NL" dirty="0"/>
              <a:t>Jaarbehoefte: 8 - 30 MWh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C77ADB8-B7C5-9AAC-3BC1-3F512E2B0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29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48EE4C6D-31B7-89D3-7E6C-03FA541BB5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902" y="1393762"/>
            <a:ext cx="1727098" cy="206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88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152E02-122F-EC1A-3F9D-F581CFB42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1. Energie: Prijzen en Problemen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9542C57-73CA-FB34-94B0-7882E90FD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60440"/>
          </a:xfrm>
        </p:spPr>
        <p:txBody>
          <a:bodyPr/>
          <a:lstStyle/>
          <a:p>
            <a:r>
              <a:rPr lang="nl-NL" dirty="0"/>
              <a:t>Energie voor consumenten:</a:t>
            </a:r>
          </a:p>
          <a:p>
            <a:pPr lvl="1"/>
            <a:r>
              <a:rPr lang="nl-NL" dirty="0"/>
              <a:t>Elektriciteit</a:t>
            </a:r>
          </a:p>
          <a:p>
            <a:pPr lvl="1"/>
            <a:r>
              <a:rPr lang="nl-NL" dirty="0"/>
              <a:t>Gas</a:t>
            </a:r>
          </a:p>
          <a:p>
            <a:pPr lvl="1"/>
            <a:r>
              <a:rPr lang="nl-NL" dirty="0"/>
              <a:t>Benzine (of Diesel/LPG/</a:t>
            </a:r>
            <a:r>
              <a:rPr lang="nl-NL" dirty="0" err="1"/>
              <a:t>oid</a:t>
            </a:r>
            <a:r>
              <a:rPr lang="nl-NL" dirty="0"/>
              <a:t>)</a:t>
            </a:r>
          </a:p>
          <a:p>
            <a:r>
              <a:rPr lang="nl-NL" dirty="0"/>
              <a:t>Veel indirecte kosten/gebruik</a:t>
            </a:r>
          </a:p>
          <a:p>
            <a:pPr lvl="1"/>
            <a:r>
              <a:rPr lang="nl-NL" dirty="0"/>
              <a:t>Vliegtickets</a:t>
            </a:r>
          </a:p>
          <a:p>
            <a:pPr lvl="1"/>
            <a:r>
              <a:rPr lang="nl-NL" dirty="0"/>
              <a:t>Fabricage en transport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A607BB8-6FB5-3A74-8A18-2C85587BB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7417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0FCD53-B5E5-BD12-0D99-D5E359879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haal je uit gas?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1F7CAAC-9E58-4991-48DD-57498BD6BD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/>
          <a:lstStyle/>
          <a:p>
            <a:r>
              <a:rPr lang="nl-NL" dirty="0"/>
              <a:t>Verbranden in huis: ca 8 kWh</a:t>
            </a:r>
          </a:p>
          <a:p>
            <a:endParaRPr lang="nl-NL" dirty="0"/>
          </a:p>
          <a:p>
            <a:r>
              <a:rPr lang="nl-NL" dirty="0"/>
              <a:t>Verbranden in </a:t>
            </a:r>
            <a:r>
              <a:rPr lang="nl-NL" dirty="0">
                <a:hlinkClick r:id="rId2"/>
              </a:rPr>
              <a:t>STAG-centrale</a:t>
            </a:r>
            <a:r>
              <a:rPr lang="nl-NL" dirty="0"/>
              <a:t>:</a:t>
            </a:r>
          </a:p>
          <a:p>
            <a:pPr lvl="1"/>
            <a:r>
              <a:rPr lang="nl-NL" dirty="0"/>
              <a:t>Rendement 60% dus ca 5 kWh stroom</a:t>
            </a:r>
            <a:br>
              <a:rPr lang="nl-NL" dirty="0"/>
            </a:br>
            <a:r>
              <a:rPr lang="nl-NL" dirty="0"/>
              <a:t>Plus 2 kWh restwarmte (stadsverwarming)</a:t>
            </a:r>
          </a:p>
          <a:p>
            <a:pPr lvl="1"/>
            <a:r>
              <a:rPr lang="nl-NL" dirty="0"/>
              <a:t>Stroom in warmtepomp (COP 3,5)</a:t>
            </a:r>
            <a:br>
              <a:rPr lang="nl-NL" dirty="0"/>
            </a:br>
            <a:r>
              <a:rPr lang="nl-NL" dirty="0"/>
              <a:t>geeft 17,5 kWh</a:t>
            </a:r>
          </a:p>
          <a:p>
            <a:pPr lvl="1"/>
            <a:endParaRPr lang="nl-NL" dirty="0"/>
          </a:p>
          <a:p>
            <a:r>
              <a:rPr lang="nl-NL" dirty="0"/>
              <a:t>STAG/Pomp geeft ruim 2x zoveel opbrengst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24CC693-BB83-70DA-250F-D7727F356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06155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25D21A-4BFD-E9E4-506A-B432C0A63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Elektrificatie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4CBCEDF-20D3-18EC-D47E-356CD86592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Elektrisch systeem flexibeler in grondstof</a:t>
            </a:r>
          </a:p>
          <a:p>
            <a:r>
              <a:rPr lang="nl-NL" dirty="0"/>
              <a:t>Stroom kan uit gas/olie/kool of zon/wind</a:t>
            </a:r>
          </a:p>
          <a:p>
            <a:endParaRPr lang="nl-NL" dirty="0"/>
          </a:p>
          <a:p>
            <a:r>
              <a:rPr lang="nl-NL" dirty="0"/>
              <a:t>Kan zelf opwekken met PV paneel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E41F088-D68D-4696-B2E1-D837D9D5A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20825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CC0B97-7293-09BC-B3AA-D92B4E6FD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Hoeveel lucht?  Even BINAS erbij…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402BBEF-51E7-A722-973F-E468C7C82F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/>
          </a:bodyPr>
          <a:lstStyle/>
          <a:p>
            <a:r>
              <a:rPr lang="nl-NL" dirty="0"/>
              <a:t>1 kg lucht geeft 1 kJ per graad</a:t>
            </a:r>
          </a:p>
          <a:p>
            <a:r>
              <a:rPr lang="nl-NL" dirty="0"/>
              <a:t>Meestal is ΔT = 8</a:t>
            </a:r>
            <a:r>
              <a:rPr lang="nl-NL" baseline="30000" dirty="0"/>
              <a:t>o</a:t>
            </a:r>
            <a:r>
              <a:rPr lang="nl-NL" dirty="0"/>
              <a:t>, dan 8 kJ = 0,00222 kWh</a:t>
            </a:r>
          </a:p>
          <a:p>
            <a:r>
              <a:rPr lang="nl-NL" dirty="0"/>
              <a:t>Voor 1 kWh: 450kg lucht afkoelen</a:t>
            </a:r>
          </a:p>
          <a:p>
            <a:r>
              <a:rPr lang="nl-NL" dirty="0" err="1"/>
              <a:t>Vb</a:t>
            </a:r>
            <a:r>
              <a:rPr lang="nl-NL" dirty="0"/>
              <a:t>: Een 7kW unit met COP 3,5 </a:t>
            </a:r>
            <a:br>
              <a:rPr lang="nl-NL" dirty="0"/>
            </a:br>
            <a:r>
              <a:rPr lang="nl-NL" dirty="0"/>
              <a:t>haalt 5kW uit lucht (en 2kW uit stroom)</a:t>
            </a:r>
          </a:p>
          <a:p>
            <a:r>
              <a:rPr lang="nl-NL" dirty="0"/>
              <a:t>5 x 450 kg lucht: 2250 kg</a:t>
            </a:r>
          </a:p>
          <a:p>
            <a:r>
              <a:rPr lang="nl-NL" dirty="0"/>
              <a:t>Dichtheid ca 1,25 kg/m</a:t>
            </a:r>
            <a:r>
              <a:rPr lang="nl-NL" baseline="30000" dirty="0"/>
              <a:t>3</a:t>
            </a:r>
          </a:p>
          <a:p>
            <a:r>
              <a:rPr lang="nl-NL" dirty="0"/>
              <a:t>Nodig: 1800m</a:t>
            </a:r>
            <a:r>
              <a:rPr lang="nl-NL" baseline="30000" dirty="0"/>
              <a:t>3</a:t>
            </a:r>
            <a:r>
              <a:rPr lang="nl-NL" dirty="0"/>
              <a:t>/h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F5828CD-C78E-9E3B-FCD9-DF19B9DAC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31569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635F38-B480-7C57-81BF-FD2F15A28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Conclusie berekeningen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13B974A-1471-4E3F-F9AF-C7AB88633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/>
          </a:bodyPr>
          <a:lstStyle/>
          <a:p>
            <a:r>
              <a:rPr lang="nl-NL" dirty="0"/>
              <a:t>Warmte uit de pomp is goedkoper dan uit gas</a:t>
            </a:r>
          </a:p>
          <a:p>
            <a:r>
              <a:rPr lang="nl-NL" dirty="0"/>
              <a:t>Gas gebruik je het efficiëntst door stroom op te wekken en in warmtepomp te gebruiken:</a:t>
            </a:r>
            <a:br>
              <a:rPr lang="nl-NL" dirty="0"/>
            </a:br>
            <a:r>
              <a:rPr lang="nl-NL" dirty="0"/>
              <a:t>Verbranden in </a:t>
            </a:r>
            <a:r>
              <a:rPr lang="nl-NL" dirty="0" err="1"/>
              <a:t>CV-ketel</a:t>
            </a:r>
            <a:r>
              <a:rPr lang="nl-NL" dirty="0"/>
              <a:t> is zonde!</a:t>
            </a:r>
          </a:p>
          <a:p>
            <a:r>
              <a:rPr lang="nl-NL" dirty="0"/>
              <a:t>Terugverdientijd maar enkele jaren</a:t>
            </a:r>
          </a:p>
          <a:p>
            <a:endParaRPr lang="nl-NL" dirty="0"/>
          </a:p>
          <a:p>
            <a:r>
              <a:rPr lang="nl-NL" dirty="0"/>
              <a:t>Mogelijkheid tot elektrificatie</a:t>
            </a:r>
          </a:p>
          <a:p>
            <a:r>
              <a:rPr lang="nl-NL" dirty="0"/>
              <a:t>Ga niet naast je warmtepomp zitten!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4BB04E1-B1DD-2CCE-0E8B-9EDBB2177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30856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40FE77-B5DB-08A4-0575-CE9DB4EA3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6. Problemen van de Warmtepomp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156264C-72C1-1744-3A6E-176DD0E21E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Verwarming met lage afgiftetemperatuur</a:t>
            </a:r>
          </a:p>
          <a:p>
            <a:r>
              <a:rPr lang="nl-NL" dirty="0"/>
              <a:t>Capaciteit stroomnet</a:t>
            </a:r>
          </a:p>
          <a:p>
            <a:r>
              <a:rPr lang="nl-NL" dirty="0"/>
              <a:t>Warmtebehoefte beperken tot 10MWh/j</a:t>
            </a:r>
          </a:p>
          <a:p>
            <a:r>
              <a:rPr lang="nl-NL" dirty="0"/>
              <a:t>Lage COP bij koud weer</a:t>
            </a:r>
          </a:p>
          <a:p>
            <a:r>
              <a:rPr lang="nl-NL" dirty="0"/>
              <a:t>Lelijk naast huis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A2E1378-5784-8A43-100D-0AE9A2D14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36364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783C4D-8215-6B3C-52F8-08FC0198B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Afgiftetemperatuur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19DD492-FC84-9B70-40E8-21EF21FAC2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CV ketel geeft water van 60 tot 80 graden</a:t>
            </a:r>
          </a:p>
          <a:p>
            <a:r>
              <a:rPr lang="nl-NL" dirty="0"/>
              <a:t>Radiator wordt heet, circulatie van lucht</a:t>
            </a:r>
          </a:p>
          <a:p>
            <a:endParaRPr lang="nl-NL" dirty="0"/>
          </a:p>
          <a:p>
            <a:r>
              <a:rPr lang="nl-NL" dirty="0"/>
              <a:t>LTV: Lage Temperatuur Verwarming, 35-40</a:t>
            </a:r>
          </a:p>
          <a:p>
            <a:r>
              <a:rPr lang="nl-NL" dirty="0"/>
              <a:t>Vloer/muurverwarming</a:t>
            </a:r>
          </a:p>
          <a:p>
            <a:r>
              <a:rPr lang="nl-NL" dirty="0"/>
              <a:t>Radiatoren met ventilatortjes erin</a:t>
            </a:r>
          </a:p>
          <a:p>
            <a:r>
              <a:rPr lang="nl-NL" dirty="0"/>
              <a:t>Hogere temperatuur geeft lagere COP </a:t>
            </a:r>
            <a:r>
              <a:rPr lang="nl-NL" dirty="0">
                <a:sym typeface="Wingdings" panose="05000000000000000000" pitchFamily="2" charset="2"/>
              </a:rPr>
              <a:t>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11547EF-39AD-D5E0-9EBE-FA9472B96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3042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A5717F-9A7B-2D76-7AC9-3ACF59E87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Stroomnet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B01FE92-7531-6C9F-A41A-DFED0BEF9A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Capaciteit van stroomnet: 1/10 van gasnet</a:t>
            </a:r>
          </a:p>
          <a:p>
            <a:r>
              <a:rPr lang="nl-NL" dirty="0"/>
              <a:t>Elektrificatie vraagt grote investeringen</a:t>
            </a:r>
          </a:p>
          <a:p>
            <a:r>
              <a:rPr lang="nl-NL" dirty="0"/>
              <a:t>Jaarlijkse </a:t>
            </a:r>
            <a:r>
              <a:rPr lang="nl-NL" dirty="0">
                <a:hlinkClick r:id="rId2"/>
              </a:rPr>
              <a:t>investeringen in energie</a:t>
            </a:r>
            <a:r>
              <a:rPr lang="nl-NL" dirty="0"/>
              <a:t>: ~2 T€</a:t>
            </a:r>
            <a:br>
              <a:rPr lang="nl-NL" dirty="0"/>
            </a:br>
            <a:r>
              <a:rPr lang="nl-NL" dirty="0"/>
              <a:t>(2000 Miljard)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E9E3DE7-A0B7-E15E-89DF-739C0A419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36114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1A1183-C499-675C-4A85-6E672D62D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Warmtevraag beperken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6F3DFDC-1E52-92C3-BFE6-6934FC5CA8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Capaciteit pomp (typisch 7kW) </a:t>
            </a:r>
            <a:br>
              <a:rPr lang="nl-NL" dirty="0"/>
            </a:br>
            <a:r>
              <a:rPr lang="nl-NL" dirty="0"/>
              <a:t>kleiner dan CV (typisch 20kW)</a:t>
            </a:r>
          </a:p>
          <a:p>
            <a:r>
              <a:rPr lang="nl-NL" dirty="0"/>
              <a:t>Beter isoleren gaat vooraf aan warmtepomp</a:t>
            </a:r>
          </a:p>
          <a:p>
            <a:endParaRPr lang="nl-NL" dirty="0"/>
          </a:p>
          <a:p>
            <a:r>
              <a:rPr lang="nl-NL" dirty="0"/>
              <a:t>Investeringen 10 – 50k€</a:t>
            </a:r>
          </a:p>
          <a:p>
            <a:r>
              <a:rPr lang="nl-NL" dirty="0"/>
              <a:t>Combineer met verbouw/renovatie</a:t>
            </a: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0B93E07-CECD-859B-2599-B2629AD47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96624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FB0782-F787-B5D0-098A-CBF572E62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Lage COP bij koude aanvoer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60C8561-37F9-FC4A-5EEC-F1353972A9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65724"/>
          </a:xfrm>
        </p:spPr>
        <p:txBody>
          <a:bodyPr/>
          <a:lstStyle/>
          <a:p>
            <a:r>
              <a:rPr lang="nl-NL" dirty="0"/>
              <a:t>COP:  A7/W35 = 3,6   A-7/W35 = 2,4</a:t>
            </a:r>
          </a:p>
          <a:p>
            <a:r>
              <a:rPr lang="nl-NL" dirty="0"/>
              <a:t>We gebruiken de meeste warmte bij matig koude temperaturen!</a:t>
            </a:r>
            <a:br>
              <a:rPr lang="nl-NL" dirty="0"/>
            </a:br>
            <a:r>
              <a:rPr lang="nl-NL" dirty="0"/>
              <a:t>Omdat het </a:t>
            </a:r>
            <a:r>
              <a:rPr lang="nl-NL" dirty="0">
                <a:hlinkClick r:id="rId2"/>
              </a:rPr>
              <a:t>niet zo vaak vriest</a:t>
            </a:r>
            <a:endParaRPr lang="nl-NL" dirty="0"/>
          </a:p>
          <a:p>
            <a:endParaRPr lang="nl-NL" dirty="0"/>
          </a:p>
          <a:p>
            <a:r>
              <a:rPr lang="nl-NL" dirty="0"/>
              <a:t>Groot genoeg voor koud weer: Monovalent</a:t>
            </a:r>
          </a:p>
          <a:p>
            <a:r>
              <a:rPr lang="nl-NL" dirty="0"/>
              <a:t>Reservecapaciteit voor koud weer</a:t>
            </a:r>
          </a:p>
          <a:p>
            <a:pPr lvl="1"/>
            <a:r>
              <a:rPr lang="nl-NL" dirty="0"/>
              <a:t>Elektrische stook (mono-energetisch)</a:t>
            </a:r>
          </a:p>
          <a:p>
            <a:pPr lvl="1"/>
            <a:r>
              <a:rPr lang="nl-NL" dirty="0"/>
              <a:t>Gas (hybride warmtepomp, meest bij bestaand)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CC4064A-1163-D92B-59D0-852DDFFBE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59207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684F55-E04E-B550-9EB7-DE6113CB9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Lelijk </a:t>
            </a:r>
            <a:r>
              <a:rPr lang="nl-NL"/>
              <a:t>is subjectief</a:t>
            </a:r>
            <a:endParaRPr lang="nl-NL" dirty="0"/>
          </a:p>
        </p:txBody>
      </p:sp>
      <p:pic>
        <p:nvPicPr>
          <p:cNvPr id="6" name="Tijdelijke aanduiding voor inhoud 5" descr="Afbeelding met gebouw, auto, buiten, weg&#10;&#10;Automatisch gegenereerde beschrijving">
            <a:extLst>
              <a:ext uri="{FF2B5EF4-FFF2-40B4-BE49-F238E27FC236}">
                <a16:creationId xmlns:a16="http://schemas.microsoft.com/office/drawing/2014/main" id="{C6559F0D-ED2C-F2E6-09C1-D132E506B5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64"/>
          <a:stretch/>
        </p:blipFill>
        <p:spPr>
          <a:xfrm>
            <a:off x="323528" y="1397268"/>
            <a:ext cx="5904656" cy="3544357"/>
          </a:xfr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C201D8D-F2E6-B32B-1C23-35CD06041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39</a:t>
            </a:fld>
            <a:endParaRPr lang="nl-NL"/>
          </a:p>
        </p:txBody>
      </p:sp>
      <p:pic>
        <p:nvPicPr>
          <p:cNvPr id="8" name="Afbeelding 7" descr="Afbeelding met lucht, buiten, boom, spoor&#10;&#10;Automatisch gegenereerde beschrijving">
            <a:extLst>
              <a:ext uri="{FF2B5EF4-FFF2-40B4-BE49-F238E27FC236}">
                <a16:creationId xmlns:a16="http://schemas.microsoft.com/office/drawing/2014/main" id="{767B819A-0E47-D37C-1E8B-568DAA9AA3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351" y="3880118"/>
            <a:ext cx="4964018" cy="2841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948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378BFB-CD40-2A67-4893-A2AA16CE5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Verbruik van huishouden (</a:t>
            </a:r>
            <a:r>
              <a:rPr lang="nl-NL" dirty="0" err="1"/>
              <a:t>Vb</a:t>
            </a:r>
            <a:r>
              <a:rPr lang="nl-NL" dirty="0"/>
              <a:t>)</a:t>
            </a:r>
          </a:p>
        </p:txBody>
      </p:sp>
      <p:graphicFrame>
        <p:nvGraphicFramePr>
          <p:cNvPr id="5" name="Tabel 5">
            <a:extLst>
              <a:ext uri="{FF2B5EF4-FFF2-40B4-BE49-F238E27FC236}">
                <a16:creationId xmlns:a16="http://schemas.microsoft.com/office/drawing/2014/main" id="{FCFD2B11-1ABE-4CEB-3492-5D5599C5E5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11780"/>
              </p:ext>
            </p:extLst>
          </p:nvPr>
        </p:nvGraphicFramePr>
        <p:xfrm>
          <a:off x="457200" y="1455925"/>
          <a:ext cx="8130812" cy="289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7752">
                  <a:extLst>
                    <a:ext uri="{9D8B030D-6E8A-4147-A177-3AD203B41FA5}">
                      <a16:colId xmlns:a16="http://schemas.microsoft.com/office/drawing/2014/main" val="25792205"/>
                    </a:ext>
                  </a:extLst>
                </a:gridCol>
                <a:gridCol w="1000443">
                  <a:extLst>
                    <a:ext uri="{9D8B030D-6E8A-4147-A177-3AD203B41FA5}">
                      <a16:colId xmlns:a16="http://schemas.microsoft.com/office/drawing/2014/main" val="3532884108"/>
                    </a:ext>
                  </a:extLst>
                </a:gridCol>
                <a:gridCol w="1651953">
                  <a:extLst>
                    <a:ext uri="{9D8B030D-6E8A-4147-A177-3AD203B41FA5}">
                      <a16:colId xmlns:a16="http://schemas.microsoft.com/office/drawing/2014/main" val="1541446856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489435647"/>
                    </a:ext>
                  </a:extLst>
                </a:gridCol>
                <a:gridCol w="1306488">
                  <a:extLst>
                    <a:ext uri="{9D8B030D-6E8A-4147-A177-3AD203B41FA5}">
                      <a16:colId xmlns:a16="http://schemas.microsoft.com/office/drawing/2014/main" val="38183136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NL" sz="3200" dirty="0"/>
                        <a:t>Wat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3200" dirty="0"/>
                        <a:t>Prijs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3200" dirty="0"/>
                        <a:t>Hoeveel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3200" dirty="0"/>
                        <a:t>Bedrag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3200" dirty="0"/>
                        <a:t>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57063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nl-NL" sz="3200" dirty="0"/>
                        <a:t>Gas (m3)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3200" dirty="0"/>
                        <a:t>2,00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3200" dirty="0"/>
                        <a:t>1500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3200" dirty="0"/>
                        <a:t>3000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3200" dirty="0"/>
                        <a:t>1200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19482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nl-NL" sz="3200" dirty="0"/>
                        <a:t>Stroom (kWh)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3200" dirty="0"/>
                        <a:t>0,50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3200" dirty="0"/>
                        <a:t>2000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3200" dirty="0"/>
                        <a:t>1000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3200" dirty="0"/>
                        <a:t>  460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4690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nl-NL" sz="3200" dirty="0"/>
                        <a:t>Benzine (l)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3200" dirty="0"/>
                        <a:t>2,50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3200" dirty="0"/>
                        <a:t>1000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3200" dirty="0"/>
                        <a:t>2500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3200" dirty="0"/>
                        <a:t>1800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04306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nl-NL" sz="3200" dirty="0"/>
                        <a:t>Totaal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3200" dirty="0"/>
                        <a:t>6500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3200" dirty="0"/>
                        <a:t>3460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9682063"/>
                  </a:ext>
                </a:extLst>
              </a:tr>
            </a:tbl>
          </a:graphicData>
        </a:graphic>
      </p:graphicFrame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4C82E69-87EA-3668-8C75-D3AB81369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4</a:t>
            </a:fld>
            <a:endParaRPr lang="nl-NL"/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4B883E61-E4AB-9EFF-9B16-14E4BE76A399}"/>
              </a:ext>
            </a:extLst>
          </p:cNvPr>
          <p:cNvSpPr txBox="1">
            <a:spLocks/>
          </p:cNvSpPr>
          <p:nvPr/>
        </p:nvSpPr>
        <p:spPr>
          <a:xfrm>
            <a:off x="457200" y="4597785"/>
            <a:ext cx="8229600" cy="16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Prijzen dalen als relatie met Rusland verbetert</a:t>
            </a:r>
          </a:p>
          <a:p>
            <a:r>
              <a:rPr lang="nl-NL" dirty="0" err="1"/>
              <a:t>Dwz</a:t>
            </a:r>
            <a:r>
              <a:rPr lang="nl-NL" dirty="0"/>
              <a:t> over 30 jaar…. </a:t>
            </a:r>
          </a:p>
        </p:txBody>
      </p:sp>
    </p:spTree>
    <p:extLst>
      <p:ext uri="{BB962C8B-B14F-4D97-AF65-F5344CB8AC3E}">
        <p14:creationId xmlns:p14="http://schemas.microsoft.com/office/powerpoint/2010/main" val="32004135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D04F4F-2C2D-42A8-9FDB-DAE49FE12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7. Conclusies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98B0995-8A96-4A2D-B543-8473E7C36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/>
          <a:lstStyle/>
          <a:p>
            <a:r>
              <a:rPr lang="nl-NL" dirty="0"/>
              <a:t>Bespaartips: Nieuwe Energie 2 </a:t>
            </a:r>
            <a:br>
              <a:rPr lang="nl-NL" dirty="0"/>
            </a:br>
            <a:r>
              <a:rPr lang="nl-NL" dirty="0"/>
              <a:t>of </a:t>
            </a:r>
            <a:r>
              <a:rPr lang="nl-NL" dirty="0">
                <a:hlinkClick r:id="rId2"/>
              </a:rPr>
              <a:t>LC-Kring over Vampierstroom</a:t>
            </a:r>
            <a:r>
              <a:rPr lang="nl-NL" dirty="0"/>
              <a:t> (nov 21)</a:t>
            </a:r>
          </a:p>
          <a:p>
            <a:r>
              <a:rPr lang="nl-NL" dirty="0"/>
              <a:t>Warmtepomp is zo gek nog niet</a:t>
            </a:r>
          </a:p>
          <a:p>
            <a:r>
              <a:rPr lang="nl-NL" dirty="0"/>
              <a:t>Het is geen exotische nieuwe technologie</a:t>
            </a:r>
          </a:p>
          <a:p>
            <a:endParaRPr lang="nl-NL" dirty="0"/>
          </a:p>
          <a:p>
            <a:r>
              <a:rPr lang="nl-NL" dirty="0"/>
              <a:t>Nadelen vooral bij omschakeling in bestaande bouw: isolatie en afgiftesysteem</a:t>
            </a:r>
          </a:p>
          <a:p>
            <a:r>
              <a:rPr lang="nl-NL" dirty="0"/>
              <a:t>Nieuwbouw nu met warmtepomp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BA624F3-3FB8-4D6B-A1CF-F28337326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40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128318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CF4EFA-CE30-F4AF-9867-22ADD1A2F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Agenda LC-Kring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038A371-5668-8E63-9A82-272C8F1768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Augustus 2022: Vakantie</a:t>
            </a:r>
          </a:p>
          <a:p>
            <a:endParaRPr lang="nl-NL" dirty="0"/>
          </a:p>
          <a:p>
            <a:r>
              <a:rPr lang="nl-NL" dirty="0"/>
              <a:t>September: DAB+</a:t>
            </a:r>
          </a:p>
          <a:p>
            <a:r>
              <a:rPr lang="nl-NL" dirty="0"/>
              <a:t>Oktober: Software </a:t>
            </a:r>
            <a:r>
              <a:rPr lang="nl-NL" dirty="0" err="1"/>
              <a:t>Defined</a:t>
            </a:r>
            <a:r>
              <a:rPr lang="nl-NL" dirty="0"/>
              <a:t> Radio</a:t>
            </a:r>
          </a:p>
          <a:p>
            <a:r>
              <a:rPr lang="nl-NL" dirty="0"/>
              <a:t>November: Nieuwe Energie 2, Besparen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A0C79CB-7395-1F32-4943-3D1B437F3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41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4229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557892-4C0D-FC4B-9E00-CBEAD73A1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Invloed op omgeving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1FAF4DC-F914-3458-DD24-C9A77F65AA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/>
          <a:lstStyle/>
          <a:p>
            <a:r>
              <a:rPr lang="nl-NL" dirty="0"/>
              <a:t>Wetenschap: </a:t>
            </a:r>
            <a:r>
              <a:rPr lang="nl-NL" dirty="0">
                <a:hlinkClick r:id="rId2"/>
              </a:rPr>
              <a:t>Opwarming onafwendbaar</a:t>
            </a:r>
            <a:r>
              <a:rPr lang="nl-NL" dirty="0"/>
              <a:t>, </a:t>
            </a:r>
            <a:br>
              <a:rPr lang="nl-NL" dirty="0"/>
            </a:br>
            <a:r>
              <a:rPr lang="nl-NL" dirty="0"/>
              <a:t>IPCC: Uitstootreductie noodzakelijk</a:t>
            </a:r>
          </a:p>
          <a:p>
            <a:endParaRPr lang="nl-NL" dirty="0"/>
          </a:p>
          <a:p>
            <a:r>
              <a:rPr lang="nl-NL" dirty="0"/>
              <a:t>Uitstoot CO2 per </a:t>
            </a:r>
          </a:p>
          <a:p>
            <a:pPr lvl="1"/>
            <a:r>
              <a:rPr lang="nl-NL" dirty="0"/>
              <a:t>kuub gas: 2 kg</a:t>
            </a:r>
          </a:p>
          <a:p>
            <a:pPr lvl="1"/>
            <a:r>
              <a:rPr lang="nl-NL" dirty="0"/>
              <a:t>liter benzine: 3 kg</a:t>
            </a:r>
            <a:br>
              <a:rPr lang="nl-NL" dirty="0"/>
            </a:br>
            <a:r>
              <a:rPr lang="nl-NL" dirty="0"/>
              <a:t>Ook: Lawaai, Stikstof, Giftig, Fijnstof</a:t>
            </a:r>
          </a:p>
          <a:p>
            <a:pPr lvl="1"/>
            <a:r>
              <a:rPr lang="nl-NL" dirty="0"/>
              <a:t>kWh elektra: 0-1,5 </a:t>
            </a:r>
            <a:r>
              <a:rPr lang="nl-NL" dirty="0" err="1"/>
              <a:t>afh</a:t>
            </a:r>
            <a:r>
              <a:rPr lang="nl-NL" dirty="0"/>
              <a:t> van opwekking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4DDDEDD-C116-FDAD-5623-C7D2D4442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6077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770A4E-3A67-8F35-2696-2F0197D79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Politiek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3507200-A59E-144A-1D05-7283963B0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/>
          </a:bodyPr>
          <a:lstStyle/>
          <a:p>
            <a:r>
              <a:rPr lang="nl-NL" dirty="0"/>
              <a:t>Gas uit Rusland, Olie uit Arabië</a:t>
            </a:r>
            <a:br>
              <a:rPr lang="nl-NL" dirty="0"/>
            </a:br>
            <a:r>
              <a:rPr lang="nl-NL" dirty="0"/>
              <a:t>Ook: Noorwegen, VK, US</a:t>
            </a:r>
          </a:p>
          <a:p>
            <a:endParaRPr lang="nl-NL" dirty="0"/>
          </a:p>
          <a:p>
            <a:r>
              <a:rPr lang="nl-NL" dirty="0"/>
              <a:t>Mensenrechtenschendingen van ons geld</a:t>
            </a:r>
          </a:p>
          <a:p>
            <a:r>
              <a:rPr lang="nl-NL" dirty="0"/>
              <a:t>Gaskraan als politiek drukmiddel</a:t>
            </a:r>
          </a:p>
          <a:p>
            <a:endParaRPr lang="nl-NL" dirty="0"/>
          </a:p>
          <a:p>
            <a:r>
              <a:rPr lang="nl-NL" dirty="0"/>
              <a:t>Energie Europa afhankelijk van 1 persoon…</a:t>
            </a:r>
            <a:br>
              <a:rPr lang="nl-NL" dirty="0"/>
            </a:br>
            <a:r>
              <a:rPr lang="nl-NL" dirty="0"/>
              <a:t>“Die neemt zijn verantwoordelijkheid wel”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F5B8752-7A64-3C5F-8437-B8BAFA9EB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0876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CAFA30-5F6E-DAAA-5122-9B138B313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Nieuwe energie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9C19FD9-6AE5-5921-DDDB-54741BBE6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5121275"/>
          </a:xfrm>
        </p:spPr>
        <p:txBody>
          <a:bodyPr/>
          <a:lstStyle/>
          <a:p>
            <a:r>
              <a:rPr lang="nl-NL" dirty="0"/>
              <a:t>Vooral: Minder energie</a:t>
            </a:r>
          </a:p>
          <a:p>
            <a:endParaRPr lang="nl-NL" dirty="0"/>
          </a:p>
          <a:p>
            <a:r>
              <a:rPr lang="nl-NL" dirty="0"/>
              <a:t>Nieuwe technieken spelen nog 30 jaar geen rol</a:t>
            </a:r>
          </a:p>
          <a:p>
            <a:pPr lvl="1"/>
            <a:r>
              <a:rPr lang="nl-NL" dirty="0"/>
              <a:t>Thoriumcentrale, Kernfusie, Elektrisch vliegtuig, zout-warmtebatterij, CO2-onttrekking</a:t>
            </a:r>
          </a:p>
          <a:p>
            <a:endParaRPr lang="nl-NL" dirty="0"/>
          </a:p>
          <a:p>
            <a:r>
              <a:rPr lang="nl-NL" dirty="0"/>
              <a:t>Transitie: inzet van nu beschikbare dingen</a:t>
            </a:r>
          </a:p>
          <a:p>
            <a:pPr lvl="1"/>
            <a:r>
              <a:rPr lang="nl-NL" dirty="0"/>
              <a:t>Elektrisch rijden, windmolen, zonnepaneel, warmtepomp, isolatie, waterstof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EE9F989-638B-5A51-6A37-A29EA4D5E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2156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5F5B12-440F-FD4A-1291-B79F2F2C5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2. Vervoer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30DBED2-4486-7D92-217F-3846E3AE6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8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E89CF3F-6B59-209B-43CB-A9C20BA642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47" y="1876736"/>
            <a:ext cx="8590705" cy="470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330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1B0F5C-047F-09B4-5131-D21EEA567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Problemen autoverkeer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3B0E917-3220-4D60-88E7-67B1A28D2B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3637" y="1325562"/>
            <a:ext cx="4762872" cy="5257800"/>
          </a:xfrm>
        </p:spPr>
        <p:txBody>
          <a:bodyPr/>
          <a:lstStyle/>
          <a:p>
            <a:r>
              <a:rPr lang="nl-NL" dirty="0"/>
              <a:t>Milieu: </a:t>
            </a:r>
          </a:p>
          <a:p>
            <a:pPr lvl="1"/>
            <a:r>
              <a:rPr lang="nl-NL" dirty="0"/>
              <a:t>Uitstoot CO2, </a:t>
            </a:r>
            <a:r>
              <a:rPr lang="nl-NL" dirty="0" err="1"/>
              <a:t>NOx</a:t>
            </a:r>
            <a:endParaRPr lang="nl-NL" dirty="0"/>
          </a:p>
          <a:p>
            <a:pPr lvl="1"/>
            <a:r>
              <a:rPr lang="nl-NL" dirty="0"/>
              <a:t>Geluid</a:t>
            </a:r>
          </a:p>
          <a:p>
            <a:pPr lvl="1"/>
            <a:r>
              <a:rPr lang="nl-NL" dirty="0"/>
              <a:t>Fijnstof</a:t>
            </a:r>
          </a:p>
          <a:p>
            <a:r>
              <a:rPr lang="nl-NL" dirty="0"/>
              <a:t>Gevaar (</a:t>
            </a:r>
            <a:r>
              <a:rPr lang="nl-NL" dirty="0">
                <a:hlinkClick r:id="rId2"/>
              </a:rPr>
              <a:t>1972: 3200</a:t>
            </a:r>
            <a:r>
              <a:rPr lang="nl-NL" dirty="0"/>
              <a:t>)</a:t>
            </a:r>
          </a:p>
          <a:p>
            <a:r>
              <a:rPr lang="nl-NL" dirty="0"/>
              <a:t>Ruimtegebruik</a:t>
            </a:r>
          </a:p>
          <a:p>
            <a:r>
              <a:rPr lang="nl-NL" dirty="0"/>
              <a:t>Ongelijkheid</a:t>
            </a:r>
          </a:p>
          <a:p>
            <a:r>
              <a:rPr lang="nl-NL" dirty="0"/>
              <a:t>Gezondheid (bewegen)</a:t>
            </a:r>
          </a:p>
          <a:p>
            <a:r>
              <a:rPr lang="nl-NL" dirty="0"/>
              <a:t>Kosten</a:t>
            </a: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A59EE2E-6BC0-E06E-41D2-DB986AA93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9</a:t>
            </a:fld>
            <a:endParaRPr lang="nl-NL"/>
          </a:p>
        </p:txBody>
      </p:sp>
      <p:pic>
        <p:nvPicPr>
          <p:cNvPr id="6" name="Afbeelding 5" descr="Afbeelding met tekst&#10;&#10;Automatisch gegenereerde beschrijving">
            <a:extLst>
              <a:ext uri="{FF2B5EF4-FFF2-40B4-BE49-F238E27FC236}">
                <a16:creationId xmlns:a16="http://schemas.microsoft.com/office/drawing/2014/main" id="{C70FBDCF-F2DD-3810-A904-C841F2F1F5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17638"/>
            <a:ext cx="3496437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69333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2307</TotalTime>
  <Words>1363</Words>
  <Application>Microsoft Office PowerPoint</Application>
  <PresentationFormat>Diavoorstelling (4:3)</PresentationFormat>
  <Paragraphs>326</Paragraphs>
  <Slides>41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41</vt:i4>
      </vt:variant>
    </vt:vector>
  </HeadingPairs>
  <TitlesOfParts>
    <vt:vector size="44" baseType="lpstr">
      <vt:lpstr>Arial</vt:lpstr>
      <vt:lpstr>Calibri</vt:lpstr>
      <vt:lpstr>Kantoorthema</vt:lpstr>
      <vt:lpstr>De Warmtepomp (Nieuwe Energie 1)</vt:lpstr>
      <vt:lpstr>Wat gaan we doen</vt:lpstr>
      <vt:lpstr>1. Energie: Prijzen en Problemen</vt:lpstr>
      <vt:lpstr>Verbruik van huishouden (Vb)</vt:lpstr>
      <vt:lpstr>Invloed op omgeving</vt:lpstr>
      <vt:lpstr>Politiek</vt:lpstr>
      <vt:lpstr>Nieuwe energie</vt:lpstr>
      <vt:lpstr>2. Vervoer</vt:lpstr>
      <vt:lpstr>Problemen autoverkeer</vt:lpstr>
      <vt:lpstr>Verbruik halveren</vt:lpstr>
      <vt:lpstr>Hoe halveren?</vt:lpstr>
      <vt:lpstr>Elektrisch rijden de oplossing?</vt:lpstr>
      <vt:lpstr>3. Verwarmen op gas of stroom</vt:lpstr>
      <vt:lpstr>Hoeveel is nodig?</vt:lpstr>
      <vt:lpstr>Stroomgebruik is verwarming</vt:lpstr>
      <vt:lpstr>Elektrisch verwarmen met COP 1</vt:lpstr>
      <vt:lpstr>Verwarmen met gas-stook</vt:lpstr>
      <vt:lpstr>4. Werking Warmtepomp</vt:lpstr>
      <vt:lpstr>Warme en koude lucht</vt:lpstr>
      <vt:lpstr>Omgekeerde koelkast</vt:lpstr>
      <vt:lpstr>Onder bomen is het koel</vt:lpstr>
      <vt:lpstr>Thermodynamica</vt:lpstr>
      <vt:lpstr>Toestand hangt af van druk</vt:lpstr>
      <vt:lpstr>Buitenunit</vt:lpstr>
      <vt:lpstr>Binnenunit</vt:lpstr>
      <vt:lpstr>Soorten</vt:lpstr>
      <vt:lpstr>Verwarmen met de Airco</vt:lpstr>
      <vt:lpstr>5. Economie van Warmtepomp</vt:lpstr>
      <vt:lpstr>Wat kost pompwarmte in huis?</vt:lpstr>
      <vt:lpstr>Wat haal je uit gas?</vt:lpstr>
      <vt:lpstr>Elektrificatie</vt:lpstr>
      <vt:lpstr>Hoeveel lucht?  Even BINAS erbij…</vt:lpstr>
      <vt:lpstr>Conclusie berekeningen</vt:lpstr>
      <vt:lpstr>6. Problemen van de Warmtepomp</vt:lpstr>
      <vt:lpstr>Afgiftetemperatuur</vt:lpstr>
      <vt:lpstr>Stroomnet</vt:lpstr>
      <vt:lpstr>Warmtevraag beperken</vt:lpstr>
      <vt:lpstr>Lage COP bij koude aanvoer</vt:lpstr>
      <vt:lpstr>Lelijk is subjectief</vt:lpstr>
      <vt:lpstr>7. Conclusies</vt:lpstr>
      <vt:lpstr>Agenda LC-Kring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Gerard</dc:creator>
  <cp:lastModifiedBy>Gerard Tel</cp:lastModifiedBy>
  <cp:revision>72</cp:revision>
  <dcterms:created xsi:type="dcterms:W3CDTF">2019-01-19T09:21:01Z</dcterms:created>
  <dcterms:modified xsi:type="dcterms:W3CDTF">2023-05-11T09:21:09Z</dcterms:modified>
</cp:coreProperties>
</file>