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8" r:id="rId4"/>
    <p:sldId id="258" r:id="rId5"/>
    <p:sldId id="288" r:id="rId6"/>
    <p:sldId id="259" r:id="rId7"/>
    <p:sldId id="297" r:id="rId8"/>
    <p:sldId id="291" r:id="rId9"/>
    <p:sldId id="266" r:id="rId10"/>
    <p:sldId id="286" r:id="rId11"/>
    <p:sldId id="262" r:id="rId12"/>
    <p:sldId id="284" r:id="rId13"/>
    <p:sldId id="263" r:id="rId14"/>
    <p:sldId id="265" r:id="rId15"/>
    <p:sldId id="267" r:id="rId16"/>
    <p:sldId id="292" r:id="rId17"/>
    <p:sldId id="261" r:id="rId18"/>
    <p:sldId id="282" r:id="rId19"/>
    <p:sldId id="283" r:id="rId20"/>
    <p:sldId id="289" r:id="rId21"/>
    <p:sldId id="273" r:id="rId22"/>
    <p:sldId id="293" r:id="rId23"/>
    <p:sldId id="268" r:id="rId24"/>
    <p:sldId id="279" r:id="rId25"/>
    <p:sldId id="274" r:id="rId26"/>
    <p:sldId id="275" r:id="rId27"/>
    <p:sldId id="277" r:id="rId28"/>
    <p:sldId id="295" r:id="rId29"/>
    <p:sldId id="296" r:id="rId30"/>
    <p:sldId id="294" r:id="rId31"/>
    <p:sldId id="270" r:id="rId32"/>
    <p:sldId id="281" r:id="rId33"/>
    <p:sldId id="280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FD43A-4541-4F9A-A6D6-4F54AB52C24B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gerardtel.nl/Sets/GDesTub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hyperlink" Target="https://www.nfor.nl/index.php?id=34907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umpu.com/nl/document/read/30826543/merk-erres-old-radios" TargetMode="External"/><Relationship Id="rId4" Type="http://schemas.openxmlformats.org/officeDocument/2006/relationships/hyperlink" Target="https://nl.wikipedia.org/wiki/Otto_van_Tussenbroe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for.nl/index.php?id=23670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5943" y="1495200"/>
            <a:ext cx="2514600" cy="4171948"/>
          </a:xfrm>
        </p:spPr>
        <p:txBody>
          <a:bodyPr>
            <a:normAutofit/>
          </a:bodyPr>
          <a:lstStyle/>
          <a:p>
            <a:r>
              <a:rPr lang="en-US" dirty="0" err="1"/>
              <a:t>Zanger</a:t>
            </a:r>
            <a:br>
              <a:rPr lang="en-US" dirty="0"/>
            </a:br>
            <a:r>
              <a:rPr lang="en-US" dirty="0" err="1"/>
              <a:t>aan</a:t>
            </a:r>
            <a:r>
              <a:rPr lang="en-US" dirty="0"/>
              <a:t> de </a:t>
            </a:r>
            <a:br>
              <a:rPr lang="en-US" dirty="0"/>
            </a:br>
            <a:r>
              <a:rPr lang="en-US" dirty="0"/>
              <a:t>Wand: </a:t>
            </a:r>
            <a:br>
              <a:rPr lang="en-US" dirty="0"/>
            </a:br>
            <a:r>
              <a:rPr lang="en-US" dirty="0" err="1"/>
              <a:t>Erres</a:t>
            </a:r>
            <a:r>
              <a:rPr lang="en-US" dirty="0"/>
              <a:t> KY107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800" y="4683125"/>
            <a:ext cx="8610600" cy="1946275"/>
          </a:xfrm>
        </p:spPr>
        <p:txBody>
          <a:bodyPr>
            <a:normAutofit/>
          </a:bodyPr>
          <a:lstStyle/>
          <a:p>
            <a:r>
              <a:rPr lang="en-US" dirty="0"/>
              <a:t>Gerard Tel, Zeist</a:t>
            </a:r>
          </a:p>
          <a:p>
            <a:r>
              <a:rPr lang="en-US" dirty="0" err="1"/>
              <a:t>Radiocafé</a:t>
            </a:r>
            <a:r>
              <a:rPr lang="en-US" dirty="0"/>
              <a:t> Zaandam, 4 </a:t>
            </a:r>
            <a:r>
              <a:rPr lang="en-US" dirty="0" err="1">
                <a:solidFill>
                  <a:srgbClr val="FF0000"/>
                </a:solidFill>
              </a:rPr>
              <a:t>nov</a:t>
            </a:r>
            <a:r>
              <a:rPr lang="en-US" dirty="0">
                <a:solidFill>
                  <a:srgbClr val="FF0000"/>
                </a:solidFill>
              </a:rPr>
              <a:t> 2014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nov</a:t>
            </a:r>
            <a:r>
              <a:rPr lang="en-US" dirty="0"/>
              <a:t> 2020, 13 </a:t>
            </a:r>
            <a:r>
              <a:rPr lang="en-US" dirty="0" err="1"/>
              <a:t>nov</a:t>
            </a:r>
            <a:r>
              <a:rPr lang="en-US" dirty="0"/>
              <a:t> 2024 om 19.30</a:t>
            </a:r>
          </a:p>
        </p:txBody>
      </p:sp>
      <p:pic>
        <p:nvPicPr>
          <p:cNvPr id="4" name="Afbeelding 3" descr="ErrKY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47650"/>
            <a:ext cx="5638799" cy="422909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2290178-888D-24BE-5C27-859173745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10173" cy="19496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B761D-CA49-45EC-AD86-614F9E1E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Schemadetails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723393-AF4C-4376-9DAA-4FE106994B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</a:t>
            </a:r>
            <a:r>
              <a:rPr lang="en-US" sz="3200" dirty="0" err="1"/>
              <a:t>panningscaroussel</a:t>
            </a:r>
            <a:r>
              <a:rPr lang="en-US" sz="3200" dirty="0"/>
              <a:t>? </a:t>
            </a:r>
            <a:r>
              <a:rPr lang="en-US" dirty="0" err="1"/>
              <a:t>Voor</a:t>
            </a:r>
            <a:r>
              <a:rPr lang="en-US" dirty="0"/>
              <a:t> 110V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kopen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netschakelaar</a:t>
            </a:r>
            <a:r>
              <a:rPr lang="en-US" dirty="0"/>
              <a:t>: </a:t>
            </a:r>
            <a:r>
              <a:rPr lang="en-US" dirty="0" err="1"/>
              <a:t>stekker</a:t>
            </a:r>
            <a:r>
              <a:rPr lang="en-US" dirty="0"/>
              <a:t> </a:t>
            </a:r>
            <a:r>
              <a:rPr lang="en-US" dirty="0" err="1"/>
              <a:t>eruit</a:t>
            </a:r>
            <a:r>
              <a:rPr lang="en-US" dirty="0"/>
              <a:t> </a:t>
            </a:r>
            <a:r>
              <a:rPr lang="en-US" dirty="0" err="1"/>
              <a:t>trekken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Roostervoorspanning</a:t>
            </a:r>
            <a:r>
              <a:rPr lang="en-US" dirty="0"/>
              <a:t> B3: C-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smoorspoel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Volumeregelaars</a:t>
            </a:r>
            <a:r>
              <a:rPr lang="en-US" sz="3200" dirty="0"/>
              <a:t> </a:t>
            </a:r>
            <a:r>
              <a:rPr lang="en-US" sz="3200" dirty="0" err="1"/>
              <a:t>vinden</a:t>
            </a:r>
            <a:r>
              <a:rPr lang="en-US" sz="3200" dirty="0"/>
              <a:t> we </a:t>
            </a:r>
            <a:r>
              <a:rPr lang="en-US" sz="3200" dirty="0" err="1"/>
              <a:t>onzin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HF </a:t>
            </a:r>
            <a:r>
              <a:rPr lang="en-US" dirty="0" err="1"/>
              <a:t>regeling</a:t>
            </a:r>
            <a:r>
              <a:rPr lang="en-US" dirty="0"/>
              <a:t> in </a:t>
            </a:r>
            <a:r>
              <a:rPr lang="en-US" dirty="0" err="1"/>
              <a:t>katode</a:t>
            </a:r>
            <a:r>
              <a:rPr lang="en-US" dirty="0"/>
              <a:t> B1</a:t>
            </a:r>
            <a:r>
              <a:rPr lang="en-US" sz="3200" dirty="0"/>
              <a:t> (R1, </a:t>
            </a:r>
            <a:r>
              <a:rPr lang="en-US" sz="3200" dirty="0" err="1"/>
              <a:t>voor</a:t>
            </a:r>
            <a:r>
              <a:rPr lang="en-US" sz="3200" dirty="0"/>
              <a:t> </a:t>
            </a:r>
            <a:r>
              <a:rPr lang="en-US" sz="3200" dirty="0" err="1"/>
              <a:t>nivo</a:t>
            </a:r>
            <a:r>
              <a:rPr lang="en-US" sz="3200" dirty="0"/>
              <a:t> det.)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Terugkoppeling</a:t>
            </a:r>
            <a:r>
              <a:rPr lang="en-US" sz="3200" dirty="0"/>
              <a:t> (C15)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Afstemcondensators</a:t>
            </a:r>
            <a:r>
              <a:rPr lang="en-US" sz="3200" dirty="0"/>
              <a:t> </a:t>
            </a:r>
            <a:r>
              <a:rPr lang="en-US" sz="3200" dirty="0" err="1"/>
              <a:t>niet</a:t>
            </a:r>
            <a:r>
              <a:rPr lang="en-US" sz="3200" dirty="0"/>
              <a:t> </a:t>
            </a:r>
            <a:r>
              <a:rPr lang="en-US" sz="3200" dirty="0" err="1"/>
              <a:t>gekoppeld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Band </a:t>
            </a:r>
            <a:r>
              <a:rPr lang="en-US" dirty="0" err="1"/>
              <a:t>wisselen</a:t>
            </a:r>
            <a:r>
              <a:rPr lang="en-US" dirty="0"/>
              <a:t>: </a:t>
            </a:r>
            <a:r>
              <a:rPr lang="en-US" dirty="0" err="1"/>
              <a:t>spoel</a:t>
            </a:r>
            <a:r>
              <a:rPr lang="en-US" dirty="0"/>
              <a:t> half </a:t>
            </a:r>
            <a:r>
              <a:rPr lang="en-US" dirty="0" err="1"/>
              <a:t>kortsluiten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22078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Toen</a:t>
            </a:r>
            <a:r>
              <a:rPr lang="en-US" dirty="0"/>
              <a:t> radio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simpel</a:t>
            </a:r>
            <a:r>
              <a:rPr lang="en-US" dirty="0"/>
              <a:t> was …</a:t>
            </a:r>
          </a:p>
        </p:txBody>
      </p:sp>
      <p:pic>
        <p:nvPicPr>
          <p:cNvPr id="4" name="Tijdelijke aanduiding voor inhoud 3" descr="Erresschem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8990930" cy="4114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A183E5D-CF56-856C-CA92-D933DB01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6010784" cy="54771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/>
              <a:t>Detectie</a:t>
            </a:r>
            <a:r>
              <a:rPr lang="en-US" dirty="0"/>
              <a:t>: </a:t>
            </a:r>
            <a:r>
              <a:rPr lang="en-US" dirty="0" err="1"/>
              <a:t>Roosterdetectie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33800" y="3957795"/>
            <a:ext cx="4038600" cy="2620962"/>
          </a:xfrm>
        </p:spPr>
        <p:txBody>
          <a:bodyPr>
            <a:normAutofit/>
          </a:bodyPr>
          <a:lstStyle/>
          <a:p>
            <a:r>
              <a:rPr lang="en-US" dirty="0"/>
              <a:t>B2: g + k = diode</a:t>
            </a:r>
          </a:p>
          <a:p>
            <a:r>
              <a:rPr lang="nl-NL" dirty="0"/>
              <a:t>Ia = Hf + </a:t>
            </a:r>
            <a:r>
              <a:rPr lang="nl-NL" dirty="0" err="1"/>
              <a:t>Lf</a:t>
            </a:r>
            <a:r>
              <a:rPr lang="nl-NL" dirty="0"/>
              <a:t> + DC</a:t>
            </a:r>
          </a:p>
          <a:p>
            <a:r>
              <a:rPr lang="en-US" dirty="0"/>
              <a:t>RF </a:t>
            </a:r>
            <a:r>
              <a:rPr lang="en-US" dirty="0" err="1"/>
              <a:t>naar</a:t>
            </a:r>
            <a:r>
              <a:rPr lang="en-US" dirty="0"/>
              <a:t> S3</a:t>
            </a:r>
          </a:p>
          <a:p>
            <a:r>
              <a:rPr lang="en-US" dirty="0"/>
              <a:t>AF </a:t>
            </a:r>
            <a:r>
              <a:rPr lang="en-US" dirty="0" err="1"/>
              <a:t>naar</a:t>
            </a:r>
            <a:r>
              <a:rPr lang="en-US" dirty="0"/>
              <a:t> T2</a:t>
            </a:r>
          </a:p>
        </p:txBody>
      </p:sp>
    </p:spTree>
    <p:extLst>
      <p:ext uri="{BB962C8B-B14F-4D97-AF65-F5344CB8AC3E}">
        <p14:creationId xmlns:p14="http://schemas.microsoft.com/office/powerpoint/2010/main" val="235540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Condensatorblok</a:t>
            </a:r>
            <a:r>
              <a:rPr lang="en-US" dirty="0"/>
              <a:t> (</a:t>
            </a:r>
            <a:r>
              <a:rPr lang="en-US" dirty="0" err="1"/>
              <a:t>voeding</a:t>
            </a:r>
            <a:r>
              <a:rPr lang="en-US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11C69C-C8C7-8A31-8128-BFCB37CD4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371600"/>
            <a:ext cx="3352800" cy="4876800"/>
          </a:xfrm>
        </p:spPr>
        <p:txBody>
          <a:bodyPr/>
          <a:lstStyle/>
          <a:p>
            <a:r>
              <a:rPr lang="en-US" dirty="0" err="1"/>
              <a:t>Afvlak</a:t>
            </a:r>
            <a:r>
              <a:rPr lang="en-US" dirty="0"/>
              <a:t> 2 tot 4</a:t>
            </a:r>
            <a:r>
              <a:rPr lang="el-GR" dirty="0"/>
              <a:t>μ</a:t>
            </a:r>
            <a:r>
              <a:rPr lang="en-US" dirty="0"/>
              <a:t>F: </a:t>
            </a:r>
            <a:r>
              <a:rPr lang="en-US" dirty="0" err="1"/>
              <a:t>papiercond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Vervangen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door </a:t>
            </a:r>
            <a:r>
              <a:rPr lang="en-US" dirty="0" err="1"/>
              <a:t>elco’s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Beter: </a:t>
            </a:r>
            <a:r>
              <a:rPr lang="en-US" dirty="0" err="1"/>
              <a:t>foliecond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Afbeelding 4" descr="Err107TinEm.jpg">
            <a:extLst>
              <a:ext uri="{FF2B5EF4-FFF2-40B4-BE49-F238E27FC236}">
                <a16:creationId xmlns:a16="http://schemas.microsoft.com/office/drawing/2014/main" id="{1220C69A-AF08-698E-2F5C-A233B7BB93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4693" r="4273" b="8493"/>
          <a:stretch/>
        </p:blipFill>
        <p:spPr>
          <a:xfrm>
            <a:off x="202807" y="2590800"/>
            <a:ext cx="4705284" cy="32004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Voortrap</a:t>
            </a:r>
            <a:r>
              <a:rPr lang="en-US" dirty="0"/>
              <a:t> </a:t>
            </a:r>
            <a:r>
              <a:rPr lang="en-US" dirty="0" err="1"/>
              <a:t>repareren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3188"/>
            <a:ext cx="3048000" cy="4525963"/>
          </a:xfrm>
        </p:spPr>
        <p:txBody>
          <a:bodyPr/>
          <a:lstStyle/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geluid</a:t>
            </a:r>
            <a:endParaRPr lang="en-US" dirty="0"/>
          </a:p>
          <a:p>
            <a:r>
              <a:rPr lang="en-US" dirty="0" err="1"/>
              <a:t>Spanningen</a:t>
            </a:r>
            <a:r>
              <a:rPr lang="en-US" dirty="0"/>
              <a:t>?</a:t>
            </a:r>
          </a:p>
          <a:p>
            <a:r>
              <a:rPr lang="en-US" dirty="0"/>
              <a:t>Kat B1 = 184V:</a:t>
            </a:r>
            <a:br>
              <a:rPr lang="en-US" dirty="0"/>
            </a:br>
            <a:r>
              <a:rPr lang="en-US" dirty="0"/>
              <a:t>R1 </a:t>
            </a:r>
            <a:r>
              <a:rPr lang="en-US" dirty="0" err="1"/>
              <a:t>breuk</a:t>
            </a:r>
            <a:endParaRPr lang="en-US" dirty="0"/>
          </a:p>
          <a:p>
            <a:r>
              <a:rPr lang="en-US" dirty="0"/>
              <a:t>Contact</a:t>
            </a:r>
            <a:br>
              <a:rPr lang="en-US" dirty="0"/>
            </a:br>
            <a:r>
              <a:rPr lang="en-US" dirty="0" err="1"/>
              <a:t>geoxideerd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Halfgeleiders</a:t>
            </a:r>
            <a:r>
              <a:rPr lang="en-US" dirty="0"/>
              <a:t>?</a:t>
            </a:r>
          </a:p>
        </p:txBody>
      </p:sp>
      <p:pic>
        <p:nvPicPr>
          <p:cNvPr id="5" name="Afbeelding 4" descr="Err107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76200"/>
            <a:ext cx="5029200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Kast</a:t>
            </a:r>
            <a:r>
              <a:rPr lang="en-US" dirty="0"/>
              <a:t>: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lakken</a:t>
            </a:r>
            <a:r>
              <a:rPr lang="en-US" dirty="0"/>
              <a:t> </a:t>
            </a:r>
            <a:r>
              <a:rPr lang="en-US" dirty="0" err="1"/>
              <a:t>maar</a:t>
            </a:r>
            <a:r>
              <a:rPr lang="en-US" dirty="0"/>
              <a:t> </a:t>
            </a:r>
            <a:r>
              <a:rPr lang="en-US" dirty="0" err="1"/>
              <a:t>wassen</a:t>
            </a:r>
            <a:r>
              <a:rPr lang="en-US" dirty="0"/>
              <a:t>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5105400"/>
          </a:xfrm>
        </p:spPr>
        <p:txBody>
          <a:bodyPr/>
          <a:lstStyle/>
          <a:p>
            <a:r>
              <a:rPr lang="en-US" dirty="0" err="1"/>
              <a:t>Kast</a:t>
            </a:r>
            <a:r>
              <a:rPr lang="en-US" dirty="0"/>
              <a:t> </a:t>
            </a:r>
            <a:r>
              <a:rPr lang="en-US" dirty="0" err="1"/>
              <a:t>vuil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(vet, nicotine)</a:t>
            </a:r>
          </a:p>
          <a:p>
            <a:r>
              <a:rPr lang="en-US" dirty="0"/>
              <a:t>Water &amp; soda</a:t>
            </a:r>
          </a:p>
          <a:p>
            <a:r>
              <a:rPr lang="en-US" dirty="0" err="1"/>
              <a:t>Licht</a:t>
            </a:r>
            <a:r>
              <a:rPr lang="en-US" dirty="0"/>
              <a:t> </a:t>
            </a:r>
            <a:r>
              <a:rPr lang="en-US" dirty="0" err="1"/>
              <a:t>schuren</a:t>
            </a:r>
            <a:endParaRPr lang="en-US" dirty="0"/>
          </a:p>
          <a:p>
            <a:r>
              <a:rPr lang="en-US" dirty="0"/>
              <a:t>Was </a:t>
            </a:r>
          </a:p>
          <a:p>
            <a:endParaRPr lang="en-US" dirty="0"/>
          </a:p>
          <a:p>
            <a:r>
              <a:rPr lang="en-US" dirty="0"/>
              <a:t>LS </a:t>
            </a:r>
            <a:r>
              <a:rPr lang="en-US" dirty="0" err="1"/>
              <a:t>doekje</a:t>
            </a:r>
            <a:r>
              <a:rPr lang="en-US" dirty="0"/>
              <a:t> beige</a:t>
            </a:r>
          </a:p>
        </p:txBody>
      </p:sp>
      <p:pic>
        <p:nvPicPr>
          <p:cNvPr id="5" name="Afbeelding 4" descr="Err107Wax1.jpg"/>
          <p:cNvPicPr>
            <a:picLocks noChangeAspect="1"/>
          </p:cNvPicPr>
          <p:nvPr/>
        </p:nvPicPr>
        <p:blipFill>
          <a:blip r:embed="rId2" cstate="print"/>
          <a:srcRect l="15989" t="25500" r="5666" b="4906"/>
          <a:stretch/>
        </p:blipFill>
        <p:spPr>
          <a:xfrm>
            <a:off x="4452450" y="1477963"/>
            <a:ext cx="4310550" cy="51053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FD367-3FA2-6456-2930-1D0D0B2F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</a:t>
            </a:r>
            <a:r>
              <a:rPr lang="nl-NL" dirty="0" err="1"/>
              <a:t>Erres</a:t>
            </a:r>
            <a:r>
              <a:rPr lang="nl-NL" dirty="0"/>
              <a:t> evenementen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2F8E2B-8481-75E4-75A7-6ADC32C69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9833"/>
            <a:ext cx="8229600" cy="4525963"/>
          </a:xfrm>
        </p:spPr>
        <p:txBody>
          <a:bodyPr/>
          <a:lstStyle/>
          <a:p>
            <a:r>
              <a:rPr lang="nl-NL" dirty="0"/>
              <a:t>Onthulling - 14 mei 2014</a:t>
            </a:r>
          </a:p>
          <a:p>
            <a:r>
              <a:rPr lang="nl-NL" dirty="0"/>
              <a:t>Eerste RC-lezing - 4 nov 2014</a:t>
            </a:r>
          </a:p>
          <a:p>
            <a:r>
              <a:rPr lang="nl-NL" dirty="0"/>
              <a:t>Eerste LC-Kring - 9 maart 2016</a:t>
            </a:r>
          </a:p>
          <a:p>
            <a:r>
              <a:rPr lang="nl-NL" dirty="0"/>
              <a:t>LC-Kring online - 11 nov 2020</a:t>
            </a:r>
          </a:p>
          <a:p>
            <a:endParaRPr lang="nl-NL" dirty="0"/>
          </a:p>
          <a:p>
            <a:r>
              <a:rPr lang="nl-NL" dirty="0"/>
              <a:t>Eeuwfeest – nov 2030</a:t>
            </a:r>
          </a:p>
        </p:txBody>
      </p:sp>
    </p:spTree>
    <p:extLst>
      <p:ext uri="{BB962C8B-B14F-4D97-AF65-F5344CB8AC3E}">
        <p14:creationId xmlns:p14="http://schemas.microsoft.com/office/powerpoint/2010/main" val="2539646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onthulling</a:t>
            </a:r>
            <a:r>
              <a:rPr lang="en-US" dirty="0"/>
              <a:t> (14 </a:t>
            </a:r>
            <a:r>
              <a:rPr lang="en-US" dirty="0" err="1"/>
              <a:t>mei</a:t>
            </a:r>
            <a:r>
              <a:rPr lang="en-US" dirty="0"/>
              <a:t> 2014)</a:t>
            </a:r>
          </a:p>
        </p:txBody>
      </p:sp>
      <p:pic>
        <p:nvPicPr>
          <p:cNvPr id="4" name="Afbeelding 3" descr="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599" y="1233279"/>
            <a:ext cx="6705601" cy="5029201"/>
          </a:xfrm>
          <a:prstGeom prst="rect">
            <a:avLst/>
          </a:prstGeom>
        </p:spPr>
      </p:pic>
      <p:pic>
        <p:nvPicPr>
          <p:cNvPr id="5" name="Afbeelding 4" descr="e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91" y="3741840"/>
            <a:ext cx="3657600" cy="29746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9F9F4-71FA-41A3-A04A-9C74564F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nl-NL" dirty="0"/>
              <a:t>Radiocafé Zaandam (11/2014)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E10243-C52A-4F49-B883-705026FA1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4"/>
          <a:stretch/>
        </p:blipFill>
        <p:spPr>
          <a:xfrm>
            <a:off x="228600" y="1142999"/>
            <a:ext cx="4717290" cy="5472793"/>
          </a:xfr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347CE7-1BF4-96AA-C23C-4DEE99CEA6CC}"/>
              </a:ext>
            </a:extLst>
          </p:cNvPr>
          <p:cNvSpPr txBox="1">
            <a:spLocks/>
          </p:cNvSpPr>
          <p:nvPr/>
        </p:nvSpPr>
        <p:spPr>
          <a:xfrm>
            <a:off x="5344886" y="1357992"/>
            <a:ext cx="3581400" cy="5347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Radiocafé: NVHR, Piet v Schagen</a:t>
            </a:r>
          </a:p>
          <a:p>
            <a:r>
              <a:rPr lang="nl-NL" dirty="0"/>
              <a:t>Via Bert </a:t>
            </a:r>
            <a:r>
              <a:rPr lang="nl-NL" dirty="0" err="1"/>
              <a:t>vd</a:t>
            </a:r>
            <a:r>
              <a:rPr lang="nl-NL" dirty="0"/>
              <a:t> Vinden bij RC betrokken</a:t>
            </a:r>
          </a:p>
          <a:p>
            <a:r>
              <a:rPr lang="nl-NL" dirty="0"/>
              <a:t>Nu Driebergen</a:t>
            </a:r>
          </a:p>
          <a:p>
            <a:endParaRPr lang="nl-NL" dirty="0"/>
          </a:p>
          <a:p>
            <a:r>
              <a:rPr lang="nl-NL" dirty="0"/>
              <a:t>John H advies</a:t>
            </a:r>
          </a:p>
          <a:p>
            <a:r>
              <a:rPr lang="nl-NL" dirty="0"/>
              <a:t>Uitleg houtwerk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Detail: </a:t>
            </a:r>
            <a:br>
              <a:rPr lang="nl-NL" dirty="0"/>
            </a:br>
            <a:r>
              <a:rPr lang="nl-NL" dirty="0"/>
              <a:t>Eindbuis is PC86</a:t>
            </a:r>
          </a:p>
        </p:txBody>
      </p:sp>
    </p:spTree>
    <p:extLst>
      <p:ext uri="{BB962C8B-B14F-4D97-AF65-F5344CB8AC3E}">
        <p14:creationId xmlns:p14="http://schemas.microsoft.com/office/powerpoint/2010/main" val="2934973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C7D0-E954-489B-BA2B-6D4C2D80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nl-NL" dirty="0"/>
              <a:t>LC-Kring bij mij thuis (3/2016)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2D5A28F-4642-48AB-BF35-0CFF94F7D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2"/>
          <a:stretch/>
        </p:blipFill>
        <p:spPr>
          <a:xfrm>
            <a:off x="986224" y="1133877"/>
            <a:ext cx="7171552" cy="4590245"/>
          </a:xfr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981DA2-E31A-31C5-9006-F67256B10E60}"/>
              </a:ext>
            </a:extLst>
          </p:cNvPr>
          <p:cNvSpPr txBox="1">
            <a:spLocks/>
          </p:cNvSpPr>
          <p:nvPr/>
        </p:nvSpPr>
        <p:spPr>
          <a:xfrm>
            <a:off x="537776" y="5943600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4 van (ca.) 40 Nederlandse toestellen</a:t>
            </a:r>
          </a:p>
        </p:txBody>
      </p:sp>
    </p:spTree>
    <p:extLst>
      <p:ext uri="{BB962C8B-B14F-4D97-AF65-F5344CB8AC3E}">
        <p14:creationId xmlns:p14="http://schemas.microsoft.com/office/powerpoint/2010/main" val="365297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3002-C16F-F1FC-06C4-10307E72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r>
              <a:rPr lang="en-US" dirty="0"/>
              <a:t> van de </a:t>
            </a:r>
            <a:r>
              <a:rPr lang="en-US" dirty="0" err="1"/>
              <a:t>lezing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89D40-254F-00CF-AFAD-604B7A4E9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Achtergrond</a:t>
            </a:r>
            <a:r>
              <a:rPr lang="en-US" dirty="0"/>
              <a:t>,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bijzonder</a:t>
            </a:r>
            <a:endParaRPr lang="en-US" dirty="0"/>
          </a:p>
          <a:p>
            <a:pPr marL="914400" lvl="1" indent="-514350"/>
            <a:r>
              <a:rPr lang="en-US" dirty="0" err="1"/>
              <a:t>Eerste</a:t>
            </a:r>
            <a:r>
              <a:rPr lang="en-US" dirty="0"/>
              <a:t> “All in one”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Verkrijgen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opknappen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Erres</a:t>
            </a:r>
            <a:r>
              <a:rPr lang="en-US" dirty="0"/>
              <a:t> KY107 </a:t>
            </a:r>
            <a:r>
              <a:rPr lang="en-US" dirty="0" err="1"/>
              <a:t>evenementen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Buizen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buisvervangers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Zenders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zendervervangers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349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CA547-6ED9-4D36-9B42-DA042A77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nl-NL" dirty="0"/>
              <a:t>Stereo met 2 Ottozenders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ACBAB31-AA3C-490F-A81F-A8668B352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8222"/>
            <a:ext cx="7696200" cy="5767020"/>
          </a:xfrm>
        </p:spPr>
      </p:pic>
    </p:spTree>
    <p:extLst>
      <p:ext uri="{BB962C8B-B14F-4D97-AF65-F5344CB8AC3E}">
        <p14:creationId xmlns:p14="http://schemas.microsoft.com/office/powerpoint/2010/main" val="3184996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Uitnodiging</a:t>
            </a:r>
            <a:r>
              <a:rPr lang="en-US" dirty="0"/>
              <a:t> </a:t>
            </a:r>
            <a:r>
              <a:rPr lang="en-US" dirty="0" err="1"/>
              <a:t>Eeuwfeest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Op 14 </a:t>
            </a:r>
            <a:r>
              <a:rPr lang="en-US" dirty="0" err="1"/>
              <a:t>nov</a:t>
            </a:r>
            <a:r>
              <a:rPr lang="en-US" dirty="0"/>
              <a:t> 2030 </a:t>
            </a:r>
            <a:r>
              <a:rPr lang="en-US" dirty="0" err="1"/>
              <a:t>mogen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luisteren</a:t>
            </a:r>
            <a:endParaRPr lang="en-US" dirty="0"/>
          </a:p>
          <a:p>
            <a:r>
              <a:rPr lang="en-US" dirty="0"/>
              <a:t>Is Corona </a:t>
            </a:r>
            <a:br>
              <a:rPr lang="en-US" dirty="0"/>
            </a:br>
            <a:r>
              <a:rPr lang="en-US" dirty="0"/>
              <a:t>dan </a:t>
            </a:r>
            <a:r>
              <a:rPr lang="en-US" dirty="0" err="1"/>
              <a:t>voorbij</a:t>
            </a:r>
            <a:r>
              <a:rPr lang="en-US" dirty="0"/>
              <a:t>?</a:t>
            </a:r>
          </a:p>
          <a:p>
            <a:r>
              <a:rPr lang="en-US" dirty="0" err="1"/>
              <a:t>Doet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het</a:t>
            </a:r>
            <a:br>
              <a:rPr lang="en-US" dirty="0"/>
            </a:br>
            <a:r>
              <a:rPr lang="en-US" dirty="0"/>
              <a:t>dan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?</a:t>
            </a:r>
          </a:p>
          <a:p>
            <a:r>
              <a:rPr lang="en-US" dirty="0" err="1"/>
              <a:t>Zijn</a:t>
            </a:r>
            <a:r>
              <a:rPr lang="en-US" dirty="0"/>
              <a:t> er </a:t>
            </a:r>
            <a:r>
              <a:rPr lang="en-US" dirty="0" err="1"/>
              <a:t>nog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stations?</a:t>
            </a:r>
          </a:p>
          <a:p>
            <a:r>
              <a:rPr lang="en-US" dirty="0"/>
              <a:t>En </a:t>
            </a:r>
            <a:r>
              <a:rPr lang="en-US" dirty="0" err="1"/>
              <a:t>buizen</a:t>
            </a:r>
            <a:r>
              <a:rPr lang="en-US" dirty="0"/>
              <a:t>?</a:t>
            </a:r>
          </a:p>
        </p:txBody>
      </p:sp>
      <p:pic>
        <p:nvPicPr>
          <p:cNvPr id="4" name="Afbeelding 3" descr="Err107D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362200"/>
            <a:ext cx="5588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4DB4C-C5B0-5566-FE66-678BFD38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Buizen en Buisvervangers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F57709-5458-B964-A2BF-BE3E4E1D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17638"/>
            <a:ext cx="8039100" cy="5165724"/>
          </a:xfrm>
        </p:spPr>
        <p:txBody>
          <a:bodyPr/>
          <a:lstStyle/>
          <a:p>
            <a:r>
              <a:rPr lang="nl-NL" dirty="0"/>
              <a:t>C442 eindbuis: PC86</a:t>
            </a:r>
          </a:p>
          <a:p>
            <a:pPr lvl="1"/>
            <a:r>
              <a:rPr lang="nl-NL" dirty="0"/>
              <a:t>Wil goeie buis sparen</a:t>
            </a:r>
          </a:p>
          <a:p>
            <a:pPr lvl="1"/>
            <a:r>
              <a:rPr lang="nl-NL" dirty="0"/>
              <a:t>Geluid beter</a:t>
            </a:r>
          </a:p>
          <a:p>
            <a:r>
              <a:rPr lang="nl-NL" dirty="0"/>
              <a:t>E442 HF buis: PC86</a:t>
            </a:r>
          </a:p>
          <a:p>
            <a:pPr lvl="1"/>
            <a:r>
              <a:rPr lang="nl-NL" dirty="0"/>
              <a:t>E442 is kapot gegaan</a:t>
            </a:r>
          </a:p>
          <a:p>
            <a:r>
              <a:rPr lang="nl-NL" dirty="0"/>
              <a:t>E428 detector: TA7642</a:t>
            </a:r>
          </a:p>
          <a:p>
            <a:pPr lvl="1"/>
            <a:r>
              <a:rPr lang="nl-NL" dirty="0"/>
              <a:t>Leuk proefje “voor ooit”</a:t>
            </a:r>
          </a:p>
          <a:p>
            <a:r>
              <a:rPr lang="nl-NL" dirty="0"/>
              <a:t>Gelijkrichter 506K zit nog op plek…</a:t>
            </a:r>
          </a:p>
          <a:p>
            <a:pPr lvl="1"/>
            <a:r>
              <a:rPr lang="nl-NL" dirty="0"/>
              <a:t>De makkelijkst te vervangen buis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712844-D7CC-C9F1-41DC-D7CC62ADF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Versleten</a:t>
            </a:r>
            <a:r>
              <a:rPr lang="en-US" dirty="0"/>
              <a:t> </a:t>
            </a:r>
            <a:r>
              <a:rPr lang="en-US" dirty="0" err="1"/>
              <a:t>buizen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reparatie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err="1"/>
              <a:t>Geluid</a:t>
            </a:r>
            <a:r>
              <a:rPr lang="en-US" dirty="0"/>
              <a:t> </a:t>
            </a:r>
            <a:r>
              <a:rPr lang="en-US" dirty="0" err="1"/>
              <a:t>klinkt</a:t>
            </a:r>
            <a:r>
              <a:rPr lang="en-US" dirty="0"/>
              <a:t> erg </a:t>
            </a:r>
            <a:r>
              <a:rPr lang="en-US" dirty="0" err="1"/>
              <a:t>vervormd</a:t>
            </a:r>
            <a:endParaRPr lang="en-US" dirty="0"/>
          </a:p>
          <a:p>
            <a:r>
              <a:rPr lang="en-US" dirty="0"/>
              <a:t>Meting </a:t>
            </a:r>
            <a:r>
              <a:rPr lang="en-US" dirty="0" err="1"/>
              <a:t>eindbuis</a:t>
            </a:r>
            <a:r>
              <a:rPr lang="en-US" dirty="0"/>
              <a:t>: 7mA (</a:t>
            </a:r>
            <a:r>
              <a:rPr lang="en-US" dirty="0" err="1"/>
              <a:t>ipv</a:t>
            </a:r>
            <a:r>
              <a:rPr lang="en-US" dirty="0"/>
              <a:t> 20mA)</a:t>
            </a:r>
            <a:br>
              <a:rPr lang="en-US" dirty="0"/>
            </a:br>
            <a:r>
              <a:rPr lang="en-US" dirty="0" err="1"/>
              <a:t>Conclusie</a:t>
            </a:r>
            <a:r>
              <a:rPr lang="en-US" dirty="0"/>
              <a:t>: </a:t>
            </a:r>
            <a:r>
              <a:rPr lang="en-US" dirty="0" err="1"/>
              <a:t>versleten</a:t>
            </a:r>
            <a:r>
              <a:rPr lang="en-US" dirty="0"/>
              <a:t>!</a:t>
            </a:r>
          </a:p>
          <a:p>
            <a:r>
              <a:rPr lang="en-US" dirty="0" err="1"/>
              <a:t>Nieuwe</a:t>
            </a:r>
            <a:r>
              <a:rPr lang="en-US" dirty="0"/>
              <a:t> C443 </a:t>
            </a:r>
            <a:r>
              <a:rPr lang="en-US" dirty="0" err="1"/>
              <a:t>besteld</a:t>
            </a:r>
            <a:r>
              <a:rPr lang="en-US" dirty="0"/>
              <a:t> (39€)</a:t>
            </a:r>
          </a:p>
          <a:p>
            <a:r>
              <a:rPr lang="en-US" dirty="0"/>
              <a:t>Door </a:t>
            </a:r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stroom</a:t>
            </a:r>
            <a:r>
              <a:rPr lang="en-US" dirty="0"/>
              <a:t> </a:t>
            </a:r>
            <a:r>
              <a:rPr lang="en-US" dirty="0" err="1"/>
              <a:t>zakt</a:t>
            </a:r>
            <a:r>
              <a:rPr lang="en-US" dirty="0"/>
              <a:t> B+ in</a:t>
            </a:r>
            <a:br>
              <a:rPr lang="en-US" dirty="0"/>
            </a:br>
            <a:r>
              <a:rPr lang="en-US" dirty="0" err="1"/>
              <a:t>Conclusie</a:t>
            </a:r>
            <a:r>
              <a:rPr lang="en-US" dirty="0"/>
              <a:t>: </a:t>
            </a:r>
            <a:r>
              <a:rPr lang="en-US" dirty="0" err="1"/>
              <a:t>gelijkrichter</a:t>
            </a:r>
            <a:r>
              <a:rPr lang="en-US" dirty="0"/>
              <a:t> </a:t>
            </a:r>
            <a:r>
              <a:rPr lang="en-US" dirty="0" err="1"/>
              <a:t>versleten</a:t>
            </a:r>
            <a:endParaRPr lang="en-US" dirty="0"/>
          </a:p>
          <a:p>
            <a:r>
              <a:rPr lang="en-US" dirty="0" err="1"/>
              <a:t>Nieuwe</a:t>
            </a:r>
            <a:r>
              <a:rPr lang="en-US" dirty="0"/>
              <a:t> 506K </a:t>
            </a:r>
            <a:r>
              <a:rPr lang="en-US" dirty="0" err="1"/>
              <a:t>besteld</a:t>
            </a:r>
            <a:r>
              <a:rPr lang="en-US" dirty="0"/>
              <a:t> (27€)</a:t>
            </a:r>
          </a:p>
          <a:p>
            <a:r>
              <a:rPr lang="en-US" dirty="0"/>
              <a:t>Radio </a:t>
            </a:r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…      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genoeg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 </a:t>
            </a:r>
            <a:r>
              <a:rPr lang="en-US" dirty="0" err="1"/>
              <a:t>gaan</a:t>
            </a:r>
            <a:r>
              <a:rPr lang="en-US" dirty="0"/>
              <a:t> we even </a:t>
            </a:r>
            <a:r>
              <a:rPr lang="en-US" dirty="0" err="1"/>
              <a:t>luisteren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1371600"/>
          </a:xfrm>
        </p:spPr>
        <p:txBody>
          <a:bodyPr/>
          <a:lstStyle/>
          <a:p>
            <a:r>
              <a:rPr lang="en-US" dirty="0" err="1"/>
              <a:t>Ontvangst</a:t>
            </a:r>
            <a:r>
              <a:rPr lang="en-US" dirty="0"/>
              <a:t> 1050kHz, 1467kHz</a:t>
            </a:r>
            <a:br>
              <a:rPr lang="en-US" dirty="0"/>
            </a:br>
            <a:r>
              <a:rPr lang="en-US" dirty="0"/>
              <a:t>Op MG is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horen</a:t>
            </a:r>
            <a:r>
              <a:rPr lang="en-US" dirty="0"/>
              <a:t>, LG is </a:t>
            </a:r>
            <a:r>
              <a:rPr lang="en-US" dirty="0" err="1"/>
              <a:t>leeg</a:t>
            </a:r>
            <a:endParaRPr lang="en-US" dirty="0"/>
          </a:p>
        </p:txBody>
      </p:sp>
      <p:pic>
        <p:nvPicPr>
          <p:cNvPr id="4" name="Afbeelding 3" descr="Err107Kn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948065"/>
            <a:ext cx="8763000" cy="37829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 err="1"/>
              <a:t>Eindbuisproject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PC443</a:t>
            </a:r>
            <a:r>
              <a:rPr lang="en-US" dirty="0"/>
              <a:t> (2014)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Vervangen</a:t>
            </a:r>
            <a:r>
              <a:rPr lang="en-US" dirty="0"/>
              <a:t> door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buis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Gloeispanning</a:t>
            </a:r>
            <a:r>
              <a:rPr lang="en-US" dirty="0"/>
              <a:t> 4V</a:t>
            </a:r>
          </a:p>
          <a:p>
            <a:pPr lvl="1"/>
            <a:r>
              <a:rPr lang="en-US" dirty="0" err="1"/>
              <a:t>Plaatimpedantie</a:t>
            </a:r>
            <a:r>
              <a:rPr lang="en-US" dirty="0"/>
              <a:t> 10k</a:t>
            </a:r>
          </a:p>
          <a:p>
            <a:pPr lvl="1"/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zijn</a:t>
            </a:r>
            <a:endParaRPr lang="en-US" dirty="0"/>
          </a:p>
          <a:p>
            <a:r>
              <a:rPr lang="en-US" dirty="0" err="1"/>
              <a:t>Een</a:t>
            </a:r>
            <a:r>
              <a:rPr lang="en-US" dirty="0"/>
              <a:t> PC86 </a:t>
            </a:r>
            <a:r>
              <a:rPr lang="en-US" dirty="0" err="1"/>
              <a:t>kost</a:t>
            </a:r>
            <a:r>
              <a:rPr lang="en-US" dirty="0"/>
              <a:t> </a:t>
            </a:r>
            <a:r>
              <a:rPr lang="en-US" dirty="0" err="1"/>
              <a:t>maar</a:t>
            </a:r>
            <a:r>
              <a:rPr lang="en-US" dirty="0"/>
              <a:t> 2€ en </a:t>
            </a:r>
            <a:r>
              <a:rPr lang="en-US" dirty="0" err="1"/>
              <a:t>voldoet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Steilheid</a:t>
            </a:r>
            <a:r>
              <a:rPr lang="en-US" dirty="0"/>
              <a:t>: 13mA/V  	(C443: 2mA/V)</a:t>
            </a:r>
          </a:p>
          <a:p>
            <a:pPr lvl="1"/>
            <a:r>
              <a:rPr lang="en-US" dirty="0"/>
              <a:t>Rooster: -1,5V   	(C443: -20V)</a:t>
            </a:r>
          </a:p>
          <a:p>
            <a:pPr lvl="1"/>
            <a:r>
              <a:rPr lang="en-US" dirty="0" err="1"/>
              <a:t>Stroom</a:t>
            </a:r>
            <a:r>
              <a:rPr lang="en-US" dirty="0"/>
              <a:t>: 10-12mA    	(C443: 20mA)</a:t>
            </a:r>
          </a:p>
          <a:p>
            <a:r>
              <a:rPr lang="en-US" dirty="0" err="1"/>
              <a:t>Spanningsdeler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Gelijkspanning</a:t>
            </a:r>
            <a:r>
              <a:rPr lang="en-US" dirty="0"/>
              <a:t> ca 10x </a:t>
            </a:r>
            <a:r>
              <a:rPr lang="en-US" dirty="0" err="1"/>
              <a:t>verzwakken</a:t>
            </a:r>
            <a:endParaRPr lang="en-US" dirty="0"/>
          </a:p>
          <a:p>
            <a:pPr lvl="1"/>
            <a:r>
              <a:rPr lang="en-US" dirty="0" err="1"/>
              <a:t>Signaal</a:t>
            </a:r>
            <a:r>
              <a:rPr lang="en-US" dirty="0"/>
              <a:t> ca 6x </a:t>
            </a:r>
            <a:r>
              <a:rPr lang="en-US" dirty="0" err="1"/>
              <a:t>verzwakken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weerstandje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gelijkspanning</a:t>
            </a:r>
            <a:r>
              <a:rPr lang="en-US" dirty="0"/>
              <a:t> </a:t>
            </a:r>
            <a:r>
              <a:rPr lang="en-US" dirty="0" err="1"/>
              <a:t>telt</a:t>
            </a:r>
            <a:r>
              <a:rPr lang="en-US" dirty="0"/>
              <a:t> R6 </a:t>
            </a:r>
            <a:r>
              <a:rPr lang="en-US" dirty="0" err="1"/>
              <a:t>mee</a:t>
            </a:r>
            <a:endParaRPr lang="en-US" dirty="0"/>
          </a:p>
          <a:p>
            <a:r>
              <a:rPr lang="en-US" dirty="0"/>
              <a:t>T2 is 50k, R6 is 100k, Ra is 47k, R</a:t>
            </a:r>
            <a:r>
              <a:rPr lang="en-US" sz="2800" dirty="0"/>
              <a:t>b is 23k</a:t>
            </a:r>
            <a:endParaRPr lang="en-US" dirty="0"/>
          </a:p>
          <a:p>
            <a:r>
              <a:rPr lang="en-US" dirty="0" err="1"/>
              <a:t>Condensator</a:t>
            </a:r>
            <a:r>
              <a:rPr lang="en-US" dirty="0"/>
              <a:t> 2nF over </a:t>
            </a:r>
            <a:r>
              <a:rPr lang="en-US" dirty="0" err="1"/>
              <a:t>luidspreker</a:t>
            </a:r>
            <a:endParaRPr lang="en-US" dirty="0"/>
          </a:p>
        </p:txBody>
      </p:sp>
      <p:pic>
        <p:nvPicPr>
          <p:cNvPr id="4" name="Afbeelding 3" descr="PC443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259" y="3810000"/>
            <a:ext cx="8713514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GDesTu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29200" y="1371600"/>
            <a:ext cx="3657600" cy="27432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Alles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buisvoet</a:t>
            </a:r>
            <a:r>
              <a:rPr lang="en-US" dirty="0"/>
              <a:t> </a:t>
            </a:r>
            <a:r>
              <a:rPr lang="en-US" dirty="0" err="1"/>
              <a:t>proppen</a:t>
            </a:r>
            <a:endParaRPr lang="en-US" dirty="0"/>
          </a:p>
        </p:txBody>
      </p:sp>
      <p:pic>
        <p:nvPicPr>
          <p:cNvPr id="5" name="Afbeelding 4" descr="GDes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895600"/>
            <a:ext cx="4267200" cy="3200400"/>
          </a:xfrm>
          <a:prstGeom prst="rect">
            <a:avLst/>
          </a:prstGeom>
        </p:spPr>
      </p:pic>
      <p:pic>
        <p:nvPicPr>
          <p:cNvPr id="3" name="ErrKY107">
            <a:hlinkClick r:id="" action="ppaction://media"/>
            <a:extLst>
              <a:ext uri="{FF2B5EF4-FFF2-40B4-BE49-F238E27FC236}">
                <a16:creationId xmlns:a16="http://schemas.microsoft.com/office/drawing/2014/main" id="{624508E3-3D56-C867-EF98-812E992C1A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4800600"/>
            <a:ext cx="995362" cy="99536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C71B669-F222-1ED3-AD67-C26F687B314F}"/>
              </a:ext>
            </a:extLst>
          </p:cNvPr>
          <p:cNvSpPr txBox="1"/>
          <p:nvPr/>
        </p:nvSpPr>
        <p:spPr>
          <a:xfrm>
            <a:off x="457200" y="1679565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Beter </a:t>
            </a:r>
            <a:r>
              <a:rPr lang="en-US" sz="2800" dirty="0" err="1"/>
              <a:t>geluid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 err="1"/>
              <a:t>belasting</a:t>
            </a:r>
            <a:r>
              <a:rPr lang="en-US" sz="2800" dirty="0"/>
              <a:t> van de detector?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E81F4-439A-C0FC-AD82-81E7C572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HF buis defect: Nood E442 (2020)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C4A9BE-A9A9-43F0-1E03-6F8847BF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983162"/>
          </a:xfrm>
        </p:spPr>
        <p:txBody>
          <a:bodyPr/>
          <a:lstStyle/>
          <a:p>
            <a:r>
              <a:rPr lang="nl-NL" dirty="0"/>
              <a:t>Indirect verhitte </a:t>
            </a:r>
            <a:r>
              <a:rPr lang="nl-NL" dirty="0" err="1"/>
              <a:t>vari</a:t>
            </a:r>
            <a:r>
              <a:rPr lang="nl-NL" dirty="0"/>
              <a:t>-</a:t>
            </a:r>
            <a:r>
              <a:rPr lang="el-GR" dirty="0"/>
              <a:t>μ</a:t>
            </a:r>
            <a:br>
              <a:rPr lang="nl-NL" dirty="0"/>
            </a:br>
            <a:r>
              <a:rPr lang="nl-NL" dirty="0"/>
              <a:t>triode E442</a:t>
            </a:r>
          </a:p>
          <a:p>
            <a:endParaRPr lang="nl-NL" dirty="0"/>
          </a:p>
          <a:p>
            <a:r>
              <a:rPr lang="nl-NL" dirty="0"/>
              <a:t>PC86 rechte karakteristiek</a:t>
            </a:r>
          </a:p>
          <a:p>
            <a:r>
              <a:rPr lang="nl-NL" dirty="0"/>
              <a:t>Extra kathode-R 500Ω</a:t>
            </a:r>
          </a:p>
          <a:p>
            <a:endParaRPr lang="nl-NL" dirty="0"/>
          </a:p>
          <a:p>
            <a:r>
              <a:rPr lang="nl-NL" dirty="0"/>
              <a:t>Omhulling: dop van wasmiddelfles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87A6EB-8DD8-59AB-C3A4-560F6671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>
          <a:xfrm>
            <a:off x="5943600" y="1600200"/>
            <a:ext cx="2743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27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09668-943F-E91D-C3A0-8E1B6CB0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Detector met TA7642 (2024)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C0187-C66D-610D-87E5-68CE6822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5181600"/>
          </a:xfrm>
        </p:spPr>
        <p:txBody>
          <a:bodyPr>
            <a:normAutofit/>
          </a:bodyPr>
          <a:lstStyle/>
          <a:p>
            <a:r>
              <a:rPr lang="nl-NL" dirty="0"/>
              <a:t>Idee van </a:t>
            </a:r>
            <a:r>
              <a:rPr lang="nl-NL" dirty="0">
                <a:hlinkClick r:id="rId4"/>
              </a:rPr>
              <a:t>Ben (NFOR)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inplugbare detector</a:t>
            </a:r>
          </a:p>
          <a:p>
            <a:endParaRPr lang="nl-NL" dirty="0"/>
          </a:p>
          <a:p>
            <a:r>
              <a:rPr lang="nl-NL" dirty="0"/>
              <a:t>Werkt goed in 0-V-2, matig in 1-V-1</a:t>
            </a:r>
          </a:p>
          <a:p>
            <a:pPr lvl="1"/>
            <a:r>
              <a:rPr lang="nl-NL" dirty="0"/>
              <a:t>Laagsignaal</a:t>
            </a:r>
          </a:p>
          <a:p>
            <a:endParaRPr lang="nl-NL" dirty="0"/>
          </a:p>
          <a:p>
            <a:r>
              <a:rPr lang="nl-NL" dirty="0"/>
              <a:t>Met drie buis-</a:t>
            </a:r>
            <a:br>
              <a:rPr lang="nl-NL" dirty="0"/>
            </a:br>
            <a:r>
              <a:rPr lang="nl-NL" dirty="0"/>
              <a:t>vervangers: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7B8137-F23B-6D0C-7475-D7F90B941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67543"/>
            <a:ext cx="2590800" cy="19042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E754823-C284-AAC1-883B-1350D046F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25862"/>
            <a:ext cx="3810000" cy="2857500"/>
          </a:xfrm>
          <a:prstGeom prst="rect">
            <a:avLst/>
          </a:prstGeom>
        </p:spPr>
      </p:pic>
      <p:pic>
        <p:nvPicPr>
          <p:cNvPr id="4" name="E428ex">
            <a:hlinkClick r:id="" action="ppaction://media"/>
            <a:extLst>
              <a:ext uri="{FF2B5EF4-FFF2-40B4-BE49-F238E27FC236}">
                <a16:creationId xmlns:a16="http://schemas.microsoft.com/office/drawing/2014/main" id="{1905C123-3046-6F3E-606B-44E8BDA8C2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62848" y="5410200"/>
            <a:ext cx="784907" cy="7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4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A57D5-2BFE-8632-8C25-5FEB2758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Tuinradio</a:t>
            </a:r>
            <a:r>
              <a:rPr lang="en-US" dirty="0"/>
              <a:t>, </a:t>
            </a:r>
            <a:r>
              <a:rPr lang="en-US" dirty="0" err="1"/>
              <a:t>Balkonradio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14DF-08BB-D0C9-004A-EE0621923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Proeven</a:t>
            </a:r>
            <a:r>
              <a:rPr lang="en-US" dirty="0"/>
              <a:t> van Eduard: UGT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flink</a:t>
            </a:r>
            <a:r>
              <a:rPr lang="en-US" dirty="0"/>
              <a:t> </a:t>
            </a:r>
            <a:r>
              <a:rPr lang="en-US" dirty="0" err="1"/>
              <a:t>verlies</a:t>
            </a:r>
            <a:endParaRPr lang="en-US" dirty="0"/>
          </a:p>
          <a:p>
            <a:r>
              <a:rPr lang="en-US" dirty="0" err="1"/>
              <a:t>Impedantie</a:t>
            </a:r>
            <a:r>
              <a:rPr lang="en-US" dirty="0"/>
              <a:t> van transistor ca.  600 Ω</a:t>
            </a:r>
          </a:p>
          <a:p>
            <a:r>
              <a:rPr lang="en-US" dirty="0" err="1"/>
              <a:t>Tuinradio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echte</a:t>
            </a:r>
            <a:r>
              <a:rPr lang="en-US" dirty="0"/>
              <a:t> UGT</a:t>
            </a:r>
          </a:p>
          <a:p>
            <a:pPr lvl="1"/>
            <a:r>
              <a:rPr lang="en-US" dirty="0"/>
              <a:t>Prim 10 Ω, Sec 0,3 Ω, </a:t>
            </a:r>
            <a:r>
              <a:rPr lang="en-US" dirty="0" err="1"/>
              <a:t>wikkel</a:t>
            </a:r>
            <a:r>
              <a:rPr lang="en-US" dirty="0"/>
              <a:t> 10:1</a:t>
            </a:r>
          </a:p>
          <a:p>
            <a:r>
              <a:rPr lang="en-US" dirty="0" err="1"/>
              <a:t>Balkonradio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voedingstrafo</a:t>
            </a:r>
            <a:endParaRPr lang="en-US" dirty="0"/>
          </a:p>
          <a:p>
            <a:pPr lvl="1"/>
            <a:r>
              <a:rPr lang="en-US" dirty="0"/>
              <a:t>Prim 380 Ω, Sec 0,8 Ω, </a:t>
            </a:r>
            <a:r>
              <a:rPr lang="en-US" dirty="0" err="1"/>
              <a:t>wikkel</a:t>
            </a:r>
            <a:r>
              <a:rPr lang="en-US" dirty="0"/>
              <a:t> 37:1</a:t>
            </a:r>
          </a:p>
          <a:p>
            <a:pPr lvl="1"/>
            <a:r>
              <a:rPr lang="en-US" dirty="0"/>
              <a:t>Als je </a:t>
            </a:r>
            <a:r>
              <a:rPr lang="en-US" dirty="0" err="1"/>
              <a:t>voedingstrafo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110V </a:t>
            </a:r>
            <a:r>
              <a:rPr lang="en-US" dirty="0" err="1"/>
              <a:t>spoel</a:t>
            </a:r>
            <a:r>
              <a:rPr lang="en-US" dirty="0"/>
              <a:t>, </a:t>
            </a:r>
            <a:r>
              <a:rPr lang="en-US" dirty="0" err="1"/>
              <a:t>hoge</a:t>
            </a:r>
            <a:r>
              <a:rPr lang="en-US"/>
              <a:t> spanning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8599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AD8A5-D766-D42A-11EB-EC1A886D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Zenders en Zendervervangers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F39578-99FF-DC97-D5C6-7766C4B2F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In 2014: NPO1 en NPO5, Maria, Paradijs, BBC</a:t>
            </a:r>
          </a:p>
          <a:p>
            <a:r>
              <a:rPr lang="nl-NL" dirty="0"/>
              <a:t>In 2020: Paradijs, Caroline, BBC5</a:t>
            </a:r>
          </a:p>
          <a:p>
            <a:r>
              <a:rPr lang="nl-NL" dirty="0"/>
              <a:t>In 2024: Paradijs</a:t>
            </a:r>
          </a:p>
          <a:p>
            <a:pPr lvl="1"/>
            <a:r>
              <a:rPr lang="nl-NL" dirty="0"/>
              <a:t>Engelse stations veel storing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Modulatiediepte te hoog: </a:t>
            </a:r>
            <a:br>
              <a:rPr lang="nl-NL" dirty="0"/>
            </a:br>
            <a:r>
              <a:rPr lang="nl-NL" dirty="0"/>
              <a:t>mag voor roosterdetectie maar 30%</a:t>
            </a:r>
          </a:p>
        </p:txBody>
      </p:sp>
    </p:spTree>
    <p:extLst>
      <p:ext uri="{BB962C8B-B14F-4D97-AF65-F5344CB8AC3E}">
        <p14:creationId xmlns:p14="http://schemas.microsoft.com/office/powerpoint/2010/main" val="1100656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Ottozender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5029200"/>
          </a:xfrm>
        </p:spPr>
        <p:txBody>
          <a:bodyPr/>
          <a:lstStyle/>
          <a:p>
            <a:r>
              <a:rPr lang="en-US" dirty="0"/>
              <a:t>Digitaal PLL</a:t>
            </a:r>
          </a:p>
          <a:p>
            <a:r>
              <a:rPr lang="en-US" dirty="0"/>
              <a:t>9kHz raster</a:t>
            </a:r>
          </a:p>
          <a:p>
            <a:r>
              <a:rPr lang="en-US" dirty="0" err="1"/>
              <a:t>Bereik</a:t>
            </a:r>
            <a:r>
              <a:rPr lang="en-US" dirty="0"/>
              <a:t> 10-30m</a:t>
            </a:r>
          </a:p>
          <a:p>
            <a:r>
              <a:rPr lang="en-US" dirty="0" err="1"/>
              <a:t>Bouwpakketje</a:t>
            </a:r>
            <a:endParaRPr lang="en-US" dirty="0"/>
          </a:p>
          <a:p>
            <a:r>
              <a:rPr lang="en-US" dirty="0"/>
              <a:t>AUX, FM </a:t>
            </a:r>
            <a:r>
              <a:rPr lang="en-US" dirty="0" err="1"/>
              <a:t>erin</a:t>
            </a:r>
            <a:endParaRPr lang="en-US" dirty="0"/>
          </a:p>
          <a:p>
            <a:endParaRPr lang="en-US" dirty="0"/>
          </a:p>
          <a:p>
            <a:r>
              <a:rPr lang="en-US" dirty="0"/>
              <a:t>NPO1 op 1251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BC497C-9F44-491E-8350-5DD5E45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8695"/>
          <a:stretch/>
        </p:blipFill>
        <p:spPr>
          <a:xfrm>
            <a:off x="3824435" y="1439408"/>
            <a:ext cx="4938565" cy="473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84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D726A-25B0-4568-A937-0A95BF0D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1050kHz: </a:t>
            </a:r>
            <a:r>
              <a:rPr lang="nl-NL" dirty="0" err="1"/>
              <a:t>Ruysdael</a:t>
            </a:r>
            <a:r>
              <a:rPr lang="nl-NL" dirty="0"/>
              <a:t> 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73C9F0-29C2-450E-9A15-1C12F564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Minizender van </a:t>
            </a:r>
            <a:r>
              <a:rPr lang="nl-NL" dirty="0" err="1"/>
              <a:t>AliEx</a:t>
            </a:r>
            <a:r>
              <a:rPr lang="nl-NL" dirty="0"/>
              <a:t> (€ 10,90)</a:t>
            </a:r>
          </a:p>
          <a:p>
            <a:r>
              <a:rPr lang="nl-NL" dirty="0"/>
              <a:t>BT/MP3/FM unit erin</a:t>
            </a:r>
          </a:p>
          <a:p>
            <a:r>
              <a:rPr lang="nl-NL" dirty="0"/>
              <a:t>Draad ca 6m</a:t>
            </a:r>
          </a:p>
          <a:p>
            <a:endParaRPr lang="nl-NL" dirty="0"/>
          </a:p>
          <a:p>
            <a:r>
              <a:rPr lang="nl-NL" dirty="0" err="1"/>
              <a:t>Harmonischen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voor TB/KG</a:t>
            </a:r>
          </a:p>
          <a:p>
            <a:r>
              <a:rPr lang="nl-NL" dirty="0"/>
              <a:t>Muziek 1050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D4F4F1-24F2-4FC1-A4B1-F11B2C692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63080"/>
            <a:ext cx="5410200" cy="40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43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/>
              <a:t>Mooie</a:t>
            </a:r>
            <a:r>
              <a:rPr lang="en-US" dirty="0"/>
              <a:t> radio, gratis </a:t>
            </a:r>
            <a:r>
              <a:rPr lang="en-US" dirty="0" err="1"/>
              <a:t>gekregen</a:t>
            </a:r>
            <a:endParaRPr lang="en-US" dirty="0"/>
          </a:p>
          <a:p>
            <a:r>
              <a:rPr lang="en-US" dirty="0"/>
              <a:t>Kan </a:t>
            </a:r>
            <a:r>
              <a:rPr lang="en-US" dirty="0" err="1"/>
              <a:t>wel</a:t>
            </a:r>
            <a:r>
              <a:rPr lang="en-US" dirty="0"/>
              <a:t> 100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Radio’s </a:t>
            </a:r>
            <a:r>
              <a:rPr lang="en-US" dirty="0" err="1"/>
              <a:t>verzamelen</a:t>
            </a:r>
            <a:r>
              <a:rPr lang="en-US" dirty="0"/>
              <a:t> is </a:t>
            </a:r>
          </a:p>
          <a:p>
            <a:pPr lvl="1"/>
            <a:r>
              <a:rPr lang="en-US" dirty="0" err="1"/>
              <a:t>Behoud</a:t>
            </a:r>
            <a:r>
              <a:rPr lang="en-US" dirty="0"/>
              <a:t> van </a:t>
            </a:r>
            <a:r>
              <a:rPr lang="en-US" dirty="0" err="1"/>
              <a:t>historisch-technisch</a:t>
            </a:r>
            <a:r>
              <a:rPr lang="en-US" dirty="0"/>
              <a:t> </a:t>
            </a:r>
            <a:r>
              <a:rPr lang="en-US" dirty="0" err="1"/>
              <a:t>erfgoed</a:t>
            </a:r>
            <a:endParaRPr lang="en-US" dirty="0"/>
          </a:p>
          <a:p>
            <a:pPr lvl="1"/>
            <a:r>
              <a:rPr lang="en-US" dirty="0" err="1"/>
              <a:t>Plezier</a:t>
            </a:r>
            <a:r>
              <a:rPr lang="en-US" dirty="0"/>
              <a:t> met </a:t>
            </a:r>
            <a:r>
              <a:rPr lang="en-US" dirty="0" err="1"/>
              <a:t>afgedankt</a:t>
            </a:r>
            <a:r>
              <a:rPr lang="en-US" dirty="0"/>
              <a:t> </a:t>
            </a:r>
            <a:r>
              <a:rPr lang="en-US" dirty="0" err="1"/>
              <a:t>huisraad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Aanleiding</a:t>
            </a:r>
            <a:r>
              <a:rPr lang="en-US" dirty="0"/>
              <a:t> tot </a:t>
            </a:r>
            <a:br>
              <a:rPr lang="en-US" dirty="0"/>
            </a:br>
            <a:r>
              <a:rPr lang="en-US" dirty="0" err="1"/>
              <a:t>ontmoeting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&amp; contact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6DE535D-A79E-34E2-D9D2-544BD48F7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10200"/>
            <a:ext cx="54610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8431A-7310-40E1-B7C4-EFD9FF2C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Klaarzetten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5C2715-A40B-415B-A980-B0ECA0CC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600199"/>
            <a:ext cx="4406900" cy="4525963"/>
          </a:xfrm>
        </p:spPr>
        <p:txBody>
          <a:bodyPr/>
          <a:lstStyle/>
          <a:p>
            <a:r>
              <a:rPr lang="nl-NL" dirty="0" err="1"/>
              <a:t>Erres</a:t>
            </a:r>
            <a:r>
              <a:rPr lang="nl-NL" dirty="0"/>
              <a:t> + antenne</a:t>
            </a:r>
          </a:p>
          <a:p>
            <a:r>
              <a:rPr lang="nl-NL" dirty="0"/>
              <a:t>Golfrekker 1251 aan</a:t>
            </a:r>
          </a:p>
          <a:p>
            <a:r>
              <a:rPr lang="nl-NL" dirty="0" err="1"/>
              <a:t>Ruysdael</a:t>
            </a:r>
            <a:r>
              <a:rPr lang="nl-NL"/>
              <a:t> 1050 aan</a:t>
            </a: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00DA4F4-BBBC-41AF-BA13-541BA7A3DF82}"/>
              </a:ext>
            </a:extLst>
          </p:cNvPr>
          <p:cNvSpPr txBox="1">
            <a:spLocks/>
          </p:cNvSpPr>
          <p:nvPr/>
        </p:nvSpPr>
        <p:spPr>
          <a:xfrm>
            <a:off x="5257800" y="1600199"/>
            <a:ext cx="35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Erres</a:t>
            </a:r>
            <a:r>
              <a:rPr lang="nl-NL" dirty="0"/>
              <a:t> onderdelen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787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Ontvangen</a:t>
            </a:r>
            <a:r>
              <a:rPr lang="en-US" dirty="0"/>
              <a:t> in de </a:t>
            </a:r>
            <a:r>
              <a:rPr lang="en-US" dirty="0" err="1"/>
              <a:t>jaren</a:t>
            </a:r>
            <a:r>
              <a:rPr lang="en-US" dirty="0"/>
              <a:t> 20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err="1"/>
              <a:t>Zenders</a:t>
            </a:r>
            <a:r>
              <a:rPr lang="en-US" dirty="0"/>
              <a:t> (</a:t>
            </a:r>
            <a:r>
              <a:rPr lang="en-US" dirty="0" err="1"/>
              <a:t>Idzerda</a:t>
            </a:r>
            <a:r>
              <a:rPr lang="en-US" dirty="0"/>
              <a:t> 1919, </a:t>
            </a:r>
            <a:r>
              <a:rPr lang="en-US" dirty="0" err="1"/>
              <a:t>omroepverenigingen</a:t>
            </a:r>
            <a:r>
              <a:rPr lang="en-US" dirty="0"/>
              <a:t>)</a:t>
            </a:r>
          </a:p>
          <a:p>
            <a:r>
              <a:rPr lang="en-US" dirty="0" err="1"/>
              <a:t>Rond</a:t>
            </a:r>
            <a:r>
              <a:rPr lang="en-US" dirty="0"/>
              <a:t> 1920:</a:t>
            </a:r>
            <a:br>
              <a:rPr lang="en-US" dirty="0"/>
            </a:br>
            <a:r>
              <a:rPr lang="en-US" dirty="0" err="1"/>
              <a:t>zelfbouw</a:t>
            </a:r>
            <a:endParaRPr lang="en-US" dirty="0"/>
          </a:p>
          <a:p>
            <a:r>
              <a:rPr lang="en-US" dirty="0" err="1"/>
              <a:t>Installaties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handel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Kan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niet</a:t>
            </a:r>
            <a:endParaRPr lang="en-US" dirty="0"/>
          </a:p>
          <a:p>
            <a:pPr>
              <a:buNone/>
            </a:pPr>
            <a:r>
              <a:rPr lang="en-US" dirty="0" err="1"/>
              <a:t>iets</a:t>
            </a:r>
            <a:r>
              <a:rPr lang="en-US" dirty="0"/>
              <a:t> netter?</a:t>
            </a:r>
          </a:p>
        </p:txBody>
      </p:sp>
      <p:pic>
        <p:nvPicPr>
          <p:cNvPr id="4" name="Afbeelding 3" descr="Phil2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133600"/>
            <a:ext cx="5943599" cy="4172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236A7-0BE8-4AED-AF65-0F208734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Erres</a:t>
            </a:r>
            <a:r>
              <a:rPr lang="nl-NL" dirty="0"/>
              <a:t> K (1923) en KS (1927)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7E21BE-2830-4357-B96F-8887C6C31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nl-NL" dirty="0"/>
              <a:t>Buizen in het toestel </a:t>
            </a:r>
            <a:r>
              <a:rPr lang="nl-NL" dirty="0" err="1"/>
              <a:t>ipv</a:t>
            </a:r>
            <a:r>
              <a:rPr lang="nl-NL" dirty="0"/>
              <a:t> </a:t>
            </a:r>
            <a:r>
              <a:rPr lang="nl-NL" dirty="0" err="1"/>
              <a:t>buitenop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62BC7F-A840-47FE-A2B8-B68DCAC6D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588536" cy="33242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186BA81-C3B8-4002-92FD-445CED6A8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42" y="1905000"/>
            <a:ext cx="4024061" cy="33242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756F76C-C44E-4FA0-BFC1-45CC85AAA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23" y="5229224"/>
            <a:ext cx="5869495" cy="14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5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ErresKY107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831674"/>
            <a:ext cx="3860842" cy="5873926"/>
          </a:xfrm>
          <a:prstGeom prst="rect">
            <a:avLst/>
          </a:prstGeom>
        </p:spPr>
      </p:pic>
      <p:pic>
        <p:nvPicPr>
          <p:cNvPr id="5" name="Afbeelding 4" descr="OttovTussenbro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7442" y="1981200"/>
            <a:ext cx="2590800" cy="32644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44824"/>
          </a:xfrm>
        </p:spPr>
        <p:txBody>
          <a:bodyPr>
            <a:normAutofit fontScale="90000"/>
          </a:bodyPr>
          <a:lstStyle/>
          <a:p>
            <a:r>
              <a:rPr lang="en-US" dirty="0"/>
              <a:t>Van </a:t>
            </a:r>
            <a:r>
              <a:rPr lang="en-US" dirty="0" err="1"/>
              <a:t>installatie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meubel</a:t>
            </a:r>
            <a:r>
              <a:rPr lang="en-US" dirty="0"/>
              <a:t>: 1930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219200"/>
            <a:ext cx="4267200" cy="5257800"/>
          </a:xfrm>
        </p:spPr>
        <p:txBody>
          <a:bodyPr>
            <a:normAutofit/>
          </a:bodyPr>
          <a:lstStyle/>
          <a:p>
            <a:r>
              <a:rPr lang="en-US" dirty="0" err="1"/>
              <a:t>Alles</a:t>
            </a:r>
            <a:r>
              <a:rPr lang="en-US" dirty="0"/>
              <a:t> in 1 </a:t>
            </a:r>
            <a:r>
              <a:rPr lang="en-US" dirty="0" err="1"/>
              <a:t>kast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voeding</a:t>
            </a:r>
            <a:r>
              <a:rPr lang="en-US" dirty="0"/>
              <a:t> en LS)</a:t>
            </a:r>
          </a:p>
          <a:p>
            <a:r>
              <a:rPr lang="en-US" dirty="0" err="1"/>
              <a:t>Mooi</a:t>
            </a:r>
            <a:r>
              <a:rPr lang="en-US" dirty="0"/>
              <a:t> </a:t>
            </a:r>
            <a:r>
              <a:rPr lang="en-US" dirty="0" err="1"/>
              <a:t>meubel</a:t>
            </a:r>
            <a:endParaRPr lang="en-US" dirty="0"/>
          </a:p>
          <a:p>
            <a:r>
              <a:rPr lang="en-US" dirty="0"/>
              <a:t>Plat: 19cm,</a:t>
            </a:r>
            <a:br>
              <a:rPr lang="en-US" dirty="0"/>
            </a:br>
            <a:r>
              <a:rPr lang="en-US" dirty="0" err="1"/>
              <a:t>insneden</a:t>
            </a:r>
            <a:r>
              <a:rPr lang="en-US" dirty="0"/>
              <a:t> </a:t>
            </a:r>
            <a:r>
              <a:rPr lang="en-US" dirty="0" err="1"/>
              <a:t>zijkant</a:t>
            </a:r>
            <a:endParaRPr lang="en-US" dirty="0"/>
          </a:p>
          <a:p>
            <a:r>
              <a:rPr lang="en-US" dirty="0">
                <a:hlinkClick r:id="rId4"/>
              </a:rPr>
              <a:t>Otto van </a:t>
            </a:r>
            <a:br>
              <a:rPr lang="en-US" dirty="0">
                <a:hlinkClick r:id="rId4"/>
              </a:rPr>
            </a:br>
            <a:r>
              <a:rPr lang="en-US" dirty="0" err="1">
                <a:hlinkClick r:id="rId4"/>
              </a:rPr>
              <a:t>Tussenbroek</a:t>
            </a:r>
            <a:endParaRPr lang="en-US" dirty="0"/>
          </a:p>
          <a:p>
            <a:r>
              <a:rPr lang="en-US" dirty="0" err="1"/>
              <a:t>Oplage</a:t>
            </a:r>
            <a:r>
              <a:rPr lang="en-US" dirty="0"/>
              <a:t> ~2400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5"/>
              </a:rPr>
              <a:t>Gidi Verheijen</a:t>
            </a:r>
            <a:r>
              <a:rPr lang="en-US" dirty="0"/>
              <a:t>, 2011)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E6F6-F0D5-0F55-3A10-A4EBE3E3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Hanger </a:t>
            </a:r>
            <a:r>
              <a:rPr lang="en-US" dirty="0" err="1"/>
              <a:t>aan</a:t>
            </a:r>
            <a:r>
              <a:rPr lang="en-US" dirty="0"/>
              <a:t> de Wand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25CDF-65B4-BDA9-E1F0-0AE69FBB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1600200"/>
            <a:ext cx="4495800" cy="4525963"/>
          </a:xfrm>
        </p:spPr>
        <p:txBody>
          <a:bodyPr/>
          <a:lstStyle/>
          <a:p>
            <a:r>
              <a:rPr lang="en-US" dirty="0" err="1"/>
              <a:t>Bespreking</a:t>
            </a:r>
            <a:r>
              <a:rPr lang="en-US" dirty="0"/>
              <a:t> </a:t>
            </a:r>
            <a:r>
              <a:rPr lang="en-US" dirty="0" err="1"/>
              <a:t>Erres</a:t>
            </a:r>
            <a:r>
              <a:rPr lang="en-US" dirty="0"/>
              <a:t> in </a:t>
            </a:r>
            <a:br>
              <a:rPr lang="en-US" dirty="0"/>
            </a:br>
            <a:r>
              <a:rPr lang="en-US" dirty="0">
                <a:hlinkClick r:id="rId2"/>
              </a:rPr>
              <a:t>Radio-</a:t>
            </a:r>
            <a:r>
              <a:rPr lang="en-US" dirty="0" err="1">
                <a:hlinkClick r:id="rId2"/>
              </a:rPr>
              <a:t>Expres</a:t>
            </a:r>
            <a:r>
              <a:rPr lang="en-US" dirty="0"/>
              <a:t> (ca. 1930)</a:t>
            </a:r>
          </a:p>
          <a:p>
            <a:endParaRPr lang="en-US" dirty="0"/>
          </a:p>
          <a:p>
            <a:r>
              <a:rPr lang="en-US" dirty="0" err="1"/>
              <a:t>Meldt</a:t>
            </a:r>
            <a:r>
              <a:rPr lang="en-US" dirty="0"/>
              <a:t> </a:t>
            </a:r>
            <a:r>
              <a:rPr lang="en-US" dirty="0" err="1"/>
              <a:t>Erres</a:t>
            </a:r>
            <a:r>
              <a:rPr lang="en-US" dirty="0"/>
              <a:t> KY105 </a:t>
            </a:r>
            <a:r>
              <a:rPr lang="en-US" dirty="0" err="1"/>
              <a:t>en</a:t>
            </a:r>
            <a:r>
              <a:rPr lang="en-US" dirty="0"/>
              <a:t> 106 met </a:t>
            </a:r>
            <a:r>
              <a:rPr lang="en-US" dirty="0" err="1"/>
              <a:t>eenknops</a:t>
            </a:r>
            <a:r>
              <a:rPr lang="en-US" dirty="0"/>
              <a:t>- </a:t>
            </a:r>
            <a:r>
              <a:rPr lang="en-US" dirty="0" err="1"/>
              <a:t>afstemming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8716B-881A-7A7A-40B0-448868C25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17638"/>
            <a:ext cx="35718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6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8D79-6D8B-44A2-2882-2794840A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Verkrijging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opknappen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260CA-A1B7-E962-C7B9-BF2F2E2E7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r>
              <a:rPr lang="nl-NL" dirty="0"/>
              <a:t>Gratis gekregen!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Schuuropruiming, klusje van kerk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Eigenaar van schuur overleden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Er zit een snoer aan dus …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“Als ‘t niks is, gooit Gerard het wel weg”</a:t>
            </a:r>
          </a:p>
          <a:p>
            <a:pPr marL="457200" lvl="1" indent="0">
              <a:buNone/>
            </a:pPr>
            <a:endParaRPr lang="nl-N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276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Geschiedenis</a:t>
            </a:r>
            <a:r>
              <a:rPr lang="en-US" dirty="0"/>
              <a:t> van </a:t>
            </a:r>
            <a:r>
              <a:rPr lang="en-US" dirty="0" err="1"/>
              <a:t>toestel</a:t>
            </a:r>
            <a:r>
              <a:rPr lang="en-US" dirty="0"/>
              <a:t>?</a:t>
            </a:r>
          </a:p>
        </p:txBody>
      </p:sp>
      <p:pic>
        <p:nvPicPr>
          <p:cNvPr id="4" name="Afbeelding 3" descr="Err107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4876800" cy="3657600"/>
          </a:xfrm>
          <a:prstGeom prst="rect">
            <a:avLst/>
          </a:prstGeom>
        </p:spPr>
      </p:pic>
      <p:pic>
        <p:nvPicPr>
          <p:cNvPr id="5" name="Afbeelding 4" descr="ErrKY107Did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067050"/>
            <a:ext cx="4749800" cy="356235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28600" y="50292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ALS AANDENKEN AAN MIJN LIEVE MOEDER</a:t>
            </a:r>
            <a:endParaRPr lang="en-US" sz="2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6B19D76-A6A9-4D91-921D-E80BBAFF5892}"/>
              </a:ext>
            </a:extLst>
          </p:cNvPr>
          <p:cNvSpPr txBox="1"/>
          <p:nvPr/>
        </p:nvSpPr>
        <p:spPr>
          <a:xfrm>
            <a:off x="5791200" y="1682055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Zat in Dekenzak, </a:t>
            </a:r>
            <a:r>
              <a:rPr lang="nl-NL" sz="2800" dirty="0" err="1"/>
              <a:t>Diddens</a:t>
            </a:r>
            <a:r>
              <a:rPr lang="nl-NL" sz="2800" dirty="0"/>
              <a:t> &amp; v Asten, </a:t>
            </a:r>
          </a:p>
          <a:p>
            <a:r>
              <a:rPr lang="nl-NL" sz="2800" dirty="0"/>
              <a:t>ca 1965-70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962</Words>
  <Application>Microsoft Office PowerPoint</Application>
  <PresentationFormat>Diavoorstelling (4:3)</PresentationFormat>
  <Paragraphs>196</Paragraphs>
  <Slides>34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Office-thema</vt:lpstr>
      <vt:lpstr>Zanger aan de  Wand:  Erres KY107</vt:lpstr>
      <vt:lpstr>Inhoud van de lezing</vt:lpstr>
      <vt:lpstr>Tuinradio, Balkonradio</vt:lpstr>
      <vt:lpstr>Ontvangen in de jaren 20</vt:lpstr>
      <vt:lpstr>Erres K (1923) en KS (1927)</vt:lpstr>
      <vt:lpstr>Van installatie naar meubel: 1930</vt:lpstr>
      <vt:lpstr>Hanger aan de Wand</vt:lpstr>
      <vt:lpstr>2. Verkrijging en opknappen</vt:lpstr>
      <vt:lpstr>Geschiedenis van toestel?</vt:lpstr>
      <vt:lpstr>Schemadetails</vt:lpstr>
      <vt:lpstr>Toen radio nog simpel was …</vt:lpstr>
      <vt:lpstr>Detectie: Roosterdetectie</vt:lpstr>
      <vt:lpstr>Condensatorblok (voeding)</vt:lpstr>
      <vt:lpstr>Voortrap repareren</vt:lpstr>
      <vt:lpstr>Kast: niet lakken maar wassen!</vt:lpstr>
      <vt:lpstr>3. Erres evenementen</vt:lpstr>
      <vt:lpstr>De onthulling (14 mei 2014)</vt:lpstr>
      <vt:lpstr>Radiocafé Zaandam (11/2014)</vt:lpstr>
      <vt:lpstr>LC-Kring bij mij thuis (3/2016)</vt:lpstr>
      <vt:lpstr>Stereo met 2 Ottozenders</vt:lpstr>
      <vt:lpstr>Uitnodiging Eeuwfeest</vt:lpstr>
      <vt:lpstr>4. Buizen en Buisvervangers</vt:lpstr>
      <vt:lpstr>Versleten buizen bij reparatie</vt:lpstr>
      <vt:lpstr>Nu gaan we even luisteren</vt:lpstr>
      <vt:lpstr>Eindbuisproject: PC443 (2014)</vt:lpstr>
      <vt:lpstr>Een weerstandje</vt:lpstr>
      <vt:lpstr>Alles in een buisvoet proppen</vt:lpstr>
      <vt:lpstr>HF buis defect: Nood E442 (2020)</vt:lpstr>
      <vt:lpstr>Detector met TA7642 (2024)</vt:lpstr>
      <vt:lpstr>5. Zenders en Zendervervangers</vt:lpstr>
      <vt:lpstr>De Ottozender</vt:lpstr>
      <vt:lpstr>1050kHz: Ruysdael AM</vt:lpstr>
      <vt:lpstr>Conclusies</vt:lpstr>
      <vt:lpstr>Klaarzetten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Zanger aan de wand: Erres KY107</dc:title>
  <dc:creator>Tel</dc:creator>
  <cp:lastModifiedBy>Gerard Tel</cp:lastModifiedBy>
  <cp:revision>64</cp:revision>
  <dcterms:created xsi:type="dcterms:W3CDTF">2014-09-29T09:59:41Z</dcterms:created>
  <dcterms:modified xsi:type="dcterms:W3CDTF">2024-11-13T10:43:17Z</dcterms:modified>
</cp:coreProperties>
</file>